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86" r:id="rId10"/>
    <p:sldId id="264" r:id="rId11"/>
    <p:sldId id="265" r:id="rId12"/>
    <p:sldId id="266" r:id="rId13"/>
    <p:sldId id="291" r:id="rId14"/>
    <p:sldId id="267" r:id="rId15"/>
    <p:sldId id="268" r:id="rId16"/>
    <p:sldId id="269" r:id="rId17"/>
    <p:sldId id="270" r:id="rId18"/>
    <p:sldId id="271" r:id="rId19"/>
    <p:sldId id="272" r:id="rId20"/>
    <p:sldId id="295" r:id="rId21"/>
    <p:sldId id="294" r:id="rId22"/>
    <p:sldId id="29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7" r:id="rId31"/>
    <p:sldId id="296" r:id="rId32"/>
    <p:sldId id="281" r:id="rId33"/>
    <p:sldId id="282" r:id="rId34"/>
    <p:sldId id="284" r:id="rId35"/>
    <p:sldId id="288" r:id="rId36"/>
    <p:sldId id="289" r:id="rId37"/>
    <p:sldId id="290" r:id="rId38"/>
    <p:sldId id="283" r:id="rId3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098"/>
    <p:restoredTop sz="92815"/>
  </p:normalViewPr>
  <p:slideViewPr>
    <p:cSldViewPr snapToGrid="0" snapToObjects="1">
      <p:cViewPr varScale="1">
        <p:scale>
          <a:sx n="106" d="100"/>
          <a:sy n="106" d="100"/>
        </p:scale>
        <p:origin x="192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E10A26-8CB7-9747-A86D-433EB43A953B}" type="datetimeFigureOut">
              <a:rPr lang="en-US" smtClean="0"/>
              <a:t>3/27/23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5DA039-731A-014C-9811-13239B018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90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DA039-731A-014C-9811-13239B018F7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188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73F38-478F-544B-8406-38D5FE1A0C41}" type="datetimeFigureOut">
              <a:rPr lang="en-US" smtClean="0"/>
              <a:t>3/27/23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F7AFD-460F-864C-B86C-CAA9C6FDA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764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73F38-478F-544B-8406-38D5FE1A0C41}" type="datetimeFigureOut">
              <a:rPr lang="en-US" smtClean="0"/>
              <a:t>3/27/23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F7AFD-460F-864C-B86C-CAA9C6FDA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644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73F38-478F-544B-8406-38D5FE1A0C41}" type="datetimeFigureOut">
              <a:rPr lang="en-US" smtClean="0"/>
              <a:t>3/27/23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F7AFD-460F-864C-B86C-CAA9C6FDA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811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73F38-478F-544B-8406-38D5FE1A0C41}" type="datetimeFigureOut">
              <a:rPr lang="en-US" smtClean="0"/>
              <a:t>3/27/23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F7AFD-460F-864C-B86C-CAA9C6FDA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1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73F38-478F-544B-8406-38D5FE1A0C41}" type="datetimeFigureOut">
              <a:rPr lang="en-US" smtClean="0"/>
              <a:t>3/27/23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F7AFD-460F-864C-B86C-CAA9C6FDA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491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73F38-478F-544B-8406-38D5FE1A0C41}" type="datetimeFigureOut">
              <a:rPr lang="en-US" smtClean="0"/>
              <a:t>3/27/23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F7AFD-460F-864C-B86C-CAA9C6FDA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926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73F38-478F-544B-8406-38D5FE1A0C41}" type="datetimeFigureOut">
              <a:rPr lang="en-US" smtClean="0"/>
              <a:t>3/27/23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F7AFD-460F-864C-B86C-CAA9C6FDA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695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73F38-478F-544B-8406-38D5FE1A0C41}" type="datetimeFigureOut">
              <a:rPr lang="en-US" smtClean="0"/>
              <a:t>3/27/23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F7AFD-460F-864C-B86C-CAA9C6FDA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314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73F38-478F-544B-8406-38D5FE1A0C41}" type="datetimeFigureOut">
              <a:rPr lang="en-US" smtClean="0"/>
              <a:t>3/27/23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F7AFD-460F-864C-B86C-CAA9C6FDA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23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73F38-478F-544B-8406-38D5FE1A0C41}" type="datetimeFigureOut">
              <a:rPr lang="en-US" smtClean="0"/>
              <a:t>3/27/23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F7AFD-460F-864C-B86C-CAA9C6FDA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034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73F38-478F-544B-8406-38D5FE1A0C41}" type="datetimeFigureOut">
              <a:rPr lang="en-US" smtClean="0"/>
              <a:t>3/27/23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F7AFD-460F-864C-B86C-CAA9C6FDA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081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773F38-478F-544B-8406-38D5FE1A0C41}" type="datetimeFigureOut">
              <a:rPr lang="en-US" smtClean="0"/>
              <a:t>3/27/23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5F7AFD-460F-864C-B86C-CAA9C6FDA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515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bio-bwa.sourceforge.net/" TargetMode="External"/><Relationship Id="rId2" Type="http://schemas.openxmlformats.org/officeDocument/2006/relationships/hyperlink" Target="http://bowtie-bio.sourceforge.net/index.s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soap.genomics.org.cn/soapaligner.html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err="1"/>
              <a:t>Transformações</a:t>
            </a:r>
            <a:r>
              <a:rPr lang="en-US" b="1" dirty="0"/>
              <a:t> de </a:t>
            </a:r>
            <a:br>
              <a:rPr lang="en-US" b="1" dirty="0"/>
            </a:br>
            <a:r>
              <a:rPr lang="en-US" b="1" dirty="0"/>
              <a:t>Burrows-Wheeler</a:t>
            </a:r>
          </a:p>
        </p:txBody>
      </p:sp>
    </p:spTree>
    <p:extLst>
      <p:ext uri="{BB962C8B-B14F-4D97-AF65-F5344CB8AC3E}">
        <p14:creationId xmlns:p14="http://schemas.microsoft.com/office/powerpoint/2010/main" val="7277344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/>
              <a:t>Recuperação</a:t>
            </a:r>
            <a:r>
              <a:rPr lang="en-US" b="1" dirty="0"/>
              <a:t> da </a:t>
            </a:r>
            <a:r>
              <a:rPr lang="en-US" b="1" dirty="0" err="1"/>
              <a:t>sequência</a:t>
            </a:r>
            <a:r>
              <a:rPr lang="en-US" b="1" dirty="0"/>
              <a:t> original da BWT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t-PT" dirty="0"/>
              <a:t>Um bom método de compressão do genoma só será utilizável se permitir recuperar a sequência original</a:t>
            </a:r>
          </a:p>
          <a:p>
            <a:pPr marL="0" indent="0">
              <a:buNone/>
            </a:pPr>
            <a:r>
              <a:rPr lang="pt-PT" dirty="0"/>
              <a:t>Por exemplo, suponha que:</a:t>
            </a:r>
          </a:p>
          <a:p>
            <a:pPr marL="0" indent="0">
              <a:buNone/>
            </a:pPr>
            <a:r>
              <a:rPr lang="pt-PT" dirty="0"/>
              <a:t> 	BWT(s) = "</a:t>
            </a:r>
            <a:r>
              <a:rPr lang="en-US" dirty="0"/>
              <a:t> ACG$GTAAAAC</a:t>
            </a:r>
            <a:r>
              <a:rPr lang="pt-PT" dirty="0"/>
              <a:t>”; </a:t>
            </a:r>
          </a:p>
          <a:p>
            <a:pPr marL="0" indent="0">
              <a:buNone/>
            </a:pPr>
            <a:r>
              <a:rPr lang="pt-PT" dirty="0"/>
              <a:t>Será que conseguimos saber qual a sequência original (e a matriz M)?</a:t>
            </a:r>
          </a:p>
        </p:txBody>
      </p:sp>
    </p:spTree>
    <p:extLst>
      <p:ext uri="{BB962C8B-B14F-4D97-AF65-F5344CB8AC3E}">
        <p14:creationId xmlns:p14="http://schemas.microsoft.com/office/powerpoint/2010/main" val="17792460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146" y="181648"/>
            <a:ext cx="10972800" cy="1143000"/>
          </a:xfrm>
        </p:spPr>
        <p:txBody>
          <a:bodyPr>
            <a:normAutofit/>
          </a:bodyPr>
          <a:lstStyle/>
          <a:p>
            <a:r>
              <a:rPr lang="en-US" b="1" dirty="0" err="1"/>
              <a:t>Recuperação</a:t>
            </a:r>
            <a:r>
              <a:rPr lang="en-US" b="1" dirty="0"/>
              <a:t> da </a:t>
            </a:r>
            <a:r>
              <a:rPr lang="en-US" b="1" dirty="0" err="1"/>
              <a:t>sequência</a:t>
            </a:r>
            <a:r>
              <a:rPr lang="en-US" b="1" dirty="0"/>
              <a:t> original da BWT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613" y="1324648"/>
            <a:ext cx="10972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PT" sz="2800" dirty="0"/>
              <a:t>Em primeiro lugar, note-se que a primeira coluna da matriz M é a ordenação lexicográfica dos símbolos de s (que são os mesmos que os símbolos de BWT(s) 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1201" y="2467648"/>
            <a:ext cx="4055919" cy="415498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</a:p>
          <a:p>
            <a:r>
              <a:rPr lang="en-US" sz="2400" b="1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$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T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7984937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/>
              <a:t>Recuperação</a:t>
            </a:r>
            <a:r>
              <a:rPr lang="en-US" b="1" dirty="0"/>
              <a:t> da </a:t>
            </a:r>
            <a:r>
              <a:rPr lang="en-US" b="1" dirty="0" err="1"/>
              <a:t>sequência</a:t>
            </a:r>
            <a:r>
              <a:rPr lang="en-US" b="1" dirty="0"/>
              <a:t> original da BWT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112" y="1417638"/>
            <a:ext cx="10972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PT" sz="2800" dirty="0"/>
              <a:t>Note-se que o 1º símbolo da sequência deve estar a seguir ao $ em qualquer rotação cíclica. Assim, ele deve ser o símbolo da 1ª coluna na mesma linha onde $ é o último.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6000" y="2560638"/>
            <a:ext cx="4055919" cy="415498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</a:p>
          <a:p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$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T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521946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/>
              <a:t>Recuperação</a:t>
            </a:r>
            <a:r>
              <a:rPr lang="en-US" b="1" dirty="0"/>
              <a:t> da </a:t>
            </a:r>
            <a:r>
              <a:rPr lang="en-US" b="1" dirty="0" err="1"/>
              <a:t>sequência</a:t>
            </a:r>
            <a:r>
              <a:rPr lang="en-US" b="1" dirty="0"/>
              <a:t> original da BWT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11128" y="1969527"/>
            <a:ext cx="4055919" cy="415498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</a:p>
          <a:p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$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T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21980" y="1969527"/>
            <a:ext cx="4055919" cy="415498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$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T</a:t>
            </a:r>
          </a:p>
          <a:p>
            <a:r>
              <a:rPr lang="en-US" sz="2400" b="1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</a:p>
        </p:txBody>
      </p:sp>
      <p:sp>
        <p:nvSpPr>
          <p:cNvPr id="8" name="Right Arrow 7"/>
          <p:cNvSpPr/>
          <p:nvPr/>
        </p:nvSpPr>
        <p:spPr>
          <a:xfrm>
            <a:off x="5783454" y="3808028"/>
            <a:ext cx="322118" cy="477982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3739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818" y="0"/>
            <a:ext cx="10972800" cy="1143000"/>
          </a:xfrm>
        </p:spPr>
        <p:txBody>
          <a:bodyPr>
            <a:normAutofit/>
          </a:bodyPr>
          <a:lstStyle/>
          <a:p>
            <a:r>
              <a:rPr lang="en-US" b="1" dirty="0" err="1"/>
              <a:t>Recuperação</a:t>
            </a:r>
            <a:r>
              <a:rPr lang="en-US" b="1" dirty="0"/>
              <a:t> da </a:t>
            </a:r>
            <a:r>
              <a:rPr lang="en-US" b="1" dirty="0" err="1"/>
              <a:t>sequência</a:t>
            </a:r>
            <a:r>
              <a:rPr lang="en-US" b="1" dirty="0"/>
              <a:t> original da BWT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7701" y="1030181"/>
            <a:ext cx="10972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PT" sz="2800" dirty="0"/>
              <a:t>Seguindo o mesmo raciocínio, o próximo símbolo deve ser o que está na 1ª coluna na linha onde “A” está na última. O problema é que existem várias possibilidades ...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98182" y="2519952"/>
            <a:ext cx="4055919" cy="415498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$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T</a:t>
            </a:r>
          </a:p>
          <a:p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17218" y="4313215"/>
            <a:ext cx="6607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OU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09034" y="2519952"/>
            <a:ext cx="4055919" cy="415498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$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T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231022" y="4298670"/>
            <a:ext cx="351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2475229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>
            <a:normAutofit/>
          </a:bodyPr>
          <a:lstStyle/>
          <a:p>
            <a:r>
              <a:rPr lang="en-US" b="1" dirty="0" err="1"/>
              <a:t>Recuperação</a:t>
            </a:r>
            <a:r>
              <a:rPr lang="en-US" b="1" dirty="0"/>
              <a:t> da </a:t>
            </a:r>
            <a:r>
              <a:rPr lang="en-US" b="1" dirty="0" err="1"/>
              <a:t>sequência</a:t>
            </a:r>
            <a:r>
              <a:rPr lang="en-US" b="1" dirty="0"/>
              <a:t> original da BWT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455" y="1003515"/>
            <a:ext cx="10972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PT" sz="2800" dirty="0"/>
              <a:t>Para ultrapassar este problema, temos que numerar as ocorrências de cada símbolo ...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22889" y="5974331"/>
            <a:ext cx="97639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/>
              <a:t>Pode provar-se que a ordem de ocorrência de cada símbolo na 1ª coluna de M é igual à ordem de ocorrência na última 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36359" y="1712239"/>
            <a:ext cx="4302781" cy="415498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b="1" baseline="-25000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3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4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3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4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8334472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/>
              <a:t>Recuperação</a:t>
            </a:r>
            <a:r>
              <a:rPr lang="en-US" b="1" dirty="0"/>
              <a:t> da </a:t>
            </a:r>
            <a:r>
              <a:rPr lang="en-US" b="1" dirty="0" err="1"/>
              <a:t>sequência</a:t>
            </a:r>
            <a:r>
              <a:rPr lang="en-US" b="1" dirty="0"/>
              <a:t> original da BWT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17638"/>
            <a:ext cx="10972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PT" sz="2800" dirty="0"/>
              <a:t>Assim, podemos avançar com o nosso método ...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39275" y="2203349"/>
            <a:ext cx="4302781" cy="415498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b="1" baseline="-25000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3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4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3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4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46732" y="2203349"/>
            <a:ext cx="4426212" cy="415498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2 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3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4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  <a:p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3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4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5683334" y="4041850"/>
            <a:ext cx="322118" cy="477982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1722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0116" y="0"/>
            <a:ext cx="10972800" cy="1143000"/>
          </a:xfrm>
        </p:spPr>
        <p:txBody>
          <a:bodyPr>
            <a:normAutofit/>
          </a:bodyPr>
          <a:lstStyle/>
          <a:p>
            <a:r>
              <a:rPr lang="en-US" b="1" dirty="0" err="1"/>
              <a:t>Recuperação</a:t>
            </a:r>
            <a:r>
              <a:rPr lang="en-US" b="1" dirty="0"/>
              <a:t> da </a:t>
            </a:r>
            <a:r>
              <a:rPr lang="en-US" b="1" dirty="0" err="1"/>
              <a:t>sequência</a:t>
            </a:r>
            <a:r>
              <a:rPr lang="en-US" b="1" dirty="0"/>
              <a:t> original da BWT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0116" y="1143000"/>
            <a:ext cx="10972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PT" sz="2800" dirty="0"/>
              <a:t>... sucessivamente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1311" y="1855367"/>
            <a:ext cx="4304383" cy="415498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1 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3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4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3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4</a:t>
            </a:r>
          </a:p>
          <a:p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b="1" baseline="-25000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</p:txBody>
      </p:sp>
      <p:sp>
        <p:nvSpPr>
          <p:cNvPr id="6" name="Right Arrow 5"/>
          <p:cNvSpPr/>
          <p:nvPr/>
        </p:nvSpPr>
        <p:spPr>
          <a:xfrm>
            <a:off x="5469018" y="3668139"/>
            <a:ext cx="322118" cy="477982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403118" y="1841784"/>
            <a:ext cx="4426212" cy="415498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b="1" baseline="-25000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3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  <a:p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4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b="1" baseline="-25000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3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4</a:t>
            </a:r>
          </a:p>
          <a:p>
            <a:r>
              <a:rPr lang="en-US" sz="2400" b="1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b="1" baseline="-250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85745" y="11160856"/>
            <a:ext cx="5966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s-IS" sz="2400" b="1" dirty="0"/>
              <a:t>(…)</a:t>
            </a:r>
            <a:endParaRPr lang="en-US" b="1" dirty="0"/>
          </a:p>
        </p:txBody>
      </p:sp>
      <p:sp>
        <p:nvSpPr>
          <p:cNvPr id="10" name="Right Arrow 9"/>
          <p:cNvSpPr/>
          <p:nvPr/>
        </p:nvSpPr>
        <p:spPr>
          <a:xfrm>
            <a:off x="210364" y="11197224"/>
            <a:ext cx="322118" cy="477982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5227284" y="11197224"/>
            <a:ext cx="322118" cy="477982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858196" y="9642319"/>
            <a:ext cx="4427815" cy="415498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T 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3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  <a:p>
            <a:r>
              <a:rPr lang="en-US" sz="2400" b="1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4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3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4</a:t>
            </a:r>
          </a:p>
          <a:p>
            <a:r>
              <a:rPr lang="en-US" sz="2400" b="1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b="1" baseline="-250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643355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6953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err="1"/>
              <a:t>Recuperação</a:t>
            </a:r>
            <a:r>
              <a:rPr lang="en-US" b="1" dirty="0"/>
              <a:t> da </a:t>
            </a:r>
            <a:r>
              <a:rPr lang="en-US" b="1" dirty="0" err="1"/>
              <a:t>sequência</a:t>
            </a:r>
            <a:r>
              <a:rPr lang="en-US" b="1" dirty="0"/>
              <a:t> original da BWT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1817" y="1394115"/>
            <a:ext cx="5403579" cy="37939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t-PT" sz="2800" dirty="0"/>
              <a:t>... até determinar a sequência 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7753" y="6285609"/>
            <a:ext cx="8090933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err="1"/>
              <a:t>Teste</a:t>
            </a:r>
            <a:r>
              <a:rPr lang="en-US" sz="2400" dirty="0"/>
              <a:t> com a BWT (s2) = </a:t>
            </a:r>
            <a:r>
              <a:rPr lang="en-US" sz="2400" dirty="0" err="1"/>
              <a:t>acm$intobriifoa</a:t>
            </a:r>
            <a:r>
              <a:rPr lang="en-US" sz="2400" dirty="0"/>
              <a:t> – </a:t>
            </a:r>
            <a:r>
              <a:rPr lang="en-US" sz="2400" dirty="0" err="1"/>
              <a:t>Qual</a:t>
            </a:r>
            <a:r>
              <a:rPr lang="en-US" sz="2400" dirty="0"/>
              <a:t> a </a:t>
            </a:r>
            <a:r>
              <a:rPr lang="en-US" sz="2400" dirty="0" err="1"/>
              <a:t>sequência</a:t>
            </a:r>
            <a:r>
              <a:rPr lang="en-US" sz="2400" dirty="0"/>
              <a:t> s2 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967566" y="402955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3262416" y="3567894"/>
            <a:ext cx="5966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s-IS" sz="2400" b="1" dirty="0"/>
              <a:t>(…)</a:t>
            </a:r>
            <a:endParaRPr lang="en-US" b="1" dirty="0"/>
          </a:p>
        </p:txBody>
      </p:sp>
      <p:sp>
        <p:nvSpPr>
          <p:cNvPr id="22" name="Right Arrow 21"/>
          <p:cNvSpPr/>
          <p:nvPr/>
        </p:nvSpPr>
        <p:spPr>
          <a:xfrm>
            <a:off x="1186529" y="3551577"/>
            <a:ext cx="322118" cy="477982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Right Arrow 22"/>
          <p:cNvSpPr/>
          <p:nvPr/>
        </p:nvSpPr>
        <p:spPr>
          <a:xfrm>
            <a:off x="5773882" y="3627628"/>
            <a:ext cx="322118" cy="477982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7102185" y="1490402"/>
            <a:ext cx="4427815" cy="415498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T 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3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  <a:p>
            <a:r>
              <a:rPr lang="en-US" sz="2400" b="1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4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3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4</a:t>
            </a:r>
          </a:p>
          <a:p>
            <a:r>
              <a:rPr lang="en-US" sz="2400" b="1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b="1" baseline="-250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? ? ? ? ? ? ? ? ?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96207" y="5661639"/>
            <a:ext cx="39119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/>
              <a:t>Sequência</a:t>
            </a:r>
            <a:r>
              <a:rPr lang="en-US" sz="2400" b="1" dirty="0"/>
              <a:t>: </a:t>
            </a:r>
            <a:r>
              <a:rPr lang="en-US" sz="2800" dirty="0"/>
              <a:t>ACTAGAGACA$</a:t>
            </a:r>
            <a:r>
              <a:rPr lang="en-US" sz="24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444486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37626"/>
            <a:ext cx="12192000" cy="1143000"/>
          </a:xfrm>
        </p:spPr>
        <p:txBody>
          <a:bodyPr>
            <a:normAutofit fontScale="90000"/>
          </a:bodyPr>
          <a:lstStyle/>
          <a:p>
            <a:r>
              <a:rPr lang="en-US" b="1" dirty="0" err="1">
                <a:solidFill>
                  <a:srgbClr val="800000"/>
                </a:solidFill>
              </a:rPr>
              <a:t>Implementação</a:t>
            </a:r>
            <a:r>
              <a:rPr lang="en-US" b="1" dirty="0">
                <a:solidFill>
                  <a:srgbClr val="800000"/>
                </a:solidFill>
              </a:rPr>
              <a:t> da </a:t>
            </a:r>
            <a:r>
              <a:rPr lang="en-US" b="1" dirty="0" err="1">
                <a:solidFill>
                  <a:srgbClr val="800000"/>
                </a:solidFill>
              </a:rPr>
              <a:t>recuperação</a:t>
            </a:r>
            <a:r>
              <a:rPr lang="en-US" b="1" dirty="0">
                <a:solidFill>
                  <a:srgbClr val="800000"/>
                </a:solidFill>
              </a:rPr>
              <a:t> da </a:t>
            </a:r>
            <a:r>
              <a:rPr lang="en-US" b="1" dirty="0" err="1">
                <a:solidFill>
                  <a:srgbClr val="800000"/>
                </a:solidFill>
              </a:rPr>
              <a:t>sequência</a:t>
            </a:r>
            <a:r>
              <a:rPr lang="en-US" b="1" dirty="0">
                <a:solidFill>
                  <a:srgbClr val="800000"/>
                </a:solidFill>
              </a:rPr>
              <a:t> da BWT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54355" y="2303311"/>
            <a:ext cx="4941259" cy="10772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FFFFFF"/>
                </a:solidFill>
              </a:rPr>
              <a:t>def</a:t>
            </a:r>
            <a:r>
              <a:rPr lang="en-US" sz="3200" dirty="0">
                <a:solidFill>
                  <a:srgbClr val="FFFFFF"/>
                </a:solidFill>
              </a:rPr>
              <a:t> </a:t>
            </a:r>
            <a:r>
              <a:rPr lang="en-US" sz="3200" b="1" dirty="0" err="1">
                <a:solidFill>
                  <a:srgbClr val="FFFFFF"/>
                </a:solidFill>
              </a:rPr>
              <a:t>get_first_col</a:t>
            </a:r>
            <a:r>
              <a:rPr lang="en-US" sz="3200" dirty="0">
                <a:solidFill>
                  <a:srgbClr val="FFFFFF"/>
                </a:solidFill>
              </a:rPr>
              <a:t> (self):</a:t>
            </a:r>
          </a:p>
          <a:p>
            <a:pPr lvl="1"/>
            <a:r>
              <a:rPr lang="en-US" sz="3200" dirty="0">
                <a:solidFill>
                  <a:srgbClr val="FFFFFF"/>
                </a:solidFill>
              </a:rPr>
              <a:t>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68968" y="946484"/>
            <a:ext cx="723498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/>
              <a:t>Métodos</a:t>
            </a:r>
            <a:r>
              <a:rPr lang="en-US" sz="3600" dirty="0"/>
              <a:t>/</a:t>
            </a:r>
            <a:r>
              <a:rPr lang="en-US" sz="3600" dirty="0" err="1"/>
              <a:t>funções</a:t>
            </a:r>
            <a:r>
              <a:rPr lang="en-US" sz="3600" dirty="0"/>
              <a:t>  </a:t>
            </a:r>
            <a:r>
              <a:rPr lang="en-US" sz="3600" dirty="0" err="1"/>
              <a:t>auxiliares</a:t>
            </a:r>
            <a:r>
              <a:rPr lang="en-US" sz="3600" dirty="0"/>
              <a:t>: </a:t>
            </a:r>
          </a:p>
          <a:p>
            <a:endParaRPr lang="en-US" sz="3600" dirty="0"/>
          </a:p>
          <a:p>
            <a:r>
              <a:rPr lang="en-US" sz="3600" dirty="0" err="1"/>
              <a:t>Recuperar</a:t>
            </a:r>
            <a:r>
              <a:rPr lang="en-US" sz="3600" dirty="0"/>
              <a:t> a </a:t>
            </a:r>
            <a:r>
              <a:rPr lang="en-US" sz="3600" dirty="0" err="1"/>
              <a:t>primeira</a:t>
            </a:r>
            <a:r>
              <a:rPr lang="en-US" sz="3600" dirty="0"/>
              <a:t> </a:t>
            </a:r>
            <a:r>
              <a:rPr lang="en-US" sz="3600" dirty="0" err="1"/>
              <a:t>coluna</a:t>
            </a:r>
            <a:endParaRPr lang="en-US" sz="3600" dirty="0"/>
          </a:p>
          <a:p>
            <a:endParaRPr lang="en-US" sz="3600" dirty="0"/>
          </a:p>
          <a:p>
            <a:endParaRPr lang="en-US" sz="3600" dirty="0"/>
          </a:p>
          <a:p>
            <a:endParaRPr lang="en-US" sz="3600" dirty="0"/>
          </a:p>
          <a:p>
            <a:r>
              <a:rPr lang="en-US" sz="3600" dirty="0" err="1"/>
              <a:t>Descobrir</a:t>
            </a:r>
            <a:r>
              <a:rPr lang="en-US" sz="3600" dirty="0"/>
              <a:t> </a:t>
            </a:r>
            <a:r>
              <a:rPr lang="en-US" sz="3600" dirty="0" err="1"/>
              <a:t>posição</a:t>
            </a:r>
            <a:r>
              <a:rPr lang="en-US" sz="3600" dirty="0"/>
              <a:t> da </a:t>
            </a:r>
            <a:r>
              <a:rPr lang="en-US" sz="3600" dirty="0" err="1"/>
              <a:t>i-ésima</a:t>
            </a:r>
            <a:r>
              <a:rPr lang="en-US" sz="3600" dirty="0"/>
              <a:t> </a:t>
            </a:r>
            <a:r>
              <a:rPr lang="en-US" sz="3600" dirty="0" err="1"/>
              <a:t>ocorrência</a:t>
            </a:r>
            <a:r>
              <a:rPr lang="en-US" sz="3600" dirty="0"/>
              <a:t> de um </a:t>
            </a:r>
            <a:r>
              <a:rPr lang="en-US" sz="3600" dirty="0" err="1"/>
              <a:t>símbolo</a:t>
            </a:r>
            <a:r>
              <a:rPr lang="en-US" sz="3600" dirty="0"/>
              <a:t> </a:t>
            </a:r>
            <a:r>
              <a:rPr lang="en-US" sz="3600" dirty="0" err="1"/>
              <a:t>numa</a:t>
            </a:r>
            <a:r>
              <a:rPr lang="en-US" sz="3600" dirty="0"/>
              <a:t> </a:t>
            </a:r>
            <a:r>
              <a:rPr lang="en-US" sz="3600" dirty="0" err="1"/>
              <a:t>lista</a:t>
            </a:r>
            <a:endParaRPr lang="en-US" sz="3600" dirty="0"/>
          </a:p>
          <a:p>
            <a:r>
              <a:rPr lang="en-US" sz="3600" dirty="0"/>
              <a:t>(</a:t>
            </a:r>
            <a:r>
              <a:rPr lang="en-US" sz="3600" dirty="0" err="1"/>
              <a:t>retorna</a:t>
            </a:r>
            <a:r>
              <a:rPr lang="en-US" sz="3600" dirty="0"/>
              <a:t> -1 de </a:t>
            </a:r>
            <a:r>
              <a:rPr lang="en-US" sz="3600" dirty="0" err="1"/>
              <a:t>não</a:t>
            </a:r>
            <a:r>
              <a:rPr lang="en-US" sz="3600" dirty="0"/>
              <a:t> </a:t>
            </a:r>
            <a:r>
              <a:rPr lang="en-US" sz="3600" dirty="0" err="1"/>
              <a:t>ocorre</a:t>
            </a:r>
            <a:r>
              <a:rPr lang="en-US" sz="3600" dirty="0"/>
              <a:t>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71569" y="5611909"/>
            <a:ext cx="5506829" cy="10772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200" dirty="0" err="1">
                <a:solidFill>
                  <a:srgbClr val="FFFFFF"/>
                </a:solidFill>
              </a:rPr>
              <a:t>def</a:t>
            </a:r>
            <a:r>
              <a:rPr lang="en-US" sz="3200" dirty="0">
                <a:solidFill>
                  <a:srgbClr val="FFFFFF"/>
                </a:solidFill>
              </a:rPr>
              <a:t> </a:t>
            </a:r>
            <a:r>
              <a:rPr lang="en-US" sz="3200" b="1" dirty="0" err="1">
                <a:solidFill>
                  <a:srgbClr val="FFFFFF"/>
                </a:solidFill>
              </a:rPr>
              <a:t>find_ith_occ</a:t>
            </a:r>
            <a:r>
              <a:rPr lang="en-US" sz="3200" dirty="0">
                <a:solidFill>
                  <a:srgbClr val="FFFFFF"/>
                </a:solidFill>
              </a:rPr>
              <a:t>(l, </a:t>
            </a:r>
            <a:r>
              <a:rPr lang="en-US" sz="3200" dirty="0" err="1">
                <a:solidFill>
                  <a:srgbClr val="FFFFFF"/>
                </a:solidFill>
              </a:rPr>
              <a:t>elem</a:t>
            </a:r>
            <a:r>
              <a:rPr lang="en-US" sz="3200" dirty="0">
                <a:solidFill>
                  <a:srgbClr val="FFFFFF"/>
                </a:solidFill>
              </a:rPr>
              <a:t>, index):</a:t>
            </a:r>
          </a:p>
          <a:p>
            <a:r>
              <a:rPr lang="en-US" sz="3200" dirty="0">
                <a:solidFill>
                  <a:srgbClr val="FFFFFF"/>
                </a:solidFill>
              </a:rPr>
              <a:t>	…</a:t>
            </a:r>
          </a:p>
        </p:txBody>
      </p:sp>
    </p:spTree>
    <p:extLst>
      <p:ext uri="{BB962C8B-B14F-4D97-AF65-F5344CB8AC3E}">
        <p14:creationId xmlns:p14="http://schemas.microsoft.com/office/powerpoint/2010/main" val="2565463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Compressão</a:t>
            </a:r>
            <a:r>
              <a:rPr lang="en-US" b="1" dirty="0"/>
              <a:t> de </a:t>
            </a:r>
            <a:r>
              <a:rPr lang="en-US" b="1" dirty="0" err="1"/>
              <a:t>sequências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t-PT" dirty="0"/>
              <a:t>Um dos problemas no processamento de sequências de DNA (e outras) passa pelo espaço requerido em memória</a:t>
            </a:r>
          </a:p>
          <a:p>
            <a:pPr marL="0" indent="0">
              <a:buNone/>
            </a:pPr>
            <a:r>
              <a:rPr lang="pt-PT" dirty="0"/>
              <a:t>Mesmo usando árvores de sufixos compactas, o genoma humano ocupa ainda algo como 60 GB</a:t>
            </a:r>
          </a:p>
          <a:p>
            <a:pPr marL="0" indent="0">
              <a:buNone/>
            </a:pPr>
            <a:r>
              <a:rPr lang="pt-PT" dirty="0"/>
              <a:t>Uma abordagem passa pelo uso de métodos de </a:t>
            </a:r>
            <a:r>
              <a:rPr lang="pt-PT" b="1" dirty="0">
                <a:solidFill>
                  <a:srgbClr val="800000"/>
                </a:solidFill>
              </a:rPr>
              <a:t>compressão de sequências </a:t>
            </a:r>
            <a:r>
              <a:rPr lang="pt-PT" dirty="0"/>
              <a:t>para reduzir este valor</a:t>
            </a:r>
          </a:p>
          <a:p>
            <a:pPr marL="0" indent="0">
              <a:buNone/>
            </a:pPr>
            <a:r>
              <a:rPr lang="pt-PT" dirty="0"/>
              <a:t>Compressão usada terá que ser </a:t>
            </a:r>
            <a:r>
              <a:rPr lang="pt-PT" b="1" dirty="0">
                <a:solidFill>
                  <a:srgbClr val="800000"/>
                </a:solidFill>
              </a:rPr>
              <a:t>invertível</a:t>
            </a:r>
            <a:r>
              <a:rPr lang="pt-PT" dirty="0">
                <a:solidFill>
                  <a:srgbClr val="800000"/>
                </a:solidFill>
              </a:rPr>
              <a:t> </a:t>
            </a:r>
            <a:r>
              <a:rPr lang="pt-PT" dirty="0"/>
              <a:t>de forma a podermos sempre </a:t>
            </a:r>
            <a:r>
              <a:rPr lang="pt-PT" b="1" dirty="0">
                <a:solidFill>
                  <a:srgbClr val="800000"/>
                </a:solidFill>
              </a:rPr>
              <a:t>recuperar</a:t>
            </a:r>
            <a:r>
              <a:rPr lang="pt-PT" dirty="0"/>
              <a:t> a sequência original</a:t>
            </a:r>
          </a:p>
        </p:txBody>
      </p:sp>
    </p:spTree>
    <p:extLst>
      <p:ext uri="{BB962C8B-B14F-4D97-AF65-F5344CB8AC3E}">
        <p14:creationId xmlns:p14="http://schemas.microsoft.com/office/powerpoint/2010/main" val="3701490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37626"/>
            <a:ext cx="12192000" cy="1143000"/>
          </a:xfrm>
        </p:spPr>
        <p:txBody>
          <a:bodyPr>
            <a:normAutofit fontScale="90000"/>
          </a:bodyPr>
          <a:lstStyle/>
          <a:p>
            <a:r>
              <a:rPr lang="en-US" b="1" dirty="0" err="1">
                <a:solidFill>
                  <a:srgbClr val="800000"/>
                </a:solidFill>
              </a:rPr>
              <a:t>Implementação</a:t>
            </a:r>
            <a:r>
              <a:rPr lang="en-US" b="1" dirty="0">
                <a:solidFill>
                  <a:srgbClr val="800000"/>
                </a:solidFill>
              </a:rPr>
              <a:t> da </a:t>
            </a:r>
            <a:r>
              <a:rPr lang="en-US" b="1" dirty="0" err="1">
                <a:solidFill>
                  <a:srgbClr val="800000"/>
                </a:solidFill>
              </a:rPr>
              <a:t>recuperação</a:t>
            </a:r>
            <a:r>
              <a:rPr lang="en-US" b="1" dirty="0">
                <a:solidFill>
                  <a:srgbClr val="800000"/>
                </a:solidFill>
              </a:rPr>
              <a:t> da </a:t>
            </a:r>
            <a:r>
              <a:rPr lang="en-US" b="1" dirty="0" err="1">
                <a:solidFill>
                  <a:srgbClr val="800000"/>
                </a:solidFill>
              </a:rPr>
              <a:t>sequência</a:t>
            </a:r>
            <a:r>
              <a:rPr lang="en-US" b="1" dirty="0">
                <a:solidFill>
                  <a:srgbClr val="800000"/>
                </a:solidFill>
              </a:rPr>
              <a:t> da BWT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8968" y="1726368"/>
            <a:ext cx="4941259" cy="26776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FFFF"/>
                </a:solidFill>
              </a:rPr>
              <a:t>def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b="1" dirty="0" err="1">
                <a:solidFill>
                  <a:srgbClr val="FFFFFF"/>
                </a:solidFill>
              </a:rPr>
              <a:t>get_first_col</a:t>
            </a:r>
            <a:r>
              <a:rPr lang="en-US" sz="2800" dirty="0">
                <a:solidFill>
                  <a:srgbClr val="FFFFFF"/>
                </a:solidFill>
              </a:rPr>
              <a:t> (self):</a:t>
            </a:r>
          </a:p>
          <a:p>
            <a:pPr lvl="1"/>
            <a:r>
              <a:rPr lang="en-US" sz="2800" dirty="0">
                <a:solidFill>
                  <a:srgbClr val="FFFFFF"/>
                </a:solidFill>
              </a:rPr>
              <a:t>﻿</a:t>
            </a:r>
            <a:r>
              <a:rPr lang="en-US" sz="2800" dirty="0" err="1">
                <a:solidFill>
                  <a:srgbClr val="FFFFFF"/>
                </a:solidFill>
              </a:rPr>
              <a:t>firstcol</a:t>
            </a:r>
            <a:r>
              <a:rPr lang="en-US" sz="2800" dirty="0">
                <a:solidFill>
                  <a:srgbClr val="FFFFFF"/>
                </a:solidFill>
              </a:rPr>
              <a:t> = []</a:t>
            </a:r>
          </a:p>
          <a:p>
            <a:pPr lvl="1"/>
            <a:r>
              <a:rPr lang="en-US" sz="2800" dirty="0">
                <a:solidFill>
                  <a:srgbClr val="FFFFFF"/>
                </a:solidFill>
              </a:rPr>
              <a:t>for c in </a:t>
            </a:r>
            <a:r>
              <a:rPr lang="en-US" sz="2800" dirty="0" err="1">
                <a:solidFill>
                  <a:srgbClr val="FFFFFF"/>
                </a:solidFill>
              </a:rPr>
              <a:t>self.bwt</a:t>
            </a:r>
            <a:r>
              <a:rPr lang="en-US" sz="2800" dirty="0">
                <a:solidFill>
                  <a:srgbClr val="FFFFFF"/>
                </a:solidFill>
              </a:rPr>
              <a:t>: 	</a:t>
            </a:r>
            <a:r>
              <a:rPr lang="en-US" sz="2800" dirty="0" err="1">
                <a:solidFill>
                  <a:srgbClr val="FFFFFF"/>
                </a:solidFill>
              </a:rPr>
              <a:t>firstcol.append</a:t>
            </a:r>
            <a:r>
              <a:rPr lang="en-US" sz="2800" dirty="0">
                <a:solidFill>
                  <a:srgbClr val="FFFFFF"/>
                </a:solidFill>
              </a:rPr>
              <a:t>(c)</a:t>
            </a:r>
          </a:p>
          <a:p>
            <a:pPr lvl="1"/>
            <a:r>
              <a:rPr lang="en-US" sz="2800" dirty="0" err="1">
                <a:solidFill>
                  <a:srgbClr val="FFFFFF"/>
                </a:solidFill>
              </a:rPr>
              <a:t>firstcol.sort</a:t>
            </a:r>
            <a:r>
              <a:rPr lang="en-US" sz="2800" dirty="0">
                <a:solidFill>
                  <a:srgbClr val="FFFFFF"/>
                </a:solidFill>
              </a:rPr>
              <a:t>()  </a:t>
            </a:r>
          </a:p>
          <a:p>
            <a:pPr lvl="1"/>
            <a:r>
              <a:rPr lang="en-US" sz="2800" dirty="0">
                <a:solidFill>
                  <a:srgbClr val="FFFFFF"/>
                </a:solidFill>
              </a:rPr>
              <a:t>return </a:t>
            </a:r>
            <a:r>
              <a:rPr lang="en-US" sz="2800" dirty="0" err="1">
                <a:solidFill>
                  <a:srgbClr val="FFFFFF"/>
                </a:solidFill>
              </a:rPr>
              <a:t>firstcol</a:t>
            </a:r>
            <a:endParaRPr lang="en-US" sz="2800" dirty="0">
              <a:solidFill>
                <a:srgbClr val="FFFF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8711" y="805374"/>
            <a:ext cx="72349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/>
              <a:t>Métodos</a:t>
            </a:r>
            <a:r>
              <a:rPr lang="en-US" sz="3600" dirty="0"/>
              <a:t>/</a:t>
            </a:r>
            <a:r>
              <a:rPr lang="en-US" sz="3600" dirty="0" err="1"/>
              <a:t>funções</a:t>
            </a:r>
            <a:r>
              <a:rPr lang="en-US" sz="3600" dirty="0"/>
              <a:t>  </a:t>
            </a:r>
            <a:r>
              <a:rPr lang="en-US" sz="3600" dirty="0" err="1"/>
              <a:t>auxiliares</a:t>
            </a:r>
            <a:r>
              <a:rPr lang="en-US" sz="3600" dirty="0"/>
              <a:t>: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76368" y="2792509"/>
            <a:ext cx="4836004" cy="353943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srgbClr val="FFFFFF"/>
                </a:solidFill>
              </a:rPr>
              <a:t>def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b="1" dirty="0" err="1">
                <a:solidFill>
                  <a:srgbClr val="FFFFFF"/>
                </a:solidFill>
              </a:rPr>
              <a:t>find_ith_occ</a:t>
            </a:r>
            <a:r>
              <a:rPr lang="en-US" sz="2800" dirty="0">
                <a:solidFill>
                  <a:srgbClr val="FFFFFF"/>
                </a:solidFill>
              </a:rPr>
              <a:t>(l, </a:t>
            </a:r>
            <a:r>
              <a:rPr lang="en-US" sz="2800" dirty="0" err="1">
                <a:solidFill>
                  <a:srgbClr val="FFFFFF"/>
                </a:solidFill>
              </a:rPr>
              <a:t>elem</a:t>
            </a:r>
            <a:r>
              <a:rPr lang="en-US" sz="2800" dirty="0">
                <a:solidFill>
                  <a:srgbClr val="FFFFFF"/>
                </a:solidFill>
              </a:rPr>
              <a:t>, index):</a:t>
            </a:r>
          </a:p>
          <a:p>
            <a:r>
              <a:rPr lang="en-US" sz="2800" dirty="0">
                <a:solidFill>
                  <a:srgbClr val="FFFFFF"/>
                </a:solidFill>
              </a:rPr>
              <a:t>	</a:t>
            </a:r>
            <a:r>
              <a:rPr lang="en-US" sz="2800" dirty="0" err="1">
                <a:solidFill>
                  <a:srgbClr val="FFFFFF"/>
                </a:solidFill>
              </a:rPr>
              <a:t>j,k</a:t>
            </a:r>
            <a:r>
              <a:rPr lang="en-US" sz="2800" dirty="0">
                <a:solidFill>
                  <a:srgbClr val="FFFFFF"/>
                </a:solidFill>
              </a:rPr>
              <a:t> = 0,0</a:t>
            </a:r>
          </a:p>
          <a:p>
            <a:r>
              <a:rPr lang="en-US" sz="2800" dirty="0">
                <a:solidFill>
                  <a:srgbClr val="FFFFFF"/>
                </a:solidFill>
              </a:rPr>
              <a:t>	while k &lt; index and j &lt; </a:t>
            </a:r>
            <a:r>
              <a:rPr lang="en-US" sz="2800" dirty="0" err="1">
                <a:solidFill>
                  <a:srgbClr val="FFFFFF"/>
                </a:solidFill>
              </a:rPr>
              <a:t>len</a:t>
            </a:r>
            <a:r>
              <a:rPr lang="en-US" sz="2800" dirty="0">
                <a:solidFill>
                  <a:srgbClr val="FFFFFF"/>
                </a:solidFill>
              </a:rPr>
              <a:t>(l):</a:t>
            </a:r>
          </a:p>
          <a:p>
            <a:r>
              <a:rPr lang="en-US" sz="2800" dirty="0">
                <a:solidFill>
                  <a:srgbClr val="FFFFFF"/>
                </a:solidFill>
              </a:rPr>
              <a:t>		if l[j] == </a:t>
            </a:r>
            <a:r>
              <a:rPr lang="en-US" sz="2800" dirty="0" err="1">
                <a:solidFill>
                  <a:srgbClr val="FFFFFF"/>
                </a:solidFill>
              </a:rPr>
              <a:t>elem</a:t>
            </a:r>
            <a:r>
              <a:rPr lang="en-US" sz="2800" dirty="0">
                <a:solidFill>
                  <a:srgbClr val="FFFFFF"/>
                </a:solidFill>
              </a:rPr>
              <a:t>:</a:t>
            </a:r>
          </a:p>
          <a:p>
            <a:pPr lvl="2"/>
            <a:r>
              <a:rPr lang="en-US" sz="2800" dirty="0">
                <a:solidFill>
                  <a:srgbClr val="FFFFFF"/>
                </a:solidFill>
              </a:rPr>
              <a:t>	k = k +1</a:t>
            </a:r>
          </a:p>
          <a:p>
            <a:r>
              <a:rPr lang="en-US" sz="2800" dirty="0">
                <a:solidFill>
                  <a:srgbClr val="FFFFFF"/>
                </a:solidFill>
              </a:rPr>
              <a:t>            	if k == index: return j</a:t>
            </a:r>
          </a:p>
          <a:p>
            <a:r>
              <a:rPr lang="en-US" sz="2800" dirty="0">
                <a:solidFill>
                  <a:srgbClr val="FFFFFF"/>
                </a:solidFill>
              </a:rPr>
              <a:t>		j += 1 </a:t>
            </a:r>
          </a:p>
          <a:p>
            <a:r>
              <a:rPr lang="en-US" sz="2800" dirty="0">
                <a:solidFill>
                  <a:srgbClr val="FFFFFF"/>
                </a:solidFill>
              </a:rPr>
              <a:t>    return -1 </a:t>
            </a:r>
          </a:p>
        </p:txBody>
      </p:sp>
    </p:spTree>
    <p:extLst>
      <p:ext uri="{BB962C8B-B14F-4D97-AF65-F5344CB8AC3E}">
        <p14:creationId xmlns:p14="http://schemas.microsoft.com/office/powerpoint/2010/main" val="35480958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79368" y="929700"/>
            <a:ext cx="4186989" cy="1143000"/>
          </a:xfrm>
        </p:spPr>
        <p:txBody>
          <a:bodyPr>
            <a:normAutofit fontScale="90000"/>
          </a:bodyPr>
          <a:lstStyle/>
          <a:p>
            <a:r>
              <a:rPr lang="en-US" b="1" dirty="0" err="1">
                <a:solidFill>
                  <a:srgbClr val="800000"/>
                </a:solidFill>
              </a:rPr>
              <a:t>Implementação</a:t>
            </a:r>
            <a:r>
              <a:rPr lang="en-US" b="1" dirty="0">
                <a:solidFill>
                  <a:srgbClr val="800000"/>
                </a:solidFill>
              </a:rPr>
              <a:t> da </a:t>
            </a:r>
            <a:r>
              <a:rPr lang="en-US" b="1" dirty="0" err="1">
                <a:solidFill>
                  <a:srgbClr val="800000"/>
                </a:solidFill>
              </a:rPr>
              <a:t>recuperação</a:t>
            </a:r>
            <a:r>
              <a:rPr lang="en-US" b="1" dirty="0">
                <a:solidFill>
                  <a:srgbClr val="800000"/>
                </a:solidFill>
              </a:rPr>
              <a:t> da </a:t>
            </a:r>
            <a:r>
              <a:rPr lang="en-US" b="1" dirty="0" err="1">
                <a:solidFill>
                  <a:srgbClr val="800000"/>
                </a:solidFill>
              </a:rPr>
              <a:t>sequência</a:t>
            </a:r>
            <a:r>
              <a:rPr lang="en-US" b="1" dirty="0">
                <a:solidFill>
                  <a:srgbClr val="800000"/>
                </a:solidFill>
              </a:rPr>
              <a:t> da BWT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1594" y="561431"/>
            <a:ext cx="5181290" cy="403187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200" dirty="0" err="1">
                <a:solidFill>
                  <a:srgbClr val="FFFFFF"/>
                </a:solidFill>
              </a:rPr>
              <a:t>def</a:t>
            </a:r>
            <a:r>
              <a:rPr lang="en-US" sz="3200" dirty="0">
                <a:solidFill>
                  <a:srgbClr val="FFFFFF"/>
                </a:solidFill>
              </a:rPr>
              <a:t> </a:t>
            </a:r>
            <a:r>
              <a:rPr lang="en-US" sz="3200" b="1" dirty="0" err="1">
                <a:solidFill>
                  <a:srgbClr val="FFFFFF"/>
                </a:solidFill>
              </a:rPr>
              <a:t>inverse_bwt</a:t>
            </a:r>
            <a:r>
              <a:rPr lang="en-US" sz="3200" dirty="0">
                <a:solidFill>
                  <a:srgbClr val="FFFFFF"/>
                </a:solidFill>
              </a:rPr>
              <a:t>(</a:t>
            </a:r>
            <a:r>
              <a:rPr lang="en-US" sz="3200" b="1" i="1" dirty="0">
                <a:solidFill>
                  <a:srgbClr val="FFFFFF"/>
                </a:solidFill>
              </a:rPr>
              <a:t>self</a:t>
            </a:r>
            <a:r>
              <a:rPr lang="en-US" sz="3200" dirty="0">
                <a:solidFill>
                  <a:srgbClr val="FFFFFF"/>
                </a:solidFill>
              </a:rPr>
              <a:t>):</a:t>
            </a:r>
          </a:p>
          <a:p>
            <a:pPr lvl="1"/>
            <a:r>
              <a:rPr lang="en-US" sz="3200" dirty="0" err="1">
                <a:solidFill>
                  <a:srgbClr val="FFFFFF"/>
                </a:solidFill>
              </a:rPr>
              <a:t>firstcol</a:t>
            </a:r>
            <a:r>
              <a:rPr lang="en-US" sz="3200" dirty="0">
                <a:solidFill>
                  <a:srgbClr val="FFFFFF"/>
                </a:solidFill>
              </a:rPr>
              <a:t> = </a:t>
            </a:r>
            <a:r>
              <a:rPr lang="en-US" sz="3200" dirty="0" err="1">
                <a:solidFill>
                  <a:srgbClr val="FFFFFF"/>
                </a:solidFill>
              </a:rPr>
              <a:t>self.get_first_col</a:t>
            </a:r>
            <a:r>
              <a:rPr lang="en-US" sz="3200" dirty="0">
                <a:solidFill>
                  <a:srgbClr val="FFFFFF"/>
                </a:solidFill>
              </a:rPr>
              <a:t>()</a:t>
            </a:r>
          </a:p>
          <a:p>
            <a:pPr lvl="1"/>
            <a:r>
              <a:rPr lang="en-US" sz="3200" dirty="0">
                <a:solidFill>
                  <a:srgbClr val="FFFFFF"/>
                </a:solidFill>
              </a:rPr>
              <a:t>res = ""</a:t>
            </a:r>
          </a:p>
          <a:p>
            <a:pPr lvl="1"/>
            <a:r>
              <a:rPr lang="en-US" sz="3200" dirty="0">
                <a:solidFill>
                  <a:srgbClr val="FFFFFF"/>
                </a:solidFill>
              </a:rPr>
              <a:t>c = "$" </a:t>
            </a:r>
          </a:p>
          <a:p>
            <a:pPr lvl="1"/>
            <a:r>
              <a:rPr lang="en-US" sz="3200" dirty="0" err="1">
                <a:solidFill>
                  <a:srgbClr val="FFFFFF"/>
                </a:solidFill>
              </a:rPr>
              <a:t>occ</a:t>
            </a:r>
            <a:r>
              <a:rPr lang="en-US" sz="3200" dirty="0">
                <a:solidFill>
                  <a:srgbClr val="FFFFFF"/>
                </a:solidFill>
              </a:rPr>
              <a:t> = 1</a:t>
            </a:r>
          </a:p>
          <a:p>
            <a:pPr lvl="1"/>
            <a:r>
              <a:rPr lang="en-US" sz="3200" dirty="0">
                <a:solidFill>
                  <a:srgbClr val="FFFFFF"/>
                </a:solidFill>
              </a:rPr>
              <a:t>for </a:t>
            </a:r>
            <a:r>
              <a:rPr lang="en-US" sz="3200" dirty="0" err="1">
                <a:solidFill>
                  <a:srgbClr val="FFFFFF"/>
                </a:solidFill>
              </a:rPr>
              <a:t>i</a:t>
            </a:r>
            <a:r>
              <a:rPr lang="en-US" sz="3200" dirty="0">
                <a:solidFill>
                  <a:srgbClr val="FFFFFF"/>
                </a:solidFill>
              </a:rPr>
              <a:t> in range(</a:t>
            </a:r>
            <a:r>
              <a:rPr lang="en-US" sz="3200" dirty="0" err="1">
                <a:solidFill>
                  <a:srgbClr val="FFFFFF"/>
                </a:solidFill>
              </a:rPr>
              <a:t>len</a:t>
            </a:r>
            <a:r>
              <a:rPr lang="en-US" sz="3200" dirty="0">
                <a:solidFill>
                  <a:srgbClr val="FFFFFF"/>
                </a:solidFill>
              </a:rPr>
              <a:t>(</a:t>
            </a:r>
            <a:r>
              <a:rPr lang="en-US" sz="3200" dirty="0" err="1">
                <a:solidFill>
                  <a:srgbClr val="FFFFFF"/>
                </a:solidFill>
              </a:rPr>
              <a:t>self.bwt</a:t>
            </a:r>
            <a:r>
              <a:rPr lang="en-US" sz="3200" dirty="0">
                <a:solidFill>
                  <a:srgbClr val="FFFFFF"/>
                </a:solidFill>
              </a:rPr>
              <a:t>)):</a:t>
            </a:r>
          </a:p>
          <a:p>
            <a:r>
              <a:rPr lang="en-US" sz="3200" dirty="0"/>
              <a:t>		</a:t>
            </a:r>
            <a:r>
              <a:rPr lang="en-US" sz="3200" dirty="0">
                <a:solidFill>
                  <a:schemeClr val="bg1"/>
                </a:solidFill>
              </a:rPr>
              <a:t>…</a:t>
            </a:r>
            <a:endParaRPr lang="en-US" sz="3200" dirty="0">
              <a:solidFill>
                <a:srgbClr val="FFFFFF"/>
              </a:solidFill>
            </a:endParaRPr>
          </a:p>
          <a:p>
            <a:pPr lvl="1"/>
            <a:r>
              <a:rPr lang="en-US" sz="3200" dirty="0">
                <a:solidFill>
                  <a:srgbClr val="FFFFFF"/>
                </a:solidFill>
              </a:rPr>
              <a:t>return res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46361" y="4100861"/>
            <a:ext cx="4428007" cy="193899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400" dirty="0" err="1"/>
              <a:t>def</a:t>
            </a:r>
            <a:r>
              <a:rPr lang="en-US" sz="2400" dirty="0"/>
              <a:t> test2():</a:t>
            </a:r>
          </a:p>
          <a:p>
            <a:pPr lvl="1"/>
            <a:r>
              <a:rPr lang="en-US" sz="2400" dirty="0" err="1"/>
              <a:t>bw</a:t>
            </a:r>
            <a:r>
              <a:rPr lang="en-US" sz="2400" dirty="0"/>
              <a:t> = BWT("")</a:t>
            </a:r>
          </a:p>
          <a:p>
            <a:pPr lvl="1"/>
            <a:r>
              <a:rPr lang="en-US" sz="2400" dirty="0" err="1"/>
              <a:t>bw.setBWT</a:t>
            </a:r>
            <a:r>
              <a:rPr lang="en-US" sz="2400" dirty="0"/>
              <a:t> ("ACG$GTAAAAC")</a:t>
            </a:r>
          </a:p>
          <a:p>
            <a:pPr lvl="1"/>
            <a:r>
              <a:rPr lang="en-US" sz="2400" dirty="0"/>
              <a:t>print (</a:t>
            </a:r>
            <a:r>
              <a:rPr lang="en-US" sz="2400" dirty="0" err="1"/>
              <a:t>bw.inverse_bwt</a:t>
            </a:r>
            <a:r>
              <a:rPr lang="en-US" sz="2400" dirty="0"/>
              <a:t>())</a:t>
            </a:r>
          </a:p>
          <a:p>
            <a:r>
              <a:rPr lang="en-US" sz="2400" dirty="0"/>
              <a:t>test2()</a:t>
            </a:r>
          </a:p>
        </p:txBody>
      </p:sp>
    </p:spTree>
    <p:extLst>
      <p:ext uri="{BB962C8B-B14F-4D97-AF65-F5344CB8AC3E}">
        <p14:creationId xmlns:p14="http://schemas.microsoft.com/office/powerpoint/2010/main" val="14882712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79368" y="929700"/>
            <a:ext cx="4186989" cy="1143000"/>
          </a:xfrm>
        </p:spPr>
        <p:txBody>
          <a:bodyPr>
            <a:normAutofit fontScale="90000"/>
          </a:bodyPr>
          <a:lstStyle/>
          <a:p>
            <a:r>
              <a:rPr lang="en-US" b="1" dirty="0" err="1">
                <a:solidFill>
                  <a:srgbClr val="800000"/>
                </a:solidFill>
              </a:rPr>
              <a:t>Implementação</a:t>
            </a:r>
            <a:r>
              <a:rPr lang="en-US" b="1" dirty="0">
                <a:solidFill>
                  <a:srgbClr val="800000"/>
                </a:solidFill>
              </a:rPr>
              <a:t> da </a:t>
            </a:r>
            <a:r>
              <a:rPr lang="en-US" b="1" dirty="0" err="1">
                <a:solidFill>
                  <a:srgbClr val="800000"/>
                </a:solidFill>
              </a:rPr>
              <a:t>recuperação</a:t>
            </a:r>
            <a:r>
              <a:rPr lang="en-US" b="1" dirty="0">
                <a:solidFill>
                  <a:srgbClr val="800000"/>
                </a:solidFill>
              </a:rPr>
              <a:t> da </a:t>
            </a:r>
            <a:r>
              <a:rPr lang="en-US" b="1" dirty="0" err="1">
                <a:solidFill>
                  <a:srgbClr val="800000"/>
                </a:solidFill>
              </a:rPr>
              <a:t>sequência</a:t>
            </a:r>
            <a:r>
              <a:rPr lang="en-US" b="1" dirty="0">
                <a:solidFill>
                  <a:srgbClr val="800000"/>
                </a:solidFill>
              </a:rPr>
              <a:t> da BWT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0962" y="233874"/>
            <a:ext cx="6132704" cy="655564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srgbClr val="FFFFFF"/>
                </a:solidFill>
              </a:rPr>
              <a:t>def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b="1" dirty="0" err="1">
                <a:solidFill>
                  <a:srgbClr val="FFFFFF"/>
                </a:solidFill>
              </a:rPr>
              <a:t>inverse_bwt</a:t>
            </a:r>
            <a:r>
              <a:rPr lang="en-US" sz="2800" dirty="0">
                <a:solidFill>
                  <a:srgbClr val="FFFFFF"/>
                </a:solidFill>
              </a:rPr>
              <a:t>(</a:t>
            </a:r>
            <a:r>
              <a:rPr lang="en-US" sz="2800" b="1" i="1" dirty="0">
                <a:solidFill>
                  <a:srgbClr val="FFFFFF"/>
                </a:solidFill>
              </a:rPr>
              <a:t>self</a:t>
            </a:r>
            <a:r>
              <a:rPr lang="en-US" sz="2800" dirty="0">
                <a:solidFill>
                  <a:srgbClr val="FFFFFF"/>
                </a:solidFill>
              </a:rPr>
              <a:t>):</a:t>
            </a:r>
          </a:p>
          <a:p>
            <a:pPr lvl="1"/>
            <a:r>
              <a:rPr lang="en-US" sz="2800" dirty="0" err="1">
                <a:solidFill>
                  <a:srgbClr val="FFFFFF"/>
                </a:solidFill>
              </a:rPr>
              <a:t>firstcol</a:t>
            </a:r>
            <a:r>
              <a:rPr lang="en-US" sz="2800" dirty="0">
                <a:solidFill>
                  <a:srgbClr val="FFFFFF"/>
                </a:solidFill>
              </a:rPr>
              <a:t> = </a:t>
            </a:r>
            <a:r>
              <a:rPr lang="en-US" sz="2800" dirty="0" err="1">
                <a:solidFill>
                  <a:srgbClr val="FFFFFF"/>
                </a:solidFill>
              </a:rPr>
              <a:t>self.get_first_col</a:t>
            </a:r>
            <a:r>
              <a:rPr lang="en-US" sz="2800" dirty="0">
                <a:solidFill>
                  <a:srgbClr val="FFFFFF"/>
                </a:solidFill>
              </a:rPr>
              <a:t>()</a:t>
            </a:r>
          </a:p>
          <a:p>
            <a:pPr lvl="1"/>
            <a:r>
              <a:rPr lang="en-US" sz="2800" dirty="0">
                <a:solidFill>
                  <a:srgbClr val="FFFFFF"/>
                </a:solidFill>
              </a:rPr>
              <a:t>res = ""</a:t>
            </a:r>
          </a:p>
          <a:p>
            <a:pPr lvl="1"/>
            <a:r>
              <a:rPr lang="en-US" sz="2800" dirty="0">
                <a:solidFill>
                  <a:srgbClr val="FFFFFF"/>
                </a:solidFill>
              </a:rPr>
              <a:t>c = "$" </a:t>
            </a:r>
          </a:p>
          <a:p>
            <a:pPr lvl="1"/>
            <a:r>
              <a:rPr lang="en-US" sz="2800" dirty="0" err="1">
                <a:solidFill>
                  <a:srgbClr val="FFFFFF"/>
                </a:solidFill>
              </a:rPr>
              <a:t>occ</a:t>
            </a:r>
            <a:r>
              <a:rPr lang="en-US" sz="2800" dirty="0">
                <a:solidFill>
                  <a:srgbClr val="FFFFFF"/>
                </a:solidFill>
              </a:rPr>
              <a:t> = 1</a:t>
            </a:r>
          </a:p>
          <a:p>
            <a:pPr lvl="1"/>
            <a:r>
              <a:rPr lang="en-US" sz="2800" dirty="0">
                <a:solidFill>
                  <a:srgbClr val="FFFFFF"/>
                </a:solidFill>
              </a:rPr>
              <a:t>for </a:t>
            </a:r>
            <a:r>
              <a:rPr lang="en-US" sz="2800" dirty="0" err="1">
                <a:solidFill>
                  <a:srgbClr val="FFFFFF"/>
                </a:solidFill>
              </a:rPr>
              <a:t>i</a:t>
            </a:r>
            <a:r>
              <a:rPr lang="en-US" sz="2800" dirty="0">
                <a:solidFill>
                  <a:srgbClr val="FFFFFF"/>
                </a:solidFill>
              </a:rPr>
              <a:t> in range(</a:t>
            </a:r>
            <a:r>
              <a:rPr lang="en-US" sz="2800" dirty="0" err="1">
                <a:solidFill>
                  <a:srgbClr val="FFFFFF"/>
                </a:solidFill>
              </a:rPr>
              <a:t>len</a:t>
            </a:r>
            <a:r>
              <a:rPr lang="en-US" sz="2800" dirty="0">
                <a:solidFill>
                  <a:srgbClr val="FFFFFF"/>
                </a:solidFill>
              </a:rPr>
              <a:t>(</a:t>
            </a:r>
            <a:r>
              <a:rPr lang="en-US" sz="2800" dirty="0" err="1">
                <a:solidFill>
                  <a:srgbClr val="FFFFFF"/>
                </a:solidFill>
              </a:rPr>
              <a:t>self.bwt</a:t>
            </a:r>
            <a:r>
              <a:rPr lang="en-US" sz="2800" dirty="0">
                <a:solidFill>
                  <a:srgbClr val="FFFFFF"/>
                </a:solidFill>
              </a:rPr>
              <a:t>)):</a:t>
            </a:r>
          </a:p>
          <a:p>
            <a:r>
              <a:rPr lang="en-US" sz="2800" dirty="0"/>
              <a:t>		</a:t>
            </a:r>
            <a:r>
              <a:rPr lang="en-US" sz="2800" dirty="0" err="1">
                <a:solidFill>
                  <a:schemeClr val="bg1"/>
                </a:solidFill>
              </a:rPr>
              <a:t>pos</a:t>
            </a:r>
            <a:r>
              <a:rPr lang="en-US" sz="2800" dirty="0">
                <a:solidFill>
                  <a:schemeClr val="bg1"/>
                </a:solidFill>
              </a:rPr>
              <a:t> = </a:t>
            </a:r>
            <a:r>
              <a:rPr lang="en-US" sz="2800" dirty="0" err="1">
                <a:solidFill>
                  <a:schemeClr val="bg1"/>
                </a:solidFill>
              </a:rPr>
              <a:t>find_ith_occ</a:t>
            </a:r>
            <a:r>
              <a:rPr lang="en-US" sz="2800" dirty="0">
                <a:solidFill>
                  <a:schemeClr val="bg1"/>
                </a:solidFill>
              </a:rPr>
              <a:t>(</a:t>
            </a:r>
            <a:r>
              <a:rPr lang="en-US" sz="2800" dirty="0" err="1">
                <a:solidFill>
                  <a:schemeClr val="bg1"/>
                </a:solidFill>
              </a:rPr>
              <a:t>self.bwt</a:t>
            </a:r>
            <a:r>
              <a:rPr lang="en-US" sz="2800" dirty="0">
                <a:solidFill>
                  <a:schemeClr val="bg1"/>
                </a:solidFill>
              </a:rPr>
              <a:t>, c, </a:t>
            </a:r>
            <a:r>
              <a:rPr lang="en-US" sz="2800" dirty="0" err="1">
                <a:solidFill>
                  <a:schemeClr val="bg1"/>
                </a:solidFill>
              </a:rPr>
              <a:t>occ</a:t>
            </a:r>
            <a:r>
              <a:rPr lang="en-US" sz="2800" dirty="0">
                <a:solidFill>
                  <a:schemeClr val="bg1"/>
                </a:solidFill>
              </a:rPr>
              <a:t>)</a:t>
            </a:r>
          </a:p>
          <a:p>
            <a:pPr lvl="2"/>
            <a:r>
              <a:rPr lang="en-US" sz="2800" dirty="0">
                <a:solidFill>
                  <a:srgbClr val="FFFFFF"/>
                </a:solidFill>
              </a:rPr>
              <a:t>c = </a:t>
            </a:r>
            <a:r>
              <a:rPr lang="en-US" sz="2800" dirty="0" err="1">
                <a:solidFill>
                  <a:srgbClr val="FFFFFF"/>
                </a:solidFill>
              </a:rPr>
              <a:t>firstcol</a:t>
            </a:r>
            <a:r>
              <a:rPr lang="en-US" sz="2800" dirty="0">
                <a:solidFill>
                  <a:srgbClr val="FFFFFF"/>
                </a:solidFill>
              </a:rPr>
              <a:t>[</a:t>
            </a:r>
            <a:r>
              <a:rPr lang="en-US" sz="2800" dirty="0" err="1">
                <a:solidFill>
                  <a:srgbClr val="FFFFFF"/>
                </a:solidFill>
              </a:rPr>
              <a:t>pos</a:t>
            </a:r>
            <a:r>
              <a:rPr lang="en-US" sz="2800" dirty="0">
                <a:solidFill>
                  <a:srgbClr val="FFFFFF"/>
                </a:solidFill>
              </a:rPr>
              <a:t>]</a:t>
            </a:r>
          </a:p>
          <a:p>
            <a:pPr lvl="2"/>
            <a:r>
              <a:rPr lang="en-US" sz="2800" dirty="0" err="1">
                <a:solidFill>
                  <a:srgbClr val="FFFFFF"/>
                </a:solidFill>
              </a:rPr>
              <a:t>occ</a:t>
            </a:r>
            <a:r>
              <a:rPr lang="en-US" sz="2800" dirty="0">
                <a:solidFill>
                  <a:srgbClr val="FFFFFF"/>
                </a:solidFill>
              </a:rPr>
              <a:t> = 1</a:t>
            </a:r>
          </a:p>
          <a:p>
            <a:pPr lvl="2"/>
            <a:r>
              <a:rPr lang="en-US" sz="2800" dirty="0">
                <a:solidFill>
                  <a:srgbClr val="FFFFFF"/>
                </a:solidFill>
              </a:rPr>
              <a:t>k = pos-1</a:t>
            </a:r>
          </a:p>
          <a:p>
            <a:pPr lvl="2"/>
            <a:r>
              <a:rPr lang="en-US" sz="2800" dirty="0">
                <a:solidFill>
                  <a:srgbClr val="FFFFFF"/>
                </a:solidFill>
              </a:rPr>
              <a:t>while </a:t>
            </a:r>
            <a:r>
              <a:rPr lang="en-US" sz="2800" dirty="0" err="1">
                <a:solidFill>
                  <a:srgbClr val="FFFFFF"/>
                </a:solidFill>
              </a:rPr>
              <a:t>firstcol</a:t>
            </a:r>
            <a:r>
              <a:rPr lang="en-US" sz="2800" dirty="0">
                <a:solidFill>
                  <a:srgbClr val="FFFFFF"/>
                </a:solidFill>
              </a:rPr>
              <a:t>[k] == c and k &gt;= 0: </a:t>
            </a:r>
          </a:p>
          <a:p>
            <a:pPr lvl="3"/>
            <a:r>
              <a:rPr lang="en-US" sz="2800" dirty="0" err="1">
                <a:solidFill>
                  <a:srgbClr val="FFFFFF"/>
                </a:solidFill>
              </a:rPr>
              <a:t>occ</a:t>
            </a:r>
            <a:r>
              <a:rPr lang="en-US" sz="2800" dirty="0">
                <a:solidFill>
                  <a:srgbClr val="FFFFFF"/>
                </a:solidFill>
              </a:rPr>
              <a:t> += 1</a:t>
            </a:r>
          </a:p>
          <a:p>
            <a:pPr lvl="3"/>
            <a:r>
              <a:rPr lang="en-US" sz="2800" dirty="0">
                <a:solidFill>
                  <a:srgbClr val="FFFFFF"/>
                </a:solidFill>
              </a:rPr>
              <a:t>k -= 1</a:t>
            </a:r>
          </a:p>
          <a:p>
            <a:pPr lvl="2"/>
            <a:r>
              <a:rPr lang="en-US" sz="2800" dirty="0">
                <a:solidFill>
                  <a:srgbClr val="FFFFFF"/>
                </a:solidFill>
              </a:rPr>
              <a:t>res += c </a:t>
            </a:r>
          </a:p>
          <a:p>
            <a:pPr lvl="1"/>
            <a:r>
              <a:rPr lang="en-US" sz="2800" dirty="0">
                <a:solidFill>
                  <a:srgbClr val="FFFFFF"/>
                </a:solidFill>
              </a:rPr>
              <a:t>return res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46361" y="4100861"/>
            <a:ext cx="4428007" cy="193899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400" dirty="0" err="1"/>
              <a:t>def</a:t>
            </a:r>
            <a:r>
              <a:rPr lang="en-US" sz="2400" dirty="0"/>
              <a:t> test2():</a:t>
            </a:r>
          </a:p>
          <a:p>
            <a:pPr lvl="1"/>
            <a:r>
              <a:rPr lang="en-US" sz="2400" dirty="0" err="1"/>
              <a:t>bw</a:t>
            </a:r>
            <a:r>
              <a:rPr lang="en-US" sz="2400" dirty="0"/>
              <a:t> = BWT("")</a:t>
            </a:r>
          </a:p>
          <a:p>
            <a:pPr lvl="1"/>
            <a:r>
              <a:rPr lang="en-US" sz="2400" dirty="0" err="1"/>
              <a:t>bw.setBWT</a:t>
            </a:r>
            <a:r>
              <a:rPr lang="en-US" sz="2400" dirty="0"/>
              <a:t> ("ACG$GTAAAAC")</a:t>
            </a:r>
          </a:p>
          <a:p>
            <a:pPr lvl="1"/>
            <a:r>
              <a:rPr lang="en-US" sz="2400" dirty="0"/>
              <a:t>print (</a:t>
            </a:r>
            <a:r>
              <a:rPr lang="en-US" sz="2400" dirty="0" err="1"/>
              <a:t>bw.inverse_bwt</a:t>
            </a:r>
            <a:r>
              <a:rPr lang="en-US" sz="2400" dirty="0"/>
              <a:t>())</a:t>
            </a:r>
          </a:p>
          <a:p>
            <a:r>
              <a:rPr lang="en-US" sz="2400" dirty="0"/>
              <a:t>test2()</a:t>
            </a:r>
          </a:p>
        </p:txBody>
      </p:sp>
    </p:spTree>
    <p:extLst>
      <p:ext uri="{BB962C8B-B14F-4D97-AF65-F5344CB8AC3E}">
        <p14:creationId xmlns:p14="http://schemas.microsoft.com/office/powerpoint/2010/main" val="3034563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8997" y="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err="1"/>
              <a:t>Procura</a:t>
            </a:r>
            <a:r>
              <a:rPr lang="en-US" b="1" dirty="0"/>
              <a:t> de </a:t>
            </a:r>
            <a:r>
              <a:rPr lang="en-US" b="1" dirty="0" err="1"/>
              <a:t>padrões</a:t>
            </a:r>
            <a:r>
              <a:rPr lang="en-US" b="1" dirty="0"/>
              <a:t> com a BWT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428" y="1527025"/>
            <a:ext cx="477245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t-PT" sz="2800" dirty="0"/>
              <a:t>A BWT permite a procura eficiente de padrões existentes na sequência original</a:t>
            </a:r>
          </a:p>
          <a:p>
            <a:pPr marL="0" indent="0">
              <a:buNone/>
            </a:pPr>
            <a:r>
              <a:rPr lang="pt-PT" sz="2800" dirty="0"/>
              <a:t>A primeira ideia a reter é que cada linha da matriz M começa por um sufixo da sequência</a:t>
            </a:r>
          </a:p>
          <a:p>
            <a:pPr marL="0" indent="0">
              <a:buNone/>
            </a:pPr>
            <a:r>
              <a:rPr lang="pt-PT" sz="2800" dirty="0"/>
              <a:t>Como estes estão ordenados todos os matches de qualquer padrão aparecem em linhas sucessivas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2678" y="1527025"/>
            <a:ext cx="4055919" cy="415498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T A G A C A G A G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$ T A G A C A G A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C A G A G A $ T A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</a:p>
          <a:p>
            <a:r>
              <a:rPr lang="en-US" sz="2400" b="1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A G A 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$ T A G A C A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</a:p>
          <a:p>
            <a:r>
              <a:rPr lang="en-US" sz="2400" b="1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A G A 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C A G A G A $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T</a:t>
            </a:r>
          </a:p>
          <a:p>
            <a:r>
              <a:rPr lang="en-US" sz="2400" b="1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A G A 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G A $ T A G A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A G A G A $ T A G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A $ T A G A C A G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A C A G A G A $ T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A G A $ T A G A C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A G A C A G A G A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$</a:t>
            </a:r>
          </a:p>
        </p:txBody>
      </p:sp>
    </p:spTree>
    <p:extLst>
      <p:ext uri="{BB962C8B-B14F-4D97-AF65-F5344CB8AC3E}">
        <p14:creationId xmlns:p14="http://schemas.microsoft.com/office/powerpoint/2010/main" val="42746120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/>
              <a:t>Procura</a:t>
            </a:r>
            <a:r>
              <a:rPr lang="en-US" b="1" dirty="0"/>
              <a:t> de </a:t>
            </a:r>
            <a:r>
              <a:rPr lang="en-US" b="1" dirty="0" err="1"/>
              <a:t>padrões</a:t>
            </a:r>
            <a:r>
              <a:rPr lang="en-US" b="1" dirty="0"/>
              <a:t> com a BWT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t-PT" dirty="0"/>
              <a:t>No entanto, não queremos guardar nem construir a matriz M completa ...</a:t>
            </a:r>
          </a:p>
          <a:p>
            <a:pPr marL="0" indent="0">
              <a:buNone/>
            </a:pPr>
            <a:r>
              <a:rPr lang="pt-PT" dirty="0"/>
              <a:t>Assim, temos que pensar num algoritmo que só use a 1ª e a última colunas</a:t>
            </a:r>
          </a:p>
          <a:p>
            <a:pPr marL="0" indent="0">
              <a:buNone/>
            </a:pPr>
            <a:r>
              <a:rPr lang="pt-PT" dirty="0"/>
              <a:t>A estratégia passa por identificar o padrão pela ordem inversa dos seus símbolos movendo-nos nas linhas da 1ª e última colunas (tal como no caso da reconstrução)</a:t>
            </a:r>
          </a:p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4005585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349" y="0"/>
            <a:ext cx="10972800" cy="1143000"/>
          </a:xfrm>
        </p:spPr>
        <p:txBody>
          <a:bodyPr>
            <a:normAutofit/>
          </a:bodyPr>
          <a:lstStyle/>
          <a:p>
            <a:r>
              <a:rPr lang="en-US" b="1" dirty="0" err="1"/>
              <a:t>Procura</a:t>
            </a:r>
            <a:r>
              <a:rPr lang="en-US" b="1" dirty="0"/>
              <a:t> de </a:t>
            </a:r>
            <a:r>
              <a:rPr lang="en-US" b="1" dirty="0" err="1"/>
              <a:t>padrões</a:t>
            </a:r>
            <a:r>
              <a:rPr lang="en-US" b="1" dirty="0"/>
              <a:t> com a BWT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9381" y="1009676"/>
            <a:ext cx="10580193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PT" sz="2800" dirty="0"/>
              <a:t>O 1º passo passa por identificar o último símbolo do padrão e ver onde ele faz match na última coluna</a:t>
            </a:r>
          </a:p>
          <a:p>
            <a:pPr marL="0" indent="0">
              <a:buNone/>
            </a:pPr>
            <a:endParaRPr lang="pt-PT" dirty="0"/>
          </a:p>
        </p:txBody>
      </p:sp>
      <p:sp>
        <p:nvSpPr>
          <p:cNvPr id="5" name="TextBox 4"/>
          <p:cNvSpPr txBox="1"/>
          <p:nvPr/>
        </p:nvSpPr>
        <p:spPr>
          <a:xfrm>
            <a:off x="2044600" y="4362300"/>
            <a:ext cx="260299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err="1"/>
              <a:t>Padrão</a:t>
            </a:r>
            <a:r>
              <a:rPr lang="en-US" sz="2800" dirty="0"/>
              <a:t> = “AG</a:t>
            </a:r>
            <a:r>
              <a:rPr lang="en-US" sz="2800" b="1" dirty="0">
                <a:solidFill>
                  <a:schemeClr val="accent3">
                    <a:lumMod val="75000"/>
                  </a:schemeClr>
                </a:solidFill>
              </a:rPr>
              <a:t>A</a:t>
            </a:r>
            <a:r>
              <a:rPr lang="en-US" sz="2800" dirty="0"/>
              <a:t>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82253" y="5230736"/>
            <a:ext cx="44379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/>
              <a:t>Procurar</a:t>
            </a:r>
            <a:r>
              <a:rPr lang="en-US" sz="2000" dirty="0"/>
              <a:t> </a:t>
            </a:r>
            <a:r>
              <a:rPr lang="en-US" sz="2000" dirty="0" err="1"/>
              <a:t>linhas</a:t>
            </a:r>
            <a:r>
              <a:rPr lang="en-US" sz="2000" dirty="0"/>
              <a:t> com “A” </a:t>
            </a:r>
            <a:r>
              <a:rPr lang="en-US" sz="2000" dirty="0" err="1"/>
              <a:t>na</a:t>
            </a:r>
            <a:r>
              <a:rPr lang="en-US" sz="2000" dirty="0"/>
              <a:t> </a:t>
            </a:r>
            <a:r>
              <a:rPr lang="en-US" sz="2000" dirty="0" err="1"/>
              <a:t>última</a:t>
            </a:r>
            <a:r>
              <a:rPr lang="en-US" sz="2000" dirty="0"/>
              <a:t> </a:t>
            </a:r>
            <a:r>
              <a:rPr lang="en-US" sz="2000" dirty="0" err="1"/>
              <a:t>coluna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7421955" y="2152676"/>
            <a:ext cx="1353256" cy="415498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2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3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4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3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2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4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7435827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59126"/>
            <a:ext cx="10972800" cy="1143000"/>
          </a:xfrm>
        </p:spPr>
        <p:txBody>
          <a:bodyPr>
            <a:normAutofit/>
          </a:bodyPr>
          <a:lstStyle/>
          <a:p>
            <a:r>
              <a:rPr lang="en-US" b="1" dirty="0" err="1"/>
              <a:t>Procura</a:t>
            </a:r>
            <a:r>
              <a:rPr lang="en-US" b="1" dirty="0"/>
              <a:t> de </a:t>
            </a:r>
            <a:r>
              <a:rPr lang="en-US" b="1" dirty="0" err="1"/>
              <a:t>padrões</a:t>
            </a:r>
            <a:r>
              <a:rPr lang="en-US" b="1" dirty="0"/>
              <a:t> com a BWT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148" y="948948"/>
            <a:ext cx="1091781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PT" dirty="0"/>
              <a:t>Próximo passo: identificar posições desses símbolos na primeira linha, atualizando os índices T (top) e B (</a:t>
            </a:r>
            <a:r>
              <a:rPr lang="pt-PT" dirty="0" err="1"/>
              <a:t>bottom</a:t>
            </a:r>
            <a:r>
              <a:rPr lang="pt-PT" dirty="0"/>
              <a:t>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44600" y="4362300"/>
            <a:ext cx="260299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err="1"/>
              <a:t>Padrão</a:t>
            </a:r>
            <a:r>
              <a:rPr lang="en-US" sz="2800" dirty="0"/>
              <a:t> = “AG</a:t>
            </a:r>
            <a:r>
              <a:rPr lang="en-US" sz="2800" b="1" dirty="0">
                <a:solidFill>
                  <a:schemeClr val="accent3">
                    <a:lumMod val="75000"/>
                  </a:schemeClr>
                </a:solidFill>
              </a:rPr>
              <a:t>A</a:t>
            </a:r>
            <a:r>
              <a:rPr lang="en-US" sz="2800" dirty="0"/>
              <a:t>”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12672" y="2464317"/>
            <a:ext cx="1353256" cy="415498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2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3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4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3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2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4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901077" y="2070271"/>
            <a:ext cx="325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F</a:t>
            </a:r>
            <a:endParaRPr lang="en-US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724081" y="2062547"/>
            <a:ext cx="3145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/>
              <a:t>L</a:t>
            </a:r>
            <a:endParaRPr lang="en-US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9121612" y="2419831"/>
            <a:ext cx="1353256" cy="415498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  <a:p>
            <a:r>
              <a:rPr lang="en-US" sz="2400" b="1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</a:p>
          <a:p>
            <a:r>
              <a:rPr lang="en-US" sz="2400" b="1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3</a:t>
            </a:r>
            <a:r>
              <a:rPr lang="en-US" sz="2400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4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3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2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4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210017" y="2025785"/>
            <a:ext cx="325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F</a:t>
            </a:r>
            <a:endParaRPr lang="en-US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0033021" y="2018061"/>
            <a:ext cx="3145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/>
              <a:t>L</a:t>
            </a:r>
            <a:endParaRPr lang="en-US" sz="2000" b="1" dirty="0"/>
          </a:p>
        </p:txBody>
      </p:sp>
      <p:sp>
        <p:nvSpPr>
          <p:cNvPr id="16" name="Right Arrow 15"/>
          <p:cNvSpPr/>
          <p:nvPr/>
        </p:nvSpPr>
        <p:spPr>
          <a:xfrm>
            <a:off x="6391059" y="2492975"/>
            <a:ext cx="325730" cy="444843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17" name="Right Arrow 16"/>
          <p:cNvSpPr/>
          <p:nvPr/>
        </p:nvSpPr>
        <p:spPr>
          <a:xfrm>
            <a:off x="6414214" y="6142890"/>
            <a:ext cx="325730" cy="444843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18" name="Right Arrow 17"/>
          <p:cNvSpPr/>
          <p:nvPr/>
        </p:nvSpPr>
        <p:spPr>
          <a:xfrm>
            <a:off x="8748751" y="2818370"/>
            <a:ext cx="325730" cy="444843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19" name="Right Arrow 18"/>
          <p:cNvSpPr/>
          <p:nvPr/>
        </p:nvSpPr>
        <p:spPr>
          <a:xfrm>
            <a:off x="8776778" y="4274901"/>
            <a:ext cx="325730" cy="444843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0694411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4385" y="0"/>
            <a:ext cx="10972800" cy="1143000"/>
          </a:xfrm>
        </p:spPr>
        <p:txBody>
          <a:bodyPr>
            <a:normAutofit/>
          </a:bodyPr>
          <a:lstStyle/>
          <a:p>
            <a:r>
              <a:rPr lang="en-US" b="1" dirty="0" err="1"/>
              <a:t>Procura</a:t>
            </a:r>
            <a:r>
              <a:rPr lang="en-US" b="1" dirty="0"/>
              <a:t> de </a:t>
            </a:r>
            <a:r>
              <a:rPr lang="en-US" b="1" dirty="0" err="1"/>
              <a:t>padrões</a:t>
            </a:r>
            <a:r>
              <a:rPr lang="en-US" b="1" dirty="0"/>
              <a:t> com a BWT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6163" y="980351"/>
            <a:ext cx="11128833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PT" dirty="0"/>
              <a:t>Próximo passo: procurar nas linhas selecionadas (entre T e B) as ocorrências do segundo símbolo do padrão na última coluna,  identificá-los na 1º coluna e atualizar T e B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20750" y="3729253"/>
            <a:ext cx="260299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err="1"/>
              <a:t>Padrão</a:t>
            </a:r>
            <a:r>
              <a:rPr lang="en-US" sz="2800" dirty="0"/>
              <a:t> = “A</a:t>
            </a:r>
            <a:r>
              <a:rPr lang="en-US" sz="2800" b="1" dirty="0">
                <a:solidFill>
                  <a:schemeClr val="accent3">
                    <a:lumMod val="75000"/>
                  </a:schemeClr>
                </a:solidFill>
              </a:rPr>
              <a:t>G</a:t>
            </a:r>
            <a:r>
              <a:rPr lang="en-US" sz="2800" dirty="0"/>
              <a:t>A”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71480" y="2656598"/>
            <a:ext cx="1353256" cy="415498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  <a:p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</a:p>
          <a:p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3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4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3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2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4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783375" y="2617920"/>
            <a:ext cx="1353256" cy="415498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  <a:p>
            <a:r>
              <a:rPr lang="en-US" sz="2400" b="1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  <a:r>
              <a:rPr lang="en-US" sz="24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</a:p>
          <a:p>
            <a:r>
              <a:rPr lang="en-US" sz="2400" b="1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3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4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  <a:p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</a:p>
          <a:p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3</a:t>
            </a:r>
          </a:p>
          <a:p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4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</p:txBody>
      </p:sp>
      <p:sp>
        <p:nvSpPr>
          <p:cNvPr id="17" name="Right Arrow 16"/>
          <p:cNvSpPr/>
          <p:nvPr/>
        </p:nvSpPr>
        <p:spPr>
          <a:xfrm>
            <a:off x="8415073" y="5223821"/>
            <a:ext cx="325730" cy="444843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18" name="Right Arrow 17"/>
          <p:cNvSpPr/>
          <p:nvPr/>
        </p:nvSpPr>
        <p:spPr>
          <a:xfrm>
            <a:off x="8404559" y="6001487"/>
            <a:ext cx="325730" cy="444843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19" name="Right Arrow 18"/>
          <p:cNvSpPr/>
          <p:nvPr/>
        </p:nvSpPr>
        <p:spPr>
          <a:xfrm>
            <a:off x="6077167" y="3014121"/>
            <a:ext cx="325730" cy="444843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20" name="Right Arrow 19"/>
          <p:cNvSpPr/>
          <p:nvPr/>
        </p:nvSpPr>
        <p:spPr>
          <a:xfrm>
            <a:off x="6105194" y="4470652"/>
            <a:ext cx="325730" cy="444843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0317976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569" y="0"/>
            <a:ext cx="10972800" cy="1143000"/>
          </a:xfrm>
        </p:spPr>
        <p:txBody>
          <a:bodyPr>
            <a:normAutofit/>
          </a:bodyPr>
          <a:lstStyle/>
          <a:p>
            <a:r>
              <a:rPr lang="en-US" b="1" dirty="0" err="1"/>
              <a:t>Procura</a:t>
            </a:r>
            <a:r>
              <a:rPr lang="en-US" b="1" dirty="0"/>
              <a:t> de </a:t>
            </a:r>
            <a:r>
              <a:rPr lang="en-US" b="1" dirty="0" err="1"/>
              <a:t>padrões</a:t>
            </a:r>
            <a:r>
              <a:rPr lang="en-US" b="1" dirty="0"/>
              <a:t> com a BWT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3621" y="981540"/>
            <a:ext cx="10144589" cy="4525963"/>
          </a:xfrm>
        </p:spPr>
        <p:txBody>
          <a:bodyPr>
            <a:normAutofit/>
          </a:bodyPr>
          <a:lstStyle/>
          <a:p>
            <a:r>
              <a:rPr lang="pt-PT" dirty="0"/>
              <a:t>Passo final: identificar o primeiro símbolo do padrão</a:t>
            </a:r>
          </a:p>
          <a:p>
            <a:pPr marL="0" indent="0">
              <a:buNone/>
            </a:pPr>
            <a:endParaRPr lang="pt-PT" dirty="0"/>
          </a:p>
        </p:txBody>
      </p:sp>
      <p:sp>
        <p:nvSpPr>
          <p:cNvPr id="6" name="TextBox 5"/>
          <p:cNvSpPr txBox="1"/>
          <p:nvPr/>
        </p:nvSpPr>
        <p:spPr>
          <a:xfrm>
            <a:off x="4895638" y="2334059"/>
            <a:ext cx="1353256" cy="415498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  <a:p>
            <a:r>
              <a:rPr lang="en-US" sz="2400" b="1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  <a:r>
              <a:rPr lang="en-US" sz="24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</a:p>
          <a:p>
            <a:r>
              <a:rPr lang="en-US" sz="2400" b="1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3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4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  <a:p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…</a:t>
            </a: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</a:p>
          <a:p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…</a:t>
            </a: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3</a:t>
            </a:r>
          </a:p>
          <a:p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…</a:t>
            </a: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4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is-IS" sz="2400" dirty="0">
                <a:latin typeface="Courier New" charset="0"/>
                <a:ea typeface="Courier New" charset="0"/>
                <a:cs typeface="Courier New" charset="0"/>
              </a:rPr>
              <a:t>…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b="1" baseline="-25000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81947" y="1923651"/>
            <a:ext cx="325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F</a:t>
            </a:r>
            <a:endParaRPr lang="en-US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804951" y="1915927"/>
            <a:ext cx="3145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/>
              <a:t>L</a:t>
            </a:r>
            <a:endParaRPr lang="en-US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060025" y="2322130"/>
            <a:ext cx="581911" cy="415498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</a:p>
          <a:p>
            <a:r>
              <a:rPr lang="en-US" sz="2400" b="1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  <a:r>
              <a:rPr lang="en-US" sz="24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 </a:t>
            </a:r>
          </a:p>
          <a:p>
            <a:r>
              <a:rPr lang="en-US" sz="2400" b="1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</a:p>
          <a:p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</a:p>
          <a:p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3</a:t>
            </a:r>
          </a:p>
          <a:p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b="1" baseline="-25000" dirty="0">
                <a:solidFill>
                  <a:schemeClr val="accent3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4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0</a:t>
            </a:r>
          </a:p>
          <a:p>
            <a:r>
              <a:rPr lang="en-US" sz="2400" b="1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1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</a:t>
            </a:r>
          </a:p>
          <a:p>
            <a:r>
              <a:rPr lang="en-US" sz="2400" b="1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b="1" baseline="-25000" dirty="0">
                <a:solidFill>
                  <a:schemeClr val="tx1"/>
                </a:solidFill>
                <a:latin typeface="Courier New" charset="0"/>
                <a:ea typeface="Courier New" charset="0"/>
                <a:cs typeface="Courier New" charset="0"/>
              </a:rPr>
              <a:t>2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b="1" baseline="-25000" dirty="0">
                <a:latin typeface="Courier New" charset="0"/>
                <a:ea typeface="Courier New" charset="0"/>
                <a:cs typeface="Courier New" charset="0"/>
              </a:rPr>
              <a:t>0</a:t>
            </a:r>
            <a:endParaRPr lang="en-US" sz="2400" b="1" baseline="-25000" dirty="0">
              <a:solidFill>
                <a:srgbClr val="FF0000"/>
              </a:solidFill>
              <a:latin typeface="Courier New" charset="0"/>
              <a:ea typeface="Courier New" charset="0"/>
              <a:cs typeface="Courier New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07514" y="1919910"/>
            <a:ext cx="325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F</a:t>
            </a:r>
            <a:endParaRPr lang="en-US" sz="2000" b="1" dirty="0"/>
          </a:p>
        </p:txBody>
      </p:sp>
      <p:sp>
        <p:nvSpPr>
          <p:cNvPr id="12" name="Right Arrow 11"/>
          <p:cNvSpPr/>
          <p:nvPr/>
        </p:nvSpPr>
        <p:spPr>
          <a:xfrm>
            <a:off x="4527336" y="4939960"/>
            <a:ext cx="325730" cy="444843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13" name="Right Arrow 12"/>
          <p:cNvSpPr/>
          <p:nvPr/>
        </p:nvSpPr>
        <p:spPr>
          <a:xfrm>
            <a:off x="4516822" y="5717626"/>
            <a:ext cx="325730" cy="444843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6704475" y="3473491"/>
            <a:ext cx="325730" cy="444843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6700850" y="4177200"/>
            <a:ext cx="325730" cy="444843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135182" y="3488019"/>
            <a:ext cx="302518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/>
              <a:t>Padrão</a:t>
            </a:r>
            <a:r>
              <a:rPr lang="en-US" sz="2800" dirty="0"/>
              <a:t> </a:t>
            </a:r>
            <a:r>
              <a:rPr lang="en-US" sz="2800" dirty="0" err="1"/>
              <a:t>descoberto</a:t>
            </a:r>
            <a:r>
              <a:rPr lang="en-US" sz="2800" dirty="0"/>
              <a:t>:</a:t>
            </a:r>
          </a:p>
          <a:p>
            <a:r>
              <a:rPr lang="en-US" sz="2800" dirty="0" err="1"/>
              <a:t>Linhas</a:t>
            </a:r>
            <a:r>
              <a:rPr lang="en-US" sz="2800" dirty="0"/>
              <a:t> 3, 4, 5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83124" y="3441853"/>
            <a:ext cx="260299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err="1"/>
              <a:t>Padrão</a:t>
            </a:r>
            <a:r>
              <a:rPr lang="en-US" sz="2800" dirty="0"/>
              <a:t> = “</a:t>
            </a:r>
            <a:r>
              <a:rPr lang="en-US" sz="2800" b="1" dirty="0">
                <a:solidFill>
                  <a:schemeClr val="accent3">
                    <a:lumMod val="75000"/>
                  </a:schemeClr>
                </a:solidFill>
              </a:rPr>
              <a:t>A</a:t>
            </a:r>
            <a:r>
              <a:rPr lang="en-US" sz="2800" dirty="0">
                <a:solidFill>
                  <a:schemeClr val="tx1"/>
                </a:solidFill>
              </a:rPr>
              <a:t>G</a:t>
            </a:r>
            <a:r>
              <a:rPr lang="en-US" sz="2800" dirty="0"/>
              <a:t>A”</a:t>
            </a:r>
          </a:p>
        </p:txBody>
      </p:sp>
    </p:spTree>
    <p:extLst>
      <p:ext uri="{BB962C8B-B14F-4D97-AF65-F5344CB8AC3E}">
        <p14:creationId xmlns:p14="http://schemas.microsoft.com/office/powerpoint/2010/main" val="6210287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97348" y="0"/>
            <a:ext cx="10972800" cy="1143000"/>
          </a:xfrm>
        </p:spPr>
        <p:txBody>
          <a:bodyPr>
            <a:normAutofit/>
          </a:bodyPr>
          <a:lstStyle/>
          <a:p>
            <a:r>
              <a:rPr lang="en-US" b="1" dirty="0" err="1"/>
              <a:t>Procura</a:t>
            </a:r>
            <a:r>
              <a:rPr lang="en-US" b="1" dirty="0"/>
              <a:t> de </a:t>
            </a:r>
            <a:r>
              <a:rPr lang="en-US" b="1" dirty="0" err="1"/>
              <a:t>padrões</a:t>
            </a:r>
            <a:r>
              <a:rPr lang="en-US" b="1" dirty="0"/>
              <a:t> com a BWT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5824" y="997409"/>
            <a:ext cx="10805277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PT" sz="2800" dirty="0"/>
              <a:t>Para realizar o processo anterior eficientemente deve construir-se uma tabela que indica para cada índice de um símbolo na última coluna, qual a sua posição na 1ª</a:t>
            </a:r>
          </a:p>
          <a:p>
            <a:pPr marL="0" indent="0">
              <a:buNone/>
            </a:pPr>
            <a:endParaRPr lang="pt-PT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0832473"/>
              </p:ext>
            </p:extLst>
          </p:nvPr>
        </p:nvGraphicFramePr>
        <p:xfrm>
          <a:off x="4915876" y="2140409"/>
          <a:ext cx="5452012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30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30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0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30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9190">
                <a:tc>
                  <a:txBody>
                    <a:bodyPr/>
                    <a:lstStyle/>
                    <a:p>
                      <a:pPr algn="ctr"/>
                      <a:r>
                        <a:rPr lang="en-US" i="1" dirty="0" err="1"/>
                        <a:t>i</a:t>
                      </a:r>
                      <a:endParaRPr lang="en-US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/>
                        <a:t>First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/>
                        <a:t>Last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err="1"/>
                        <a:t>LastToFirst</a:t>
                      </a:r>
                      <a:endParaRPr lang="en-US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919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</a:t>
                      </a:r>
                      <a:r>
                        <a:rPr lang="en-US" baseline="-250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  <a:r>
                        <a:rPr lang="en-US" baseline="-250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919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  <a:r>
                        <a:rPr lang="en-US" baseline="-250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</a:t>
                      </a:r>
                      <a:r>
                        <a:rPr lang="en-US" baseline="-250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9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  <a:r>
                        <a:rPr lang="en-US" baseline="-25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</a:t>
                      </a:r>
                      <a:r>
                        <a:rPr lang="en-US" baseline="-25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919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  <a:r>
                        <a:rPr lang="en-US" baseline="-25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</a:t>
                      </a:r>
                      <a:r>
                        <a:rPr lang="en-US" baseline="-25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919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  <a:r>
                        <a:rPr lang="en-US" baseline="-250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</a:t>
                      </a:r>
                      <a:r>
                        <a:rPr lang="en-US" baseline="-250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919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  <a:r>
                        <a:rPr lang="en-US" baseline="-250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  <a:r>
                        <a:rPr lang="en-US" baseline="-250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919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  <a:r>
                        <a:rPr lang="en-US" baseline="-250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  <a:r>
                        <a:rPr lang="en-US" baseline="-25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919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</a:t>
                      </a:r>
                      <a:r>
                        <a:rPr lang="en-US" baseline="-250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  <a:r>
                        <a:rPr lang="en-US" baseline="-25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919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</a:t>
                      </a:r>
                      <a:r>
                        <a:rPr lang="en-US" baseline="-25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  <a:r>
                        <a:rPr lang="en-US" baseline="-250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919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</a:t>
                      </a:r>
                      <a:r>
                        <a:rPr lang="en-US" baseline="-25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  <a:r>
                        <a:rPr lang="en-US" baseline="-250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919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</a:t>
                      </a:r>
                      <a:r>
                        <a:rPr lang="en-US" baseline="-250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</a:t>
                      </a:r>
                      <a:r>
                        <a:rPr lang="en-US" baseline="-250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0982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4617" y="0"/>
            <a:ext cx="10972800" cy="1143000"/>
          </a:xfrm>
        </p:spPr>
        <p:txBody>
          <a:bodyPr/>
          <a:lstStyle/>
          <a:p>
            <a:r>
              <a:rPr lang="en-US" b="1" dirty="0" err="1"/>
              <a:t>Compressão</a:t>
            </a:r>
            <a:r>
              <a:rPr lang="en-US" b="1" dirty="0"/>
              <a:t> de </a:t>
            </a:r>
            <a:r>
              <a:rPr lang="en-US" b="1" dirty="0" err="1"/>
              <a:t>sequências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5802" y="1445216"/>
            <a:ext cx="10246963" cy="525005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pt-PT" dirty="0"/>
              <a:t>Considere a sequência: AAATTTTGGCCCCC; esta poderia ser representada de forma compacta como 3A4T2G5C</a:t>
            </a:r>
          </a:p>
          <a:p>
            <a:pPr marL="0" indent="0">
              <a:buNone/>
            </a:pPr>
            <a:r>
              <a:rPr lang="pt-PT" dirty="0"/>
              <a:t>Infelizmente, os genomas não têm muitas sequências de caracteres iguais pelo que esta estratégia não será muito eficiente</a:t>
            </a:r>
          </a:p>
          <a:p>
            <a:pPr marL="0" indent="0">
              <a:buNone/>
            </a:pPr>
            <a:r>
              <a:rPr lang="pt-PT" dirty="0"/>
              <a:t>Por outro lado, não podemos alterar a ordem dos caracteres pois tornaríamos a sequência original irrecuperável (se pudéssemos poderíamos representar um genoma com 4 nºs – frequências de cada tipo de base)</a:t>
            </a:r>
          </a:p>
          <a:p>
            <a:pPr marL="0" indent="0">
              <a:buNone/>
            </a:pPr>
            <a:r>
              <a:rPr lang="pt-PT" dirty="0"/>
              <a:t>No entanto, os genomas contêm bastantes </a:t>
            </a:r>
            <a:r>
              <a:rPr lang="pt-PT" b="1" dirty="0"/>
              <a:t>repetições</a:t>
            </a:r>
            <a:r>
              <a:rPr lang="pt-PT" dirty="0"/>
              <a:t> de padrões de diversos tamanhos: será que esta informação não pode ser útil para compressão ?</a:t>
            </a:r>
          </a:p>
        </p:txBody>
      </p:sp>
    </p:spTree>
    <p:extLst>
      <p:ext uri="{BB962C8B-B14F-4D97-AF65-F5344CB8AC3E}">
        <p14:creationId xmlns:p14="http://schemas.microsoft.com/office/powerpoint/2010/main" val="20271419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12475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err="1">
                <a:solidFill>
                  <a:srgbClr val="800000"/>
                </a:solidFill>
              </a:rPr>
              <a:t>Implementação</a:t>
            </a:r>
            <a:r>
              <a:rPr lang="en-US" b="1" dirty="0">
                <a:solidFill>
                  <a:srgbClr val="800000"/>
                </a:solidFill>
              </a:rPr>
              <a:t> da </a:t>
            </a:r>
            <a:r>
              <a:rPr lang="en-US" b="1" dirty="0" err="1">
                <a:solidFill>
                  <a:srgbClr val="800000"/>
                </a:solidFill>
              </a:rPr>
              <a:t>procura</a:t>
            </a:r>
            <a:r>
              <a:rPr lang="en-US" b="1" dirty="0">
                <a:solidFill>
                  <a:srgbClr val="800000"/>
                </a:solidFill>
              </a:rPr>
              <a:t> de </a:t>
            </a:r>
            <a:r>
              <a:rPr lang="en-US" b="1" dirty="0" err="1">
                <a:solidFill>
                  <a:srgbClr val="800000"/>
                </a:solidFill>
              </a:rPr>
              <a:t>padrões</a:t>
            </a:r>
            <a:r>
              <a:rPr lang="en-US" b="1" dirty="0">
                <a:solidFill>
                  <a:srgbClr val="800000"/>
                </a:solidFill>
              </a:rPr>
              <a:t> a </a:t>
            </a:r>
            <a:r>
              <a:rPr lang="en-US" b="1" dirty="0" err="1">
                <a:solidFill>
                  <a:srgbClr val="800000"/>
                </a:solidFill>
              </a:rPr>
              <a:t>partir</a:t>
            </a:r>
            <a:r>
              <a:rPr lang="en-US" b="1" dirty="0">
                <a:solidFill>
                  <a:srgbClr val="800000"/>
                </a:solidFill>
              </a:rPr>
              <a:t> da BWT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7284" y="1861146"/>
            <a:ext cx="3365152" cy="181588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FFFF"/>
                </a:solidFill>
              </a:rPr>
              <a:t>def </a:t>
            </a:r>
            <a:r>
              <a:rPr lang="en-US" sz="2800" b="1" dirty="0" err="1">
                <a:solidFill>
                  <a:srgbClr val="FFFFFF"/>
                </a:solidFill>
              </a:rPr>
              <a:t>last_to_first</a:t>
            </a:r>
            <a:r>
              <a:rPr lang="en-US" sz="2800" dirty="0">
                <a:solidFill>
                  <a:srgbClr val="FFFFFF"/>
                </a:solidFill>
              </a:rPr>
              <a:t>(</a:t>
            </a:r>
            <a:r>
              <a:rPr lang="en-US" sz="2800" b="1" i="1" dirty="0">
                <a:solidFill>
                  <a:srgbClr val="FFFFFF"/>
                </a:solidFill>
              </a:rPr>
              <a:t>self</a:t>
            </a:r>
            <a:r>
              <a:rPr lang="en-US" sz="2800" dirty="0">
                <a:solidFill>
                  <a:srgbClr val="FFFFFF"/>
                </a:solidFill>
              </a:rPr>
              <a:t>):</a:t>
            </a:r>
          </a:p>
          <a:p>
            <a:pPr lvl="1"/>
            <a:r>
              <a:rPr lang="en-US" sz="2800" dirty="0">
                <a:solidFill>
                  <a:srgbClr val="FFFFFF"/>
                </a:solidFill>
              </a:rPr>
              <a:t>res = []</a:t>
            </a:r>
          </a:p>
          <a:p>
            <a:pPr lvl="1"/>
            <a:r>
              <a:rPr lang="en-US" sz="2800" dirty="0">
                <a:solidFill>
                  <a:srgbClr val="FFFFFF"/>
                </a:solidFill>
              </a:rPr>
              <a:t>…</a:t>
            </a:r>
          </a:p>
          <a:p>
            <a:pPr lvl="1"/>
            <a:r>
              <a:rPr lang="en-US" sz="2800" dirty="0">
                <a:solidFill>
                  <a:srgbClr val="FFFFFF"/>
                </a:solidFill>
              </a:rPr>
              <a:t>return res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88553" y="2500032"/>
            <a:ext cx="4122026" cy="310854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800" dirty="0" err="1"/>
              <a:t>def</a:t>
            </a:r>
            <a:r>
              <a:rPr lang="en-US" sz="2800" dirty="0"/>
              <a:t> test():</a:t>
            </a:r>
          </a:p>
          <a:p>
            <a:pPr lvl="1"/>
            <a:r>
              <a:rPr lang="en-US" sz="2800" dirty="0" err="1"/>
              <a:t>seq</a:t>
            </a:r>
            <a:r>
              <a:rPr lang="en-US" sz="2800" dirty="0"/>
              <a:t> = "TAGACAGAGA$"</a:t>
            </a:r>
          </a:p>
          <a:p>
            <a:pPr lvl="1"/>
            <a:r>
              <a:rPr lang="en-US" sz="2800" dirty="0" err="1"/>
              <a:t>bw</a:t>
            </a:r>
            <a:r>
              <a:rPr lang="en-US" sz="2800" dirty="0"/>
              <a:t> = BWT(</a:t>
            </a:r>
            <a:r>
              <a:rPr lang="en-US" sz="2800" dirty="0" err="1"/>
              <a:t>seq</a:t>
            </a:r>
            <a:r>
              <a:rPr lang="en-US" sz="2800" dirty="0"/>
              <a:t>)</a:t>
            </a:r>
          </a:p>
          <a:p>
            <a:pPr lvl="1"/>
            <a:r>
              <a:rPr lang="en-US" sz="2800" dirty="0"/>
              <a:t>print (</a:t>
            </a:r>
            <a:r>
              <a:rPr lang="en-US" sz="2800" dirty="0" err="1"/>
              <a:t>bw.bwt</a:t>
            </a:r>
            <a:r>
              <a:rPr lang="en-US" sz="2800" dirty="0"/>
              <a:t>)</a:t>
            </a:r>
          </a:p>
          <a:p>
            <a:pPr lvl="1"/>
            <a:r>
              <a:rPr lang="en-US" sz="2800" dirty="0"/>
              <a:t>print (</a:t>
            </a:r>
            <a:r>
              <a:rPr lang="en-US" sz="2800" dirty="0" err="1"/>
              <a:t>bw.last_to_first</a:t>
            </a:r>
            <a:r>
              <a:rPr lang="en-US" sz="2800" dirty="0"/>
              <a:t>())</a:t>
            </a:r>
          </a:p>
          <a:p>
            <a:pPr lvl="1"/>
            <a:endParaRPr lang="en-US" sz="2800" dirty="0"/>
          </a:p>
          <a:p>
            <a:r>
              <a:rPr lang="en-US" sz="2800" dirty="0"/>
              <a:t>test()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E6177C-8156-3F40-B703-A4F74CCA2DF6}"/>
              </a:ext>
            </a:extLst>
          </p:cNvPr>
          <p:cNvSpPr txBox="1"/>
          <p:nvPr/>
        </p:nvSpPr>
        <p:spPr>
          <a:xfrm>
            <a:off x="435769" y="5956919"/>
            <a:ext cx="11082265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err="1"/>
              <a:t>Método</a:t>
            </a:r>
            <a:r>
              <a:rPr lang="en-US" sz="2400" dirty="0"/>
              <a:t> que </a:t>
            </a:r>
            <a:r>
              <a:rPr lang="en-US" sz="2400" dirty="0" err="1"/>
              <a:t>cria</a:t>
            </a:r>
            <a:r>
              <a:rPr lang="en-US" sz="2400" dirty="0"/>
              <a:t> a </a:t>
            </a:r>
            <a:r>
              <a:rPr lang="en-US" sz="2400" dirty="0" err="1"/>
              <a:t>tabela</a:t>
            </a:r>
            <a:r>
              <a:rPr lang="en-US" sz="2400" dirty="0"/>
              <a:t> anterior, </a:t>
            </a:r>
            <a:r>
              <a:rPr lang="en-US" sz="2400" dirty="0" err="1"/>
              <a:t>i.e</a:t>
            </a:r>
            <a:r>
              <a:rPr lang="en-US" sz="2400" dirty="0"/>
              <a:t> </a:t>
            </a:r>
            <a:r>
              <a:rPr lang="en-US" sz="2400" dirty="0" err="1"/>
              <a:t>cria</a:t>
            </a:r>
            <a:r>
              <a:rPr lang="en-US" sz="2400" dirty="0"/>
              <a:t> a </a:t>
            </a:r>
            <a:r>
              <a:rPr lang="en-US" sz="2400" dirty="0" err="1"/>
              <a:t>conversão</a:t>
            </a:r>
            <a:r>
              <a:rPr lang="en-US" sz="2400" dirty="0"/>
              <a:t> da </a:t>
            </a:r>
            <a:r>
              <a:rPr lang="en-US" sz="2400" dirty="0" err="1"/>
              <a:t>última</a:t>
            </a:r>
            <a:r>
              <a:rPr lang="en-US" sz="2400" dirty="0"/>
              <a:t> </a:t>
            </a:r>
            <a:r>
              <a:rPr lang="en-US" sz="2400" dirty="0" err="1"/>
              <a:t>coluna</a:t>
            </a:r>
            <a:r>
              <a:rPr lang="en-US" sz="2400" dirty="0"/>
              <a:t> para a </a:t>
            </a:r>
            <a:r>
              <a:rPr lang="en-US" sz="2400" dirty="0" err="1"/>
              <a:t>primeira</a:t>
            </a: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04909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12475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err="1">
                <a:solidFill>
                  <a:srgbClr val="800000"/>
                </a:solidFill>
              </a:rPr>
              <a:t>Implementação</a:t>
            </a:r>
            <a:r>
              <a:rPr lang="en-US" b="1" dirty="0">
                <a:solidFill>
                  <a:srgbClr val="800000"/>
                </a:solidFill>
              </a:rPr>
              <a:t> da </a:t>
            </a:r>
            <a:r>
              <a:rPr lang="en-US" b="1" dirty="0" err="1">
                <a:solidFill>
                  <a:srgbClr val="800000"/>
                </a:solidFill>
              </a:rPr>
              <a:t>procura</a:t>
            </a:r>
            <a:r>
              <a:rPr lang="en-US" b="1" dirty="0">
                <a:solidFill>
                  <a:srgbClr val="800000"/>
                </a:solidFill>
              </a:rPr>
              <a:t> de </a:t>
            </a:r>
            <a:r>
              <a:rPr lang="en-US" b="1" dirty="0" err="1">
                <a:solidFill>
                  <a:srgbClr val="800000"/>
                </a:solidFill>
              </a:rPr>
              <a:t>padrões</a:t>
            </a:r>
            <a:r>
              <a:rPr lang="en-US" b="1" dirty="0">
                <a:solidFill>
                  <a:srgbClr val="800000"/>
                </a:solidFill>
              </a:rPr>
              <a:t> a </a:t>
            </a:r>
            <a:r>
              <a:rPr lang="en-US" b="1" dirty="0" err="1">
                <a:solidFill>
                  <a:srgbClr val="800000"/>
                </a:solidFill>
              </a:rPr>
              <a:t>partir</a:t>
            </a:r>
            <a:r>
              <a:rPr lang="en-US" b="1" dirty="0">
                <a:solidFill>
                  <a:srgbClr val="800000"/>
                </a:solidFill>
              </a:rPr>
              <a:t> da BWT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7284" y="1861146"/>
            <a:ext cx="6954661" cy="353943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FFFF"/>
                </a:solidFill>
              </a:rPr>
              <a:t>def </a:t>
            </a:r>
            <a:r>
              <a:rPr lang="en-US" sz="2800" b="1" dirty="0" err="1">
                <a:solidFill>
                  <a:srgbClr val="FFFFFF"/>
                </a:solidFill>
              </a:rPr>
              <a:t>last_to_first</a:t>
            </a:r>
            <a:r>
              <a:rPr lang="en-US" sz="2800" dirty="0">
                <a:solidFill>
                  <a:srgbClr val="FFFFFF"/>
                </a:solidFill>
              </a:rPr>
              <a:t>(</a:t>
            </a:r>
            <a:r>
              <a:rPr lang="en-US" sz="2800" b="1" i="1" dirty="0">
                <a:solidFill>
                  <a:srgbClr val="FFFFFF"/>
                </a:solidFill>
              </a:rPr>
              <a:t>self</a:t>
            </a:r>
            <a:r>
              <a:rPr lang="en-US" sz="2800" dirty="0">
                <a:solidFill>
                  <a:srgbClr val="FFFFFF"/>
                </a:solidFill>
              </a:rPr>
              <a:t>):</a:t>
            </a:r>
          </a:p>
          <a:p>
            <a:pPr lvl="1"/>
            <a:r>
              <a:rPr lang="en-US" sz="2800" dirty="0">
                <a:solidFill>
                  <a:srgbClr val="FFFFFF"/>
                </a:solidFill>
              </a:rPr>
              <a:t>res = []</a:t>
            </a:r>
          </a:p>
          <a:p>
            <a:pPr lvl="1"/>
            <a:r>
              <a:rPr lang="en-US" sz="2800" dirty="0" err="1">
                <a:solidFill>
                  <a:srgbClr val="FFFFFF"/>
                </a:solidFill>
              </a:rPr>
              <a:t>firstcol</a:t>
            </a:r>
            <a:r>
              <a:rPr lang="en-US" sz="2800" dirty="0">
                <a:solidFill>
                  <a:srgbClr val="FFFFFF"/>
                </a:solidFill>
              </a:rPr>
              <a:t> = </a:t>
            </a:r>
            <a:r>
              <a:rPr lang="en-US" sz="2800" dirty="0" err="1">
                <a:solidFill>
                  <a:srgbClr val="FFFFFF"/>
                </a:solidFill>
              </a:rPr>
              <a:t>self.get_first_col</a:t>
            </a:r>
            <a:r>
              <a:rPr lang="en-US" sz="2800" dirty="0">
                <a:solidFill>
                  <a:srgbClr val="FFFFFF"/>
                </a:solidFill>
              </a:rPr>
              <a:t>()</a:t>
            </a:r>
          </a:p>
          <a:p>
            <a:pPr lvl="1"/>
            <a:r>
              <a:rPr lang="en-US" sz="2800" dirty="0">
                <a:solidFill>
                  <a:srgbClr val="FFFFFF"/>
                </a:solidFill>
              </a:rPr>
              <a:t>for </a:t>
            </a:r>
            <a:r>
              <a:rPr lang="en-US" sz="2800" dirty="0" err="1">
                <a:solidFill>
                  <a:srgbClr val="FFFFFF"/>
                </a:solidFill>
              </a:rPr>
              <a:t>i</a:t>
            </a:r>
            <a:r>
              <a:rPr lang="en-US" sz="2800" dirty="0">
                <a:solidFill>
                  <a:srgbClr val="FFFFFF"/>
                </a:solidFill>
              </a:rPr>
              <a:t> in range(</a:t>
            </a:r>
            <a:r>
              <a:rPr lang="en-US" sz="2800" dirty="0" err="1">
                <a:solidFill>
                  <a:srgbClr val="FFFFFF"/>
                </a:solidFill>
              </a:rPr>
              <a:t>len</a:t>
            </a:r>
            <a:r>
              <a:rPr lang="en-US" sz="2800" dirty="0">
                <a:solidFill>
                  <a:srgbClr val="FFFFFF"/>
                </a:solidFill>
              </a:rPr>
              <a:t>(</a:t>
            </a:r>
            <a:r>
              <a:rPr lang="en-US" sz="2800" dirty="0" err="1">
                <a:solidFill>
                  <a:srgbClr val="FFFFFF"/>
                </a:solidFill>
              </a:rPr>
              <a:t>firstcol</a:t>
            </a:r>
            <a:r>
              <a:rPr lang="en-US" sz="2800" dirty="0">
                <a:solidFill>
                  <a:srgbClr val="FFFFFF"/>
                </a:solidFill>
              </a:rPr>
              <a:t>)):</a:t>
            </a:r>
          </a:p>
          <a:p>
            <a:pPr lvl="2"/>
            <a:r>
              <a:rPr lang="en-US" sz="2800" dirty="0">
                <a:solidFill>
                  <a:srgbClr val="FFFFFF"/>
                </a:solidFill>
              </a:rPr>
              <a:t>c = </a:t>
            </a:r>
            <a:r>
              <a:rPr lang="en-US" sz="2800" dirty="0" err="1">
                <a:solidFill>
                  <a:srgbClr val="FFFFFF"/>
                </a:solidFill>
              </a:rPr>
              <a:t>self.bwt</a:t>
            </a:r>
            <a:r>
              <a:rPr lang="en-US" sz="2800" dirty="0">
                <a:solidFill>
                  <a:srgbClr val="FFFFFF"/>
                </a:solidFill>
              </a:rPr>
              <a:t>[</a:t>
            </a:r>
            <a:r>
              <a:rPr lang="en-US" sz="2800" dirty="0" err="1">
                <a:solidFill>
                  <a:srgbClr val="FFFFFF"/>
                </a:solidFill>
              </a:rPr>
              <a:t>i</a:t>
            </a:r>
            <a:r>
              <a:rPr lang="en-US" sz="2800" dirty="0">
                <a:solidFill>
                  <a:srgbClr val="FFFFFF"/>
                </a:solidFill>
              </a:rPr>
              <a:t>]</a:t>
            </a:r>
          </a:p>
          <a:p>
            <a:pPr lvl="2"/>
            <a:r>
              <a:rPr lang="en-US" sz="2800" dirty="0" err="1">
                <a:solidFill>
                  <a:srgbClr val="FFFFFF"/>
                </a:solidFill>
              </a:rPr>
              <a:t>ocs</a:t>
            </a:r>
            <a:r>
              <a:rPr lang="en-US" sz="2800" dirty="0">
                <a:solidFill>
                  <a:srgbClr val="FFFFFF"/>
                </a:solidFill>
              </a:rPr>
              <a:t> = </a:t>
            </a:r>
            <a:r>
              <a:rPr lang="en-US" sz="2800" dirty="0" err="1">
                <a:solidFill>
                  <a:srgbClr val="FFFFFF"/>
                </a:solidFill>
              </a:rPr>
              <a:t>self.bwt</a:t>
            </a:r>
            <a:r>
              <a:rPr lang="en-US" sz="2800" dirty="0">
                <a:solidFill>
                  <a:srgbClr val="FFFFFF"/>
                </a:solidFill>
              </a:rPr>
              <a:t>[:</a:t>
            </a:r>
            <a:r>
              <a:rPr lang="en-US" sz="2800" dirty="0" err="1">
                <a:solidFill>
                  <a:srgbClr val="FFFFFF"/>
                </a:solidFill>
              </a:rPr>
              <a:t>i</a:t>
            </a:r>
            <a:r>
              <a:rPr lang="en-US" sz="2800" dirty="0">
                <a:solidFill>
                  <a:srgbClr val="FFFFFF"/>
                </a:solidFill>
              </a:rPr>
              <a:t>].count(c) + 1</a:t>
            </a:r>
          </a:p>
          <a:p>
            <a:pPr lvl="2"/>
            <a:r>
              <a:rPr lang="en-US" sz="2800" dirty="0" err="1">
                <a:solidFill>
                  <a:srgbClr val="FFFFFF"/>
                </a:solidFill>
              </a:rPr>
              <a:t>res.append</a:t>
            </a:r>
            <a:r>
              <a:rPr lang="en-US" sz="2800" dirty="0">
                <a:solidFill>
                  <a:srgbClr val="FFFFFF"/>
                </a:solidFill>
              </a:rPr>
              <a:t>(</a:t>
            </a:r>
            <a:r>
              <a:rPr lang="en-US" sz="2800" dirty="0" err="1">
                <a:solidFill>
                  <a:srgbClr val="FFFFFF"/>
                </a:solidFill>
              </a:rPr>
              <a:t>find_ith_occ</a:t>
            </a:r>
            <a:r>
              <a:rPr lang="en-US" sz="2800" dirty="0">
                <a:solidFill>
                  <a:srgbClr val="FFFFFF"/>
                </a:solidFill>
              </a:rPr>
              <a:t>(</a:t>
            </a:r>
            <a:r>
              <a:rPr lang="en-US" sz="2800" dirty="0" err="1">
                <a:solidFill>
                  <a:srgbClr val="FFFFFF"/>
                </a:solidFill>
              </a:rPr>
              <a:t>firstcol</a:t>
            </a:r>
            <a:r>
              <a:rPr lang="en-US" sz="2800" dirty="0">
                <a:solidFill>
                  <a:srgbClr val="FFFFFF"/>
                </a:solidFill>
              </a:rPr>
              <a:t>, c, </a:t>
            </a:r>
            <a:r>
              <a:rPr lang="en-US" sz="2800" dirty="0" err="1">
                <a:solidFill>
                  <a:srgbClr val="FFFFFF"/>
                </a:solidFill>
              </a:rPr>
              <a:t>ocs</a:t>
            </a:r>
            <a:r>
              <a:rPr lang="en-US" sz="2800" dirty="0">
                <a:solidFill>
                  <a:srgbClr val="FFFFFF"/>
                </a:solidFill>
              </a:rPr>
              <a:t>))</a:t>
            </a:r>
          </a:p>
          <a:p>
            <a:pPr lvl="1"/>
            <a:r>
              <a:rPr lang="en-US" sz="2800" dirty="0">
                <a:solidFill>
                  <a:srgbClr val="FFFFFF"/>
                </a:solidFill>
              </a:rPr>
              <a:t>return res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733156" y="2924575"/>
            <a:ext cx="4122026" cy="310854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800" dirty="0" err="1"/>
              <a:t>def</a:t>
            </a:r>
            <a:r>
              <a:rPr lang="en-US" sz="2800" dirty="0"/>
              <a:t> test():</a:t>
            </a:r>
          </a:p>
          <a:p>
            <a:pPr lvl="1"/>
            <a:r>
              <a:rPr lang="en-US" sz="2800" dirty="0" err="1"/>
              <a:t>seq</a:t>
            </a:r>
            <a:r>
              <a:rPr lang="en-US" sz="2800" dirty="0"/>
              <a:t> = "TAGACAGAGA$"</a:t>
            </a:r>
          </a:p>
          <a:p>
            <a:pPr lvl="1"/>
            <a:r>
              <a:rPr lang="en-US" sz="2800" dirty="0" err="1"/>
              <a:t>bw</a:t>
            </a:r>
            <a:r>
              <a:rPr lang="en-US" sz="2800" dirty="0"/>
              <a:t> = BWT(</a:t>
            </a:r>
            <a:r>
              <a:rPr lang="en-US" sz="2800" dirty="0" err="1"/>
              <a:t>seq</a:t>
            </a:r>
            <a:r>
              <a:rPr lang="en-US" sz="2800" dirty="0"/>
              <a:t>)</a:t>
            </a:r>
          </a:p>
          <a:p>
            <a:pPr lvl="1"/>
            <a:r>
              <a:rPr lang="en-US" sz="2800" dirty="0"/>
              <a:t>print (</a:t>
            </a:r>
            <a:r>
              <a:rPr lang="en-US" sz="2800" dirty="0" err="1"/>
              <a:t>bw.bwt</a:t>
            </a:r>
            <a:r>
              <a:rPr lang="en-US" sz="2800" dirty="0"/>
              <a:t>)</a:t>
            </a:r>
          </a:p>
          <a:p>
            <a:pPr lvl="1"/>
            <a:r>
              <a:rPr lang="en-US" sz="2800" dirty="0"/>
              <a:t>print (</a:t>
            </a:r>
            <a:r>
              <a:rPr lang="en-US" sz="2800" dirty="0" err="1"/>
              <a:t>bw.last_to_first</a:t>
            </a:r>
            <a:r>
              <a:rPr lang="en-US" sz="2800" dirty="0"/>
              <a:t>())</a:t>
            </a:r>
          </a:p>
          <a:p>
            <a:pPr lvl="1"/>
            <a:endParaRPr lang="en-US" sz="2800" dirty="0"/>
          </a:p>
          <a:p>
            <a:r>
              <a:rPr lang="en-US" sz="2800" dirty="0"/>
              <a:t>test()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E6177C-8156-3F40-B703-A4F74CCA2DF6}"/>
              </a:ext>
            </a:extLst>
          </p:cNvPr>
          <p:cNvSpPr txBox="1"/>
          <p:nvPr/>
        </p:nvSpPr>
        <p:spPr>
          <a:xfrm>
            <a:off x="577284" y="6348804"/>
            <a:ext cx="11082265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err="1"/>
              <a:t>Método</a:t>
            </a:r>
            <a:r>
              <a:rPr lang="en-US" sz="2400" dirty="0"/>
              <a:t> que </a:t>
            </a:r>
            <a:r>
              <a:rPr lang="en-US" sz="2400" dirty="0" err="1"/>
              <a:t>cria</a:t>
            </a:r>
            <a:r>
              <a:rPr lang="en-US" sz="2400" dirty="0"/>
              <a:t> a </a:t>
            </a:r>
            <a:r>
              <a:rPr lang="en-US" sz="2400" dirty="0" err="1"/>
              <a:t>tabela</a:t>
            </a:r>
            <a:r>
              <a:rPr lang="en-US" sz="2400" dirty="0"/>
              <a:t> anterior, </a:t>
            </a:r>
            <a:r>
              <a:rPr lang="en-US" sz="2400" dirty="0" err="1"/>
              <a:t>i.e</a:t>
            </a:r>
            <a:r>
              <a:rPr lang="en-US" sz="2400" dirty="0"/>
              <a:t> </a:t>
            </a:r>
            <a:r>
              <a:rPr lang="en-US" sz="2400" dirty="0" err="1"/>
              <a:t>cria</a:t>
            </a:r>
            <a:r>
              <a:rPr lang="en-US" sz="2400" dirty="0"/>
              <a:t> a </a:t>
            </a:r>
            <a:r>
              <a:rPr lang="en-US" sz="2400" dirty="0" err="1"/>
              <a:t>conversão</a:t>
            </a:r>
            <a:r>
              <a:rPr lang="en-US" sz="2400" dirty="0"/>
              <a:t> da </a:t>
            </a:r>
            <a:r>
              <a:rPr lang="en-US" sz="2400" dirty="0" err="1"/>
              <a:t>última</a:t>
            </a:r>
            <a:r>
              <a:rPr lang="en-US" sz="2400" dirty="0"/>
              <a:t> </a:t>
            </a:r>
            <a:r>
              <a:rPr lang="en-US" sz="2400" dirty="0" err="1"/>
              <a:t>coluna</a:t>
            </a:r>
            <a:r>
              <a:rPr lang="en-US" sz="2400" dirty="0"/>
              <a:t> para a </a:t>
            </a:r>
            <a:r>
              <a:rPr lang="en-US" sz="2400" dirty="0" err="1"/>
              <a:t>primeira</a:t>
            </a: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442333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08485" y="785571"/>
            <a:ext cx="4385373" cy="1143000"/>
          </a:xfrm>
        </p:spPr>
        <p:txBody>
          <a:bodyPr>
            <a:normAutofit fontScale="90000"/>
          </a:bodyPr>
          <a:lstStyle/>
          <a:p>
            <a:r>
              <a:rPr lang="en-US" b="1" dirty="0" err="1">
                <a:solidFill>
                  <a:srgbClr val="800000"/>
                </a:solidFill>
              </a:rPr>
              <a:t>Implementação</a:t>
            </a:r>
            <a:r>
              <a:rPr lang="en-US" b="1" dirty="0">
                <a:solidFill>
                  <a:srgbClr val="800000"/>
                </a:solidFill>
              </a:rPr>
              <a:t> da </a:t>
            </a:r>
            <a:r>
              <a:rPr lang="en-US" b="1" dirty="0" err="1">
                <a:solidFill>
                  <a:srgbClr val="800000"/>
                </a:solidFill>
              </a:rPr>
              <a:t>procura</a:t>
            </a:r>
            <a:r>
              <a:rPr lang="en-US" b="1" dirty="0">
                <a:solidFill>
                  <a:srgbClr val="800000"/>
                </a:solidFill>
              </a:rPr>
              <a:t> de </a:t>
            </a:r>
            <a:r>
              <a:rPr lang="en-US" b="1" dirty="0" err="1">
                <a:solidFill>
                  <a:srgbClr val="800000"/>
                </a:solidFill>
              </a:rPr>
              <a:t>padrões</a:t>
            </a:r>
            <a:r>
              <a:rPr lang="en-US" b="1" dirty="0">
                <a:solidFill>
                  <a:srgbClr val="800000"/>
                </a:solidFill>
              </a:rPr>
              <a:t> a </a:t>
            </a:r>
            <a:r>
              <a:rPr lang="en-US" b="1" dirty="0" err="1">
                <a:solidFill>
                  <a:srgbClr val="800000"/>
                </a:solidFill>
              </a:rPr>
              <a:t>partir</a:t>
            </a:r>
            <a:r>
              <a:rPr lang="en-US" b="1" dirty="0">
                <a:solidFill>
                  <a:srgbClr val="800000"/>
                </a:solidFill>
              </a:rPr>
              <a:t> da BWT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3610" y="112295"/>
            <a:ext cx="7096045" cy="655564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000" dirty="0" err="1">
                <a:solidFill>
                  <a:srgbClr val="FFFFFF"/>
                </a:solidFill>
              </a:rPr>
              <a:t>def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b="1" dirty="0" err="1">
                <a:solidFill>
                  <a:srgbClr val="FFFFFF"/>
                </a:solidFill>
              </a:rPr>
              <a:t>bw_matching</a:t>
            </a:r>
            <a:r>
              <a:rPr lang="en-US" sz="2000" dirty="0">
                <a:solidFill>
                  <a:srgbClr val="FFFFFF"/>
                </a:solidFill>
              </a:rPr>
              <a:t>(</a:t>
            </a:r>
            <a:r>
              <a:rPr lang="en-US" sz="2000" b="1" i="1" dirty="0">
                <a:solidFill>
                  <a:srgbClr val="FFFFFF"/>
                </a:solidFill>
              </a:rPr>
              <a:t>self</a:t>
            </a:r>
            <a:r>
              <a:rPr lang="en-US" sz="2000" dirty="0">
                <a:solidFill>
                  <a:srgbClr val="FFFFFF"/>
                </a:solidFill>
              </a:rPr>
              <a:t>, </a:t>
            </a:r>
            <a:r>
              <a:rPr lang="en-US" sz="2000" dirty="0" err="1">
                <a:solidFill>
                  <a:srgbClr val="FFFFFF"/>
                </a:solidFill>
              </a:rPr>
              <a:t>patt</a:t>
            </a:r>
            <a:r>
              <a:rPr lang="en-US" sz="2000" dirty="0">
                <a:solidFill>
                  <a:srgbClr val="FFFFFF"/>
                </a:solidFill>
              </a:rPr>
              <a:t>):</a:t>
            </a:r>
          </a:p>
          <a:p>
            <a:pPr lvl="1"/>
            <a:r>
              <a:rPr lang="en-US" sz="2000" dirty="0">
                <a:solidFill>
                  <a:srgbClr val="FFFFFF"/>
                </a:solidFill>
              </a:rPr>
              <a:t>lf = </a:t>
            </a:r>
            <a:r>
              <a:rPr lang="en-US" sz="2000" dirty="0" err="1">
                <a:solidFill>
                  <a:srgbClr val="FFFFFF"/>
                </a:solidFill>
              </a:rPr>
              <a:t>self.last_to_first</a:t>
            </a:r>
            <a:r>
              <a:rPr lang="en-US" sz="2000" dirty="0">
                <a:solidFill>
                  <a:srgbClr val="FFFFFF"/>
                </a:solidFill>
              </a:rPr>
              <a:t>()</a:t>
            </a:r>
          </a:p>
          <a:p>
            <a:pPr lvl="1"/>
            <a:r>
              <a:rPr lang="en-US" sz="2000" dirty="0">
                <a:solidFill>
                  <a:srgbClr val="FFFFFF"/>
                </a:solidFill>
              </a:rPr>
              <a:t>res = []</a:t>
            </a:r>
          </a:p>
          <a:p>
            <a:pPr lvl="1"/>
            <a:r>
              <a:rPr lang="en-US" sz="2000" dirty="0">
                <a:solidFill>
                  <a:srgbClr val="FFFFFF"/>
                </a:solidFill>
              </a:rPr>
              <a:t>top = 0</a:t>
            </a:r>
          </a:p>
          <a:p>
            <a:pPr lvl="1"/>
            <a:r>
              <a:rPr lang="en-US" sz="2000" dirty="0">
                <a:solidFill>
                  <a:srgbClr val="FFFFFF"/>
                </a:solidFill>
              </a:rPr>
              <a:t>bottom = </a:t>
            </a:r>
            <a:r>
              <a:rPr lang="en-US" sz="2000" dirty="0" err="1">
                <a:solidFill>
                  <a:srgbClr val="FFFFFF"/>
                </a:solidFill>
              </a:rPr>
              <a:t>len</a:t>
            </a:r>
            <a:r>
              <a:rPr lang="en-US" sz="2000" dirty="0">
                <a:solidFill>
                  <a:srgbClr val="FFFFFF"/>
                </a:solidFill>
              </a:rPr>
              <a:t>(</a:t>
            </a:r>
            <a:r>
              <a:rPr lang="en-US" sz="2000" dirty="0" err="1">
                <a:solidFill>
                  <a:srgbClr val="FFFFFF"/>
                </a:solidFill>
              </a:rPr>
              <a:t>self.bwt</a:t>
            </a:r>
            <a:r>
              <a:rPr lang="en-US" sz="2000" dirty="0">
                <a:solidFill>
                  <a:srgbClr val="FFFFFF"/>
                </a:solidFill>
              </a:rPr>
              <a:t>)-1</a:t>
            </a:r>
          </a:p>
          <a:p>
            <a:pPr lvl="1"/>
            <a:r>
              <a:rPr lang="en-US" sz="2000" dirty="0">
                <a:solidFill>
                  <a:srgbClr val="FFFFFF"/>
                </a:solidFill>
              </a:rPr>
              <a:t>flag = True</a:t>
            </a:r>
          </a:p>
          <a:p>
            <a:pPr lvl="1"/>
            <a:r>
              <a:rPr lang="en-US" sz="2000" dirty="0">
                <a:solidFill>
                  <a:srgbClr val="FFFFFF"/>
                </a:solidFill>
              </a:rPr>
              <a:t>while flag and top &lt;= bottom:</a:t>
            </a:r>
          </a:p>
          <a:p>
            <a:pPr lvl="2"/>
            <a:r>
              <a:rPr lang="en-US" sz="2000" dirty="0">
                <a:solidFill>
                  <a:srgbClr val="FFFFFF"/>
                </a:solidFill>
              </a:rPr>
              <a:t>if </a:t>
            </a:r>
            <a:r>
              <a:rPr lang="en-US" sz="2000" dirty="0" err="1">
                <a:solidFill>
                  <a:srgbClr val="FFFFFF"/>
                </a:solidFill>
              </a:rPr>
              <a:t>patt</a:t>
            </a:r>
            <a:r>
              <a:rPr lang="en-US" sz="2000" dirty="0">
                <a:solidFill>
                  <a:srgbClr val="FFFFFF"/>
                </a:solidFill>
              </a:rPr>
              <a:t> != "":</a:t>
            </a:r>
          </a:p>
          <a:p>
            <a:pPr lvl="3"/>
            <a:r>
              <a:rPr lang="en-US" sz="2000" dirty="0">
                <a:solidFill>
                  <a:srgbClr val="FFFFFF"/>
                </a:solidFill>
              </a:rPr>
              <a:t>symbol = </a:t>
            </a:r>
            <a:r>
              <a:rPr lang="en-US" sz="2000" dirty="0" err="1">
                <a:solidFill>
                  <a:srgbClr val="FFFFFF"/>
                </a:solidFill>
              </a:rPr>
              <a:t>patt</a:t>
            </a:r>
            <a:r>
              <a:rPr lang="en-US" sz="2000" dirty="0">
                <a:solidFill>
                  <a:srgbClr val="FFFFFF"/>
                </a:solidFill>
              </a:rPr>
              <a:t>[-1]</a:t>
            </a:r>
          </a:p>
          <a:p>
            <a:pPr lvl="3"/>
            <a:r>
              <a:rPr lang="en-US" sz="2000" dirty="0" err="1">
                <a:solidFill>
                  <a:srgbClr val="FFFFFF"/>
                </a:solidFill>
              </a:rPr>
              <a:t>patt</a:t>
            </a:r>
            <a:r>
              <a:rPr lang="en-US" sz="2000" dirty="0">
                <a:solidFill>
                  <a:srgbClr val="FFFFFF"/>
                </a:solidFill>
              </a:rPr>
              <a:t> = </a:t>
            </a:r>
            <a:r>
              <a:rPr lang="en-US" sz="2000" dirty="0" err="1">
                <a:solidFill>
                  <a:srgbClr val="FFFFFF"/>
                </a:solidFill>
              </a:rPr>
              <a:t>patt</a:t>
            </a:r>
            <a:r>
              <a:rPr lang="en-US" sz="2000" dirty="0">
                <a:solidFill>
                  <a:srgbClr val="FFFFFF"/>
                </a:solidFill>
              </a:rPr>
              <a:t>[:-1]</a:t>
            </a:r>
          </a:p>
          <a:p>
            <a:pPr lvl="3"/>
            <a:r>
              <a:rPr lang="en-US" sz="2000" dirty="0" err="1">
                <a:solidFill>
                  <a:srgbClr val="FFFFFF"/>
                </a:solidFill>
              </a:rPr>
              <a:t>lmat</a:t>
            </a:r>
            <a:r>
              <a:rPr lang="en-US" sz="2000" dirty="0">
                <a:solidFill>
                  <a:srgbClr val="FFFFFF"/>
                </a:solidFill>
              </a:rPr>
              <a:t> = </a:t>
            </a:r>
            <a:r>
              <a:rPr lang="en-US" sz="2000" dirty="0" err="1">
                <a:solidFill>
                  <a:srgbClr val="FFFFFF"/>
                </a:solidFill>
              </a:rPr>
              <a:t>self.bwt</a:t>
            </a:r>
            <a:r>
              <a:rPr lang="en-US" sz="2000" dirty="0">
                <a:solidFill>
                  <a:srgbClr val="FFFFFF"/>
                </a:solidFill>
              </a:rPr>
              <a:t>[top:(bottom+1)]</a:t>
            </a:r>
          </a:p>
          <a:p>
            <a:pPr lvl="3"/>
            <a:r>
              <a:rPr lang="en-US" sz="2000" dirty="0">
                <a:solidFill>
                  <a:srgbClr val="FFFFFF"/>
                </a:solidFill>
              </a:rPr>
              <a:t>if symbol in </a:t>
            </a:r>
            <a:r>
              <a:rPr lang="en-US" sz="2000" dirty="0" err="1">
                <a:solidFill>
                  <a:srgbClr val="FFFFFF"/>
                </a:solidFill>
              </a:rPr>
              <a:t>lmat</a:t>
            </a:r>
            <a:r>
              <a:rPr lang="en-US" sz="2000" dirty="0">
                <a:solidFill>
                  <a:srgbClr val="FFFFFF"/>
                </a:solidFill>
              </a:rPr>
              <a:t>:</a:t>
            </a:r>
          </a:p>
          <a:p>
            <a:pPr lvl="4"/>
            <a:r>
              <a:rPr lang="en-US" sz="2000" dirty="0" err="1">
                <a:solidFill>
                  <a:srgbClr val="FFFFFF"/>
                </a:solidFill>
              </a:rPr>
              <a:t>topIndex</a:t>
            </a:r>
            <a:r>
              <a:rPr lang="en-US" sz="2000" dirty="0">
                <a:solidFill>
                  <a:srgbClr val="FFFFFF"/>
                </a:solidFill>
              </a:rPr>
              <a:t> = </a:t>
            </a:r>
            <a:r>
              <a:rPr lang="en-US" sz="2000" dirty="0" err="1">
                <a:solidFill>
                  <a:srgbClr val="FFFFFF"/>
                </a:solidFill>
              </a:rPr>
              <a:t>lmat.index</a:t>
            </a:r>
            <a:r>
              <a:rPr lang="en-US" sz="2000" dirty="0">
                <a:solidFill>
                  <a:srgbClr val="FFFFFF"/>
                </a:solidFill>
              </a:rPr>
              <a:t>(symbol) + top</a:t>
            </a:r>
          </a:p>
          <a:p>
            <a:pPr lvl="4"/>
            <a:r>
              <a:rPr lang="en-US" sz="2000" dirty="0" err="1">
                <a:solidFill>
                  <a:srgbClr val="FFFFFF"/>
                </a:solidFill>
              </a:rPr>
              <a:t>bottomIndex</a:t>
            </a:r>
            <a:r>
              <a:rPr lang="en-US" sz="2000" dirty="0">
                <a:solidFill>
                  <a:srgbClr val="FFFFFF"/>
                </a:solidFill>
              </a:rPr>
              <a:t> = bottom - </a:t>
            </a:r>
            <a:r>
              <a:rPr lang="en-US" sz="2000" dirty="0" err="1">
                <a:solidFill>
                  <a:srgbClr val="FFFFFF"/>
                </a:solidFill>
              </a:rPr>
              <a:t>lmat</a:t>
            </a:r>
            <a:r>
              <a:rPr lang="en-US" sz="2000" dirty="0">
                <a:solidFill>
                  <a:srgbClr val="FFFFFF"/>
                </a:solidFill>
              </a:rPr>
              <a:t>[::-1].index(symbol)</a:t>
            </a:r>
          </a:p>
          <a:p>
            <a:pPr lvl="4"/>
            <a:r>
              <a:rPr lang="en-US" sz="2000" dirty="0">
                <a:solidFill>
                  <a:srgbClr val="FFFFFF"/>
                </a:solidFill>
              </a:rPr>
              <a:t>top = lf[</a:t>
            </a:r>
            <a:r>
              <a:rPr lang="en-US" sz="2000" dirty="0" err="1">
                <a:solidFill>
                  <a:srgbClr val="FFFFFF"/>
                </a:solidFill>
              </a:rPr>
              <a:t>topIndex</a:t>
            </a:r>
            <a:r>
              <a:rPr lang="en-US" sz="2000" dirty="0">
                <a:solidFill>
                  <a:srgbClr val="FFFFFF"/>
                </a:solidFill>
              </a:rPr>
              <a:t>]</a:t>
            </a:r>
          </a:p>
          <a:p>
            <a:pPr lvl="3"/>
            <a:r>
              <a:rPr lang="en-US" sz="2000" dirty="0">
                <a:solidFill>
                  <a:srgbClr val="FFFFFF"/>
                </a:solidFill>
              </a:rPr>
              <a:t>	bottom = lf[</a:t>
            </a:r>
            <a:r>
              <a:rPr lang="en-US" sz="2000" dirty="0" err="1">
                <a:solidFill>
                  <a:srgbClr val="FFFFFF"/>
                </a:solidFill>
              </a:rPr>
              <a:t>bottomIndex</a:t>
            </a:r>
            <a:r>
              <a:rPr lang="en-US" sz="2000" dirty="0">
                <a:solidFill>
                  <a:srgbClr val="FFFFFF"/>
                </a:solidFill>
              </a:rPr>
              <a:t>]</a:t>
            </a:r>
          </a:p>
          <a:p>
            <a:pPr lvl="2"/>
            <a:r>
              <a:rPr lang="en-US" sz="2000" dirty="0">
                <a:solidFill>
                  <a:srgbClr val="FFFFFF"/>
                </a:solidFill>
              </a:rPr>
              <a:t>	else: flag = False</a:t>
            </a:r>
          </a:p>
          <a:p>
            <a:pPr lvl="2"/>
            <a:r>
              <a:rPr lang="en-US" sz="2000" dirty="0">
                <a:solidFill>
                  <a:srgbClr val="FFFFFF"/>
                </a:solidFill>
              </a:rPr>
              <a:t>else: </a:t>
            </a:r>
          </a:p>
          <a:p>
            <a:pPr lvl="2"/>
            <a:r>
              <a:rPr lang="en-US" sz="2000" dirty="0">
                <a:solidFill>
                  <a:srgbClr val="FFFFFF"/>
                </a:solidFill>
              </a:rPr>
              <a:t>	for </a:t>
            </a:r>
            <a:r>
              <a:rPr lang="en-US" sz="2000" dirty="0" err="1">
                <a:solidFill>
                  <a:srgbClr val="FFFFFF"/>
                </a:solidFill>
              </a:rPr>
              <a:t>i</a:t>
            </a:r>
            <a:r>
              <a:rPr lang="en-US" sz="2000" dirty="0">
                <a:solidFill>
                  <a:srgbClr val="FFFFFF"/>
                </a:solidFill>
              </a:rPr>
              <a:t> in range(top, bottom+1): </a:t>
            </a:r>
            <a:r>
              <a:rPr lang="en-US" sz="2000" dirty="0" err="1">
                <a:solidFill>
                  <a:srgbClr val="FFFFFF"/>
                </a:solidFill>
              </a:rPr>
              <a:t>res.append</a:t>
            </a:r>
            <a:r>
              <a:rPr lang="en-US" sz="2000" dirty="0">
                <a:solidFill>
                  <a:srgbClr val="FFFFFF"/>
                </a:solidFill>
              </a:rPr>
              <a:t>(</a:t>
            </a:r>
            <a:r>
              <a:rPr lang="en-US" sz="2000" dirty="0" err="1">
                <a:solidFill>
                  <a:srgbClr val="FFFFFF"/>
                </a:solidFill>
              </a:rPr>
              <a:t>i</a:t>
            </a:r>
            <a:r>
              <a:rPr lang="en-US" sz="2000" dirty="0">
                <a:solidFill>
                  <a:srgbClr val="FFFFFF"/>
                </a:solidFill>
              </a:rPr>
              <a:t>)</a:t>
            </a:r>
          </a:p>
          <a:p>
            <a:pPr lvl="2"/>
            <a:r>
              <a:rPr lang="en-US" sz="2000" dirty="0">
                <a:solidFill>
                  <a:srgbClr val="FFFFFF"/>
                </a:solidFill>
              </a:rPr>
              <a:t>	flag = False </a:t>
            </a:r>
          </a:p>
          <a:p>
            <a:pPr lvl="1"/>
            <a:r>
              <a:rPr lang="en-US" sz="2000" dirty="0">
                <a:solidFill>
                  <a:srgbClr val="FFFFFF"/>
                </a:solidFill>
              </a:rPr>
              <a:t>return res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15577" y="3000618"/>
            <a:ext cx="4571188" cy="26776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400" dirty="0" err="1"/>
              <a:t>def</a:t>
            </a:r>
            <a:r>
              <a:rPr lang="en-US" sz="2400" dirty="0"/>
              <a:t> test():</a:t>
            </a:r>
          </a:p>
          <a:p>
            <a:pPr lvl="1"/>
            <a:r>
              <a:rPr lang="en-US" sz="2400" dirty="0" err="1"/>
              <a:t>seq</a:t>
            </a:r>
            <a:r>
              <a:rPr lang="en-US" sz="2400" dirty="0"/>
              <a:t> = "TAGACAGAGA$"</a:t>
            </a:r>
          </a:p>
          <a:p>
            <a:pPr lvl="1"/>
            <a:r>
              <a:rPr lang="en-US" sz="2400" dirty="0" err="1"/>
              <a:t>bw</a:t>
            </a:r>
            <a:r>
              <a:rPr lang="en-US" sz="2400" dirty="0"/>
              <a:t> = BWT(</a:t>
            </a:r>
            <a:r>
              <a:rPr lang="en-US" sz="2400" dirty="0" err="1"/>
              <a:t>seq</a:t>
            </a:r>
            <a:r>
              <a:rPr lang="en-US" sz="2400" dirty="0"/>
              <a:t>)</a:t>
            </a:r>
          </a:p>
          <a:p>
            <a:pPr lvl="1"/>
            <a:r>
              <a:rPr lang="en-US" sz="2400" dirty="0"/>
              <a:t>print (</a:t>
            </a:r>
            <a:r>
              <a:rPr lang="en-US" sz="2400" dirty="0" err="1"/>
              <a:t>bw.bwt</a:t>
            </a:r>
            <a:r>
              <a:rPr lang="en-US" sz="2400" dirty="0"/>
              <a:t>)</a:t>
            </a:r>
          </a:p>
          <a:p>
            <a:pPr lvl="1"/>
            <a:r>
              <a:rPr lang="en-US" sz="2400" dirty="0"/>
              <a:t>print (</a:t>
            </a:r>
            <a:r>
              <a:rPr lang="en-US" sz="2400" dirty="0" err="1"/>
              <a:t>bw.bw_matching</a:t>
            </a:r>
            <a:r>
              <a:rPr lang="en-US" sz="2400" dirty="0"/>
              <a:t>(”AGA”))</a:t>
            </a:r>
          </a:p>
          <a:p>
            <a:pPr lvl="1"/>
            <a:endParaRPr lang="en-US" sz="2400" dirty="0"/>
          </a:p>
          <a:p>
            <a:r>
              <a:rPr lang="en-US" sz="2400" dirty="0"/>
              <a:t>test()</a:t>
            </a:r>
          </a:p>
        </p:txBody>
      </p:sp>
    </p:spTree>
    <p:extLst>
      <p:ext uri="{BB962C8B-B14F-4D97-AF65-F5344CB8AC3E}">
        <p14:creationId xmlns:p14="http://schemas.microsoft.com/office/powerpoint/2010/main" val="33855541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156312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err="1"/>
              <a:t>Procura</a:t>
            </a:r>
            <a:r>
              <a:rPr lang="en-US" b="1" dirty="0"/>
              <a:t> de </a:t>
            </a:r>
            <a:r>
              <a:rPr lang="en-US" b="1" dirty="0" err="1"/>
              <a:t>padrões</a:t>
            </a:r>
            <a:r>
              <a:rPr lang="en-US" b="1" dirty="0"/>
              <a:t> com a BWT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8194" y="1538463"/>
            <a:ext cx="10383245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PT" sz="2800" dirty="0"/>
              <a:t>Algoritmo / função anterior não permite facilmente identificar as posições iniciais do padrão (apenas o nº de ocorrências)</a:t>
            </a:r>
          </a:p>
          <a:p>
            <a:pPr marL="0" indent="0">
              <a:buNone/>
            </a:pPr>
            <a:r>
              <a:rPr lang="pt-PT" sz="2800" dirty="0"/>
              <a:t>Posição inicial de cada padrão pode ser recuperada seguindo o processo 1ª coluna – última coluna até ao símbolo inicial ($), mas este algoritmo é demasiado lento</a:t>
            </a:r>
          </a:p>
          <a:p>
            <a:pPr marL="0" indent="0">
              <a:buNone/>
            </a:pPr>
            <a:r>
              <a:rPr lang="pt-PT" sz="2800" dirty="0"/>
              <a:t>Alternativa passa pela utilização de estruturas de dados eficientes para guardar informação sobre os sufixos associados a cada posição da BWT (</a:t>
            </a:r>
            <a:r>
              <a:rPr lang="pt-PT" sz="2800" dirty="0" err="1"/>
              <a:t>arrays</a:t>
            </a:r>
            <a:r>
              <a:rPr lang="pt-PT" sz="2800" dirty="0"/>
              <a:t> de sufixos parciais)</a:t>
            </a:r>
          </a:p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6887440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61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/>
              <a:t>Arrays de </a:t>
            </a:r>
            <a:r>
              <a:rPr lang="en-US" b="1" dirty="0" err="1"/>
              <a:t>sufixos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0632" y="1286479"/>
            <a:ext cx="6144126" cy="497198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t-PT" sz="2600" dirty="0"/>
              <a:t>Alternativa eficiente às árvores de sufixos</a:t>
            </a:r>
          </a:p>
          <a:p>
            <a:pPr marL="0" indent="0">
              <a:buNone/>
            </a:pPr>
            <a:r>
              <a:rPr lang="pt-PT" sz="2600" dirty="0"/>
              <a:t>Representam lista com as posições iniciais de cada sufixo ordenados </a:t>
            </a:r>
            <a:r>
              <a:rPr lang="pt-PT" sz="2600" dirty="0" err="1"/>
              <a:t>lexicografica-mente</a:t>
            </a:r>
            <a:r>
              <a:rPr lang="pt-PT" sz="2600" dirty="0"/>
              <a:t> (i.e. posição inicial de cada linha da matriz M)</a:t>
            </a:r>
          </a:p>
          <a:p>
            <a:pPr marL="0" indent="0">
              <a:buNone/>
            </a:pPr>
            <a:r>
              <a:rPr lang="pt-PT" sz="2600" dirty="0" err="1"/>
              <a:t>Array</a:t>
            </a:r>
            <a:r>
              <a:rPr lang="pt-PT" sz="2600" dirty="0"/>
              <a:t> de sufixos permitem procura da posição de matches com BWT</a:t>
            </a:r>
          </a:p>
          <a:p>
            <a:pPr marL="0" indent="0">
              <a:buNone/>
            </a:pPr>
            <a:r>
              <a:rPr lang="pt-PT" sz="2600" dirty="0" err="1"/>
              <a:t>Array</a:t>
            </a:r>
            <a:r>
              <a:rPr lang="pt-PT" sz="2600" dirty="0"/>
              <a:t> de sufixos parcial (por exemplo apenas 1/K das posições iniciais) pode ser suficiente para acelerar processo de procura sem utilizar demasiada memória</a:t>
            </a:r>
          </a:p>
          <a:p>
            <a:pPr marL="457200" lvl="1" indent="0">
              <a:buNone/>
            </a:pPr>
            <a:endParaRPr lang="pt-PT" sz="2600" dirty="0"/>
          </a:p>
          <a:p>
            <a:pPr marL="0" indent="0">
              <a:buNone/>
            </a:pPr>
            <a:endParaRPr lang="pt-PT" sz="2600" dirty="0"/>
          </a:p>
        </p:txBody>
      </p:sp>
      <p:sp>
        <p:nvSpPr>
          <p:cNvPr id="5" name="TextBox 4"/>
          <p:cNvSpPr txBox="1"/>
          <p:nvPr/>
        </p:nvSpPr>
        <p:spPr>
          <a:xfrm>
            <a:off x="2871463" y="6254001"/>
            <a:ext cx="6449073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i="1" dirty="0" err="1"/>
              <a:t>SuffixArray</a:t>
            </a:r>
            <a:r>
              <a:rPr lang="en-US" sz="2000" dirty="0"/>
              <a:t>("</a:t>
            </a:r>
            <a:r>
              <a:rPr lang="en-US" sz="2000" i="1" dirty="0"/>
              <a:t>TAGACAGAGA</a:t>
            </a:r>
            <a:r>
              <a:rPr lang="en-US" sz="2000" dirty="0"/>
              <a:t>$") = (10, 9, 3, 7, 1, 5, 4, 8, 2, 6, 0)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85208"/>
              </p:ext>
            </p:extLst>
          </p:nvPr>
        </p:nvGraphicFramePr>
        <p:xfrm>
          <a:off x="6768695" y="1286479"/>
          <a:ext cx="4721726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0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608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2928">
                <a:tc>
                  <a:txBody>
                    <a:bodyPr/>
                    <a:lstStyle/>
                    <a:p>
                      <a:r>
                        <a:rPr lang="en-US" dirty="0" err="1"/>
                        <a:t>Posição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inicial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Sufixo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ordenado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28"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$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28">
                <a:tc>
                  <a:txBody>
                    <a:bodyPr/>
                    <a:lstStyle/>
                    <a:p>
                      <a:r>
                        <a:rPr lang="en-US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A$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28"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ACAGAGA$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928"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AGA$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2928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AGACAGAGA$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2928"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AGAGA$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2928"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CAGAGA$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2928"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GA$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2928"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GACAGAGA$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2928"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GAGA$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2928"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TAGACAGAGA$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77590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562"/>
            <a:ext cx="12056012" cy="1185204"/>
          </a:xfrm>
        </p:spPr>
        <p:txBody>
          <a:bodyPr>
            <a:normAutofit fontScale="90000"/>
          </a:bodyPr>
          <a:lstStyle/>
          <a:p>
            <a:r>
              <a:rPr lang="en-US" b="1" dirty="0" err="1">
                <a:solidFill>
                  <a:srgbClr val="800000"/>
                </a:solidFill>
              </a:rPr>
              <a:t>Implementação</a:t>
            </a:r>
            <a:r>
              <a:rPr lang="en-US" b="1" dirty="0">
                <a:solidFill>
                  <a:srgbClr val="800000"/>
                </a:solidFill>
              </a:rPr>
              <a:t> da </a:t>
            </a:r>
            <a:r>
              <a:rPr lang="en-US" b="1" dirty="0" err="1">
                <a:solidFill>
                  <a:srgbClr val="800000"/>
                </a:solidFill>
              </a:rPr>
              <a:t>procura</a:t>
            </a:r>
            <a:r>
              <a:rPr lang="en-US" b="1" dirty="0">
                <a:solidFill>
                  <a:srgbClr val="800000"/>
                </a:solidFill>
              </a:rPr>
              <a:t> de </a:t>
            </a:r>
            <a:r>
              <a:rPr lang="en-US" b="1" dirty="0" err="1">
                <a:solidFill>
                  <a:srgbClr val="800000"/>
                </a:solidFill>
              </a:rPr>
              <a:t>padrões</a:t>
            </a:r>
            <a:r>
              <a:rPr lang="en-US" b="1" dirty="0">
                <a:solidFill>
                  <a:srgbClr val="800000"/>
                </a:solidFill>
              </a:rPr>
              <a:t> a </a:t>
            </a:r>
            <a:r>
              <a:rPr lang="en-US" b="1" dirty="0" err="1">
                <a:solidFill>
                  <a:srgbClr val="800000"/>
                </a:solidFill>
              </a:rPr>
              <a:t>partir</a:t>
            </a:r>
            <a:r>
              <a:rPr lang="en-US" b="1" dirty="0">
                <a:solidFill>
                  <a:srgbClr val="800000"/>
                </a:solidFill>
              </a:rPr>
              <a:t> da BWT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2710" y="1196766"/>
            <a:ext cx="5693290" cy="563231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FFFF"/>
                </a:solidFill>
              </a:rPr>
              <a:t>class </a:t>
            </a:r>
            <a:r>
              <a:rPr lang="en-US" sz="2000" b="1" dirty="0">
                <a:solidFill>
                  <a:srgbClr val="FFFFFF"/>
                </a:solidFill>
              </a:rPr>
              <a:t>BWT</a:t>
            </a:r>
            <a:r>
              <a:rPr lang="en-US" sz="2000" dirty="0">
                <a:solidFill>
                  <a:srgbClr val="FFFFFF"/>
                </a:solidFill>
              </a:rPr>
              <a:t>:</a:t>
            </a:r>
          </a:p>
          <a:p>
            <a:r>
              <a:rPr lang="en-US" sz="2000" dirty="0">
                <a:solidFill>
                  <a:srgbClr val="FFFFFF"/>
                </a:solidFill>
              </a:rPr>
              <a:t>	</a:t>
            </a:r>
            <a:r>
              <a:rPr lang="en-US" sz="2000" dirty="0" err="1">
                <a:solidFill>
                  <a:srgbClr val="FFFFFF"/>
                </a:solidFill>
              </a:rPr>
              <a:t>def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b="1" dirty="0">
                <a:solidFill>
                  <a:srgbClr val="FFFFFF"/>
                </a:solidFill>
              </a:rPr>
              <a:t>__</a:t>
            </a:r>
            <a:r>
              <a:rPr lang="en-US" sz="2000" b="1" dirty="0" err="1">
                <a:solidFill>
                  <a:srgbClr val="FFFFFF"/>
                </a:solidFill>
              </a:rPr>
              <a:t>init</a:t>
            </a:r>
            <a:r>
              <a:rPr lang="en-US" sz="2000" b="1" dirty="0">
                <a:solidFill>
                  <a:srgbClr val="FFFFFF"/>
                </a:solidFill>
              </a:rPr>
              <a:t>__</a:t>
            </a:r>
            <a:r>
              <a:rPr lang="en-US" sz="2000" dirty="0">
                <a:solidFill>
                  <a:srgbClr val="FFFFFF"/>
                </a:solidFill>
              </a:rPr>
              <a:t>(</a:t>
            </a:r>
            <a:r>
              <a:rPr lang="en-US" sz="2000" b="1" i="1" dirty="0">
                <a:solidFill>
                  <a:srgbClr val="FFFFFF"/>
                </a:solidFill>
              </a:rPr>
              <a:t>self</a:t>
            </a:r>
            <a:r>
              <a:rPr lang="en-US" sz="2000" dirty="0">
                <a:solidFill>
                  <a:srgbClr val="FFFFFF"/>
                </a:solidFill>
              </a:rPr>
              <a:t>, </a:t>
            </a:r>
            <a:r>
              <a:rPr lang="en-US" sz="2000" dirty="0" err="1">
                <a:solidFill>
                  <a:srgbClr val="FFFFFF"/>
                </a:solidFill>
              </a:rPr>
              <a:t>seq</a:t>
            </a:r>
            <a:r>
              <a:rPr lang="en-US" sz="2000" dirty="0">
                <a:solidFill>
                  <a:srgbClr val="FFFFFF"/>
                </a:solidFill>
              </a:rPr>
              <a:t> = "", </a:t>
            </a:r>
            <a:r>
              <a:rPr lang="en-US" sz="2000" dirty="0" err="1">
                <a:solidFill>
                  <a:srgbClr val="FFFFFF"/>
                </a:solidFill>
              </a:rPr>
              <a:t>buildsufarray</a:t>
            </a:r>
            <a:r>
              <a:rPr lang="en-US" sz="2000" dirty="0">
                <a:solidFill>
                  <a:srgbClr val="FFFFFF"/>
                </a:solidFill>
              </a:rPr>
              <a:t> = False):</a:t>
            </a:r>
          </a:p>
          <a:p>
            <a:r>
              <a:rPr lang="en-US" sz="2000" dirty="0">
                <a:solidFill>
                  <a:srgbClr val="FFFFFF"/>
                </a:solidFill>
              </a:rPr>
              <a:t>		</a:t>
            </a:r>
            <a:r>
              <a:rPr lang="en-US" sz="2000" dirty="0" err="1">
                <a:solidFill>
                  <a:srgbClr val="FFFFFF"/>
                </a:solidFill>
              </a:rPr>
              <a:t>self.bwt</a:t>
            </a:r>
            <a:r>
              <a:rPr lang="en-US" sz="2000" dirty="0">
                <a:solidFill>
                  <a:srgbClr val="FFFFFF"/>
                </a:solidFill>
              </a:rPr>
              <a:t> = </a:t>
            </a:r>
            <a:r>
              <a:rPr lang="en-US" sz="2000" dirty="0" err="1">
                <a:solidFill>
                  <a:srgbClr val="FFFFFF"/>
                </a:solidFill>
              </a:rPr>
              <a:t>self.buildbwt</a:t>
            </a:r>
            <a:r>
              <a:rPr lang="en-US" sz="2000" dirty="0">
                <a:solidFill>
                  <a:srgbClr val="FFFFFF"/>
                </a:solidFill>
              </a:rPr>
              <a:t>(</a:t>
            </a:r>
            <a:r>
              <a:rPr lang="en-US" sz="2000" dirty="0" err="1">
                <a:solidFill>
                  <a:srgbClr val="FFFFFF"/>
                </a:solidFill>
              </a:rPr>
              <a:t>seq</a:t>
            </a:r>
            <a:r>
              <a:rPr lang="en-US" sz="2000" dirty="0">
                <a:solidFill>
                  <a:srgbClr val="FFFFFF"/>
                </a:solidFill>
              </a:rPr>
              <a:t>, </a:t>
            </a:r>
            <a:r>
              <a:rPr lang="en-US" sz="2000" dirty="0" err="1">
                <a:solidFill>
                  <a:srgbClr val="FFFFFF"/>
                </a:solidFill>
              </a:rPr>
              <a:t>buildsufarray</a:t>
            </a:r>
            <a:r>
              <a:rPr lang="en-US" sz="2000" dirty="0">
                <a:solidFill>
                  <a:srgbClr val="FFFFFF"/>
                </a:solidFill>
              </a:rPr>
              <a:t>)</a:t>
            </a:r>
          </a:p>
          <a:p>
            <a:endParaRPr lang="en-US" sz="2000" dirty="0">
              <a:solidFill>
                <a:srgbClr val="FFFFFF"/>
              </a:solidFill>
            </a:endParaRPr>
          </a:p>
          <a:p>
            <a:pPr lvl="1"/>
            <a:r>
              <a:rPr lang="en-US" sz="2000" dirty="0" err="1">
                <a:solidFill>
                  <a:srgbClr val="FFFFFF"/>
                </a:solidFill>
              </a:rPr>
              <a:t>def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b="1" dirty="0" err="1">
                <a:solidFill>
                  <a:srgbClr val="FFFFFF"/>
                </a:solidFill>
              </a:rPr>
              <a:t>buildbwt</a:t>
            </a:r>
            <a:r>
              <a:rPr lang="en-US" sz="2000" dirty="0">
                <a:solidFill>
                  <a:srgbClr val="FFFFFF"/>
                </a:solidFill>
              </a:rPr>
              <a:t>(</a:t>
            </a:r>
            <a:r>
              <a:rPr lang="en-US" sz="2000" b="1" i="1" dirty="0">
                <a:solidFill>
                  <a:srgbClr val="FFFFFF"/>
                </a:solidFill>
              </a:rPr>
              <a:t>self</a:t>
            </a:r>
            <a:r>
              <a:rPr lang="en-US" sz="2000" dirty="0">
                <a:solidFill>
                  <a:srgbClr val="FFFFFF"/>
                </a:solidFill>
              </a:rPr>
              <a:t>, text, </a:t>
            </a:r>
            <a:r>
              <a:rPr lang="en-US" sz="2000" dirty="0" err="1">
                <a:solidFill>
                  <a:srgbClr val="FFFFFF"/>
                </a:solidFill>
              </a:rPr>
              <a:t>buildsufarray</a:t>
            </a:r>
            <a:r>
              <a:rPr lang="en-US" sz="2000" dirty="0">
                <a:solidFill>
                  <a:srgbClr val="FFFFFF"/>
                </a:solidFill>
              </a:rPr>
              <a:t> = False):</a:t>
            </a:r>
          </a:p>
          <a:p>
            <a:pPr lvl="2"/>
            <a:r>
              <a:rPr lang="en-US" sz="2000" dirty="0" err="1">
                <a:solidFill>
                  <a:srgbClr val="FFFFFF"/>
                </a:solidFill>
              </a:rPr>
              <a:t>ls</a:t>
            </a:r>
            <a:r>
              <a:rPr lang="en-US" sz="2000" dirty="0">
                <a:solidFill>
                  <a:srgbClr val="FFFFFF"/>
                </a:solidFill>
              </a:rPr>
              <a:t> = []</a:t>
            </a:r>
          </a:p>
          <a:p>
            <a:pPr lvl="2"/>
            <a:r>
              <a:rPr lang="en-US" sz="2000" dirty="0">
                <a:solidFill>
                  <a:srgbClr val="FFFFFF"/>
                </a:solidFill>
              </a:rPr>
              <a:t>for </a:t>
            </a:r>
            <a:r>
              <a:rPr lang="en-US" sz="2000" dirty="0" err="1">
                <a:solidFill>
                  <a:srgbClr val="FFFFFF"/>
                </a:solidFill>
              </a:rPr>
              <a:t>i</a:t>
            </a:r>
            <a:r>
              <a:rPr lang="en-US" sz="2000" dirty="0">
                <a:solidFill>
                  <a:srgbClr val="FFFFFF"/>
                </a:solidFill>
              </a:rPr>
              <a:t> in range(</a:t>
            </a:r>
            <a:r>
              <a:rPr lang="en-US" sz="2000" dirty="0" err="1">
                <a:solidFill>
                  <a:srgbClr val="FFFFFF"/>
                </a:solidFill>
              </a:rPr>
              <a:t>len</a:t>
            </a:r>
            <a:r>
              <a:rPr lang="en-US" sz="2000" dirty="0">
                <a:solidFill>
                  <a:srgbClr val="FFFFFF"/>
                </a:solidFill>
              </a:rPr>
              <a:t>(text)):</a:t>
            </a:r>
          </a:p>
          <a:p>
            <a:pPr lvl="2"/>
            <a:r>
              <a:rPr lang="en-US" sz="2000" dirty="0">
                <a:solidFill>
                  <a:srgbClr val="FFFFFF"/>
                </a:solidFill>
              </a:rPr>
              <a:t>	</a:t>
            </a:r>
            <a:r>
              <a:rPr lang="en-US" sz="2000" dirty="0" err="1">
                <a:solidFill>
                  <a:srgbClr val="FFFFFF"/>
                </a:solidFill>
              </a:rPr>
              <a:t>ls.append</a:t>
            </a:r>
            <a:r>
              <a:rPr lang="en-US" sz="2000" dirty="0">
                <a:solidFill>
                  <a:srgbClr val="FFFFFF"/>
                </a:solidFill>
              </a:rPr>
              <a:t>(text[</a:t>
            </a:r>
            <a:r>
              <a:rPr lang="en-US" sz="2000" dirty="0" err="1">
                <a:solidFill>
                  <a:srgbClr val="FFFFFF"/>
                </a:solidFill>
              </a:rPr>
              <a:t>i</a:t>
            </a:r>
            <a:r>
              <a:rPr lang="en-US" sz="2000" dirty="0">
                <a:solidFill>
                  <a:srgbClr val="FFFFFF"/>
                </a:solidFill>
              </a:rPr>
              <a:t>:]+text[:</a:t>
            </a:r>
            <a:r>
              <a:rPr lang="en-US" sz="2000" dirty="0" err="1">
                <a:solidFill>
                  <a:srgbClr val="FFFFFF"/>
                </a:solidFill>
              </a:rPr>
              <a:t>i</a:t>
            </a:r>
            <a:r>
              <a:rPr lang="en-US" sz="2000" dirty="0">
                <a:solidFill>
                  <a:srgbClr val="FFFFFF"/>
                </a:solidFill>
              </a:rPr>
              <a:t>])</a:t>
            </a:r>
          </a:p>
          <a:p>
            <a:pPr lvl="2"/>
            <a:r>
              <a:rPr lang="en-US" sz="2000" dirty="0" err="1">
                <a:solidFill>
                  <a:srgbClr val="FFFFFF"/>
                </a:solidFill>
              </a:rPr>
              <a:t>ls.sort</a:t>
            </a:r>
            <a:r>
              <a:rPr lang="en-US" sz="2000" dirty="0">
                <a:solidFill>
                  <a:srgbClr val="FFFFFF"/>
                </a:solidFill>
              </a:rPr>
              <a:t>()</a:t>
            </a:r>
          </a:p>
          <a:p>
            <a:pPr lvl="2"/>
            <a:r>
              <a:rPr lang="en-US" sz="2000" dirty="0">
                <a:solidFill>
                  <a:srgbClr val="FFFFFF"/>
                </a:solidFill>
              </a:rPr>
              <a:t>res = ""</a:t>
            </a:r>
          </a:p>
          <a:p>
            <a:pPr lvl="2"/>
            <a:r>
              <a:rPr lang="en-US" sz="2000" dirty="0">
                <a:solidFill>
                  <a:srgbClr val="FFFFFF"/>
                </a:solidFill>
              </a:rPr>
              <a:t>for </a:t>
            </a:r>
            <a:r>
              <a:rPr lang="en-US" sz="2000" dirty="0" err="1">
                <a:solidFill>
                  <a:srgbClr val="FFFFFF"/>
                </a:solidFill>
              </a:rPr>
              <a:t>i</a:t>
            </a:r>
            <a:r>
              <a:rPr lang="en-US" sz="2000" dirty="0">
                <a:solidFill>
                  <a:srgbClr val="FFFFFF"/>
                </a:solidFill>
              </a:rPr>
              <a:t> in </a:t>
            </a:r>
            <a:r>
              <a:rPr lang="en-US" sz="2000" dirty="0" err="1">
                <a:solidFill>
                  <a:srgbClr val="FFFFFF"/>
                </a:solidFill>
              </a:rPr>
              <a:t>xrange</a:t>
            </a:r>
            <a:r>
              <a:rPr lang="en-US" sz="2000" dirty="0">
                <a:solidFill>
                  <a:srgbClr val="FFFFFF"/>
                </a:solidFill>
              </a:rPr>
              <a:t>(</a:t>
            </a:r>
            <a:r>
              <a:rPr lang="en-US" sz="2000" dirty="0" err="1">
                <a:solidFill>
                  <a:srgbClr val="FFFFFF"/>
                </a:solidFill>
              </a:rPr>
              <a:t>len</a:t>
            </a:r>
            <a:r>
              <a:rPr lang="en-US" sz="2000" dirty="0">
                <a:solidFill>
                  <a:srgbClr val="FFFFFF"/>
                </a:solidFill>
              </a:rPr>
              <a:t>(text)):</a:t>
            </a:r>
          </a:p>
          <a:p>
            <a:pPr lvl="2"/>
            <a:r>
              <a:rPr lang="en-US" sz="2000" dirty="0">
                <a:solidFill>
                  <a:srgbClr val="FFFFFF"/>
                </a:solidFill>
              </a:rPr>
              <a:t>	res += </a:t>
            </a:r>
            <a:r>
              <a:rPr lang="en-US" sz="2000" dirty="0" err="1">
                <a:solidFill>
                  <a:srgbClr val="FFFFFF"/>
                </a:solidFill>
              </a:rPr>
              <a:t>ls</a:t>
            </a:r>
            <a:r>
              <a:rPr lang="en-US" sz="2000" dirty="0">
                <a:solidFill>
                  <a:srgbClr val="FFFFFF"/>
                </a:solidFill>
              </a:rPr>
              <a:t>[</a:t>
            </a:r>
            <a:r>
              <a:rPr lang="en-US" sz="2000" dirty="0" err="1">
                <a:solidFill>
                  <a:srgbClr val="FFFFFF"/>
                </a:solidFill>
              </a:rPr>
              <a:t>i</a:t>
            </a:r>
            <a:r>
              <a:rPr lang="en-US" sz="2000" dirty="0">
                <a:solidFill>
                  <a:srgbClr val="FFFFFF"/>
                </a:solidFill>
              </a:rPr>
              <a:t>][</a:t>
            </a:r>
            <a:r>
              <a:rPr lang="en-US" sz="2000" dirty="0" err="1">
                <a:solidFill>
                  <a:srgbClr val="FFFFFF"/>
                </a:solidFill>
              </a:rPr>
              <a:t>len</a:t>
            </a:r>
            <a:r>
              <a:rPr lang="en-US" sz="2000" dirty="0">
                <a:solidFill>
                  <a:srgbClr val="FFFFFF"/>
                </a:solidFill>
              </a:rPr>
              <a:t>(text)-1]</a:t>
            </a:r>
          </a:p>
          <a:p>
            <a:pPr lvl="2"/>
            <a:r>
              <a:rPr lang="en-US" sz="2000" dirty="0">
                <a:solidFill>
                  <a:srgbClr val="FFFFFF"/>
                </a:solidFill>
              </a:rPr>
              <a:t>if </a:t>
            </a:r>
            <a:r>
              <a:rPr lang="en-US" sz="2000" dirty="0" err="1">
                <a:solidFill>
                  <a:srgbClr val="FFFFFF"/>
                </a:solidFill>
              </a:rPr>
              <a:t>buildsufarray</a:t>
            </a:r>
            <a:r>
              <a:rPr lang="en-US" sz="2000" dirty="0">
                <a:solidFill>
                  <a:srgbClr val="FFFFFF"/>
                </a:solidFill>
              </a:rPr>
              <a:t>:</a:t>
            </a:r>
          </a:p>
          <a:p>
            <a:pPr lvl="3"/>
            <a:r>
              <a:rPr lang="en-US" sz="2000" dirty="0" err="1">
                <a:solidFill>
                  <a:srgbClr val="FFFFFF"/>
                </a:solidFill>
              </a:rPr>
              <a:t>self.sa</a:t>
            </a:r>
            <a:r>
              <a:rPr lang="en-US" sz="2000" dirty="0">
                <a:solidFill>
                  <a:srgbClr val="FFFFFF"/>
                </a:solidFill>
              </a:rPr>
              <a:t> = []</a:t>
            </a:r>
          </a:p>
          <a:p>
            <a:pPr lvl="3"/>
            <a:r>
              <a:rPr lang="en-US" sz="2000" dirty="0">
                <a:solidFill>
                  <a:srgbClr val="FFFFFF"/>
                </a:solidFill>
              </a:rPr>
              <a:t>for </a:t>
            </a:r>
            <a:r>
              <a:rPr lang="en-US" sz="2000" dirty="0" err="1">
                <a:solidFill>
                  <a:srgbClr val="FFFFFF"/>
                </a:solidFill>
              </a:rPr>
              <a:t>i</a:t>
            </a:r>
            <a:r>
              <a:rPr lang="en-US" sz="2000" dirty="0">
                <a:solidFill>
                  <a:srgbClr val="FFFFFF"/>
                </a:solidFill>
              </a:rPr>
              <a:t> in range(</a:t>
            </a:r>
            <a:r>
              <a:rPr lang="en-US" sz="2000" dirty="0" err="1">
                <a:solidFill>
                  <a:srgbClr val="FFFFFF"/>
                </a:solidFill>
              </a:rPr>
              <a:t>len</a:t>
            </a:r>
            <a:r>
              <a:rPr lang="en-US" sz="2000" dirty="0">
                <a:solidFill>
                  <a:srgbClr val="FFFFFF"/>
                </a:solidFill>
              </a:rPr>
              <a:t>(</a:t>
            </a:r>
            <a:r>
              <a:rPr lang="en-US" sz="2000" dirty="0" err="1">
                <a:solidFill>
                  <a:srgbClr val="FFFFFF"/>
                </a:solidFill>
              </a:rPr>
              <a:t>ls</a:t>
            </a:r>
            <a:r>
              <a:rPr lang="en-US" sz="2000" dirty="0">
                <a:solidFill>
                  <a:srgbClr val="FFFFFF"/>
                </a:solidFill>
              </a:rPr>
              <a:t>)):</a:t>
            </a:r>
          </a:p>
          <a:p>
            <a:pPr lvl="4"/>
            <a:r>
              <a:rPr lang="en-US" sz="2000" dirty="0" err="1">
                <a:solidFill>
                  <a:srgbClr val="FFFFFF"/>
                </a:solidFill>
              </a:rPr>
              <a:t>stpos</a:t>
            </a:r>
            <a:r>
              <a:rPr lang="en-US" sz="2000" dirty="0">
                <a:solidFill>
                  <a:srgbClr val="FFFFFF"/>
                </a:solidFill>
              </a:rPr>
              <a:t> = </a:t>
            </a:r>
            <a:r>
              <a:rPr lang="en-US" sz="2000" dirty="0" err="1">
                <a:solidFill>
                  <a:srgbClr val="FFFFFF"/>
                </a:solidFill>
              </a:rPr>
              <a:t>ls</a:t>
            </a:r>
            <a:r>
              <a:rPr lang="en-US" sz="2000" dirty="0">
                <a:solidFill>
                  <a:srgbClr val="FFFFFF"/>
                </a:solidFill>
              </a:rPr>
              <a:t>[</a:t>
            </a:r>
            <a:r>
              <a:rPr lang="en-US" sz="2000" dirty="0" err="1">
                <a:solidFill>
                  <a:srgbClr val="FFFFFF"/>
                </a:solidFill>
              </a:rPr>
              <a:t>i</a:t>
            </a:r>
            <a:r>
              <a:rPr lang="en-US" sz="2000" dirty="0">
                <a:solidFill>
                  <a:srgbClr val="FFFFFF"/>
                </a:solidFill>
              </a:rPr>
              <a:t>].index("$")</a:t>
            </a:r>
          </a:p>
          <a:p>
            <a:pPr lvl="4"/>
            <a:r>
              <a:rPr lang="en-US" sz="2000" dirty="0" err="1">
                <a:solidFill>
                  <a:srgbClr val="FFFFFF"/>
                </a:solidFill>
              </a:rPr>
              <a:t>self.sa.append</a:t>
            </a:r>
            <a:r>
              <a:rPr lang="en-US" sz="2000" dirty="0">
                <a:solidFill>
                  <a:srgbClr val="FFFFFF"/>
                </a:solidFill>
              </a:rPr>
              <a:t>(</a:t>
            </a:r>
            <a:r>
              <a:rPr lang="en-US" sz="2000" dirty="0" err="1">
                <a:solidFill>
                  <a:srgbClr val="FFFFFF"/>
                </a:solidFill>
              </a:rPr>
              <a:t>len</a:t>
            </a:r>
            <a:r>
              <a:rPr lang="en-US" sz="2000" dirty="0">
                <a:solidFill>
                  <a:srgbClr val="FFFFFF"/>
                </a:solidFill>
              </a:rPr>
              <a:t>(text)-stpos-1)</a:t>
            </a:r>
          </a:p>
          <a:p>
            <a:pPr lvl="2"/>
            <a:r>
              <a:rPr lang="en-US" sz="2000" dirty="0">
                <a:solidFill>
                  <a:srgbClr val="FFFFFF"/>
                </a:solidFill>
              </a:rPr>
              <a:t>return res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89192" y="3659585"/>
            <a:ext cx="4012060" cy="230832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400" dirty="0" err="1"/>
              <a:t>def</a:t>
            </a:r>
            <a:r>
              <a:rPr lang="en-US" sz="2400" dirty="0"/>
              <a:t> test3():</a:t>
            </a:r>
          </a:p>
          <a:p>
            <a:pPr lvl="1"/>
            <a:r>
              <a:rPr lang="en-US" sz="2400" dirty="0" err="1"/>
              <a:t>seq</a:t>
            </a:r>
            <a:r>
              <a:rPr lang="en-US" sz="2400" dirty="0"/>
              <a:t> = "TAGACAGAGA$"</a:t>
            </a:r>
          </a:p>
          <a:p>
            <a:pPr lvl="1"/>
            <a:r>
              <a:rPr lang="en-US" sz="2400" dirty="0" err="1"/>
              <a:t>bw</a:t>
            </a:r>
            <a:r>
              <a:rPr lang="en-US" sz="2400" dirty="0"/>
              <a:t> = BWT(</a:t>
            </a:r>
            <a:r>
              <a:rPr lang="en-US" sz="2400" dirty="0" err="1"/>
              <a:t>seq</a:t>
            </a:r>
            <a:r>
              <a:rPr lang="en-US" sz="2400" dirty="0"/>
              <a:t>, True)</a:t>
            </a:r>
          </a:p>
          <a:p>
            <a:pPr lvl="1"/>
            <a:r>
              <a:rPr lang="en-US" sz="2400" dirty="0"/>
              <a:t>print("Suffix array:", </a:t>
            </a:r>
            <a:r>
              <a:rPr lang="en-US" sz="2400" dirty="0" err="1"/>
              <a:t>bw.sa</a:t>
            </a:r>
            <a:r>
              <a:rPr lang="en-US" sz="2400" dirty="0"/>
              <a:t>)</a:t>
            </a:r>
            <a:br>
              <a:rPr lang="en-US" sz="2400" dirty="0"/>
            </a:br>
            <a:endParaRPr lang="en-US" sz="2400" dirty="0"/>
          </a:p>
          <a:p>
            <a:r>
              <a:rPr lang="en-US" sz="2400" dirty="0"/>
              <a:t>test3()</a:t>
            </a:r>
          </a:p>
        </p:txBody>
      </p:sp>
    </p:spTree>
    <p:extLst>
      <p:ext uri="{BB962C8B-B14F-4D97-AF65-F5344CB8AC3E}">
        <p14:creationId xmlns:p14="http://schemas.microsoft.com/office/powerpoint/2010/main" val="7281095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37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err="1">
                <a:solidFill>
                  <a:srgbClr val="800000"/>
                </a:solidFill>
              </a:rPr>
              <a:t>Implementação</a:t>
            </a:r>
            <a:r>
              <a:rPr lang="en-US" b="1" dirty="0">
                <a:solidFill>
                  <a:srgbClr val="800000"/>
                </a:solidFill>
              </a:rPr>
              <a:t> da </a:t>
            </a:r>
            <a:r>
              <a:rPr lang="en-US" b="1" dirty="0" err="1">
                <a:solidFill>
                  <a:srgbClr val="800000"/>
                </a:solidFill>
              </a:rPr>
              <a:t>procura</a:t>
            </a:r>
            <a:r>
              <a:rPr lang="en-US" b="1" dirty="0">
                <a:solidFill>
                  <a:srgbClr val="800000"/>
                </a:solidFill>
              </a:rPr>
              <a:t> de </a:t>
            </a:r>
            <a:r>
              <a:rPr lang="en-US" b="1" dirty="0" err="1">
                <a:solidFill>
                  <a:srgbClr val="800000"/>
                </a:solidFill>
              </a:rPr>
              <a:t>padrões</a:t>
            </a:r>
            <a:r>
              <a:rPr lang="en-US" b="1" dirty="0">
                <a:solidFill>
                  <a:srgbClr val="800000"/>
                </a:solidFill>
              </a:rPr>
              <a:t> a </a:t>
            </a:r>
            <a:r>
              <a:rPr lang="en-US" b="1" dirty="0" err="1">
                <a:solidFill>
                  <a:srgbClr val="800000"/>
                </a:solidFill>
              </a:rPr>
              <a:t>partir</a:t>
            </a:r>
            <a:r>
              <a:rPr lang="en-US" b="1" dirty="0">
                <a:solidFill>
                  <a:srgbClr val="800000"/>
                </a:solidFill>
              </a:rPr>
              <a:t> da BWT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366482" y="6058050"/>
            <a:ext cx="7962629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dirty="0" err="1"/>
              <a:t>Método</a:t>
            </a:r>
            <a:r>
              <a:rPr lang="en-US" sz="2000" dirty="0"/>
              <a:t>  que </a:t>
            </a:r>
            <a:r>
              <a:rPr lang="en-US" sz="2000" dirty="0" err="1"/>
              <a:t>procura</a:t>
            </a:r>
            <a:r>
              <a:rPr lang="en-US" sz="2000" dirty="0"/>
              <a:t> </a:t>
            </a:r>
            <a:r>
              <a:rPr lang="en-US" sz="2000" dirty="0" err="1"/>
              <a:t>os</a:t>
            </a:r>
            <a:r>
              <a:rPr lang="en-US" sz="2000" dirty="0"/>
              <a:t> matches de um </a:t>
            </a:r>
            <a:r>
              <a:rPr lang="en-US" sz="2000" dirty="0" err="1"/>
              <a:t>padrão</a:t>
            </a:r>
            <a:r>
              <a:rPr lang="en-US" sz="2000" dirty="0"/>
              <a:t> (assume que </a:t>
            </a:r>
            <a:r>
              <a:rPr lang="en-US" sz="2000" dirty="0" err="1"/>
              <a:t>foi</a:t>
            </a:r>
            <a:r>
              <a:rPr lang="en-US" sz="2000" dirty="0"/>
              <a:t> </a:t>
            </a:r>
            <a:r>
              <a:rPr lang="en-US" sz="2000" dirty="0" err="1"/>
              <a:t>criado</a:t>
            </a:r>
            <a:r>
              <a:rPr lang="en-US" sz="2000" dirty="0"/>
              <a:t> SA)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1DD944-CF26-1842-8CF4-D428D9E6A991}"/>
              </a:ext>
            </a:extLst>
          </p:cNvPr>
          <p:cNvSpPr txBox="1"/>
          <p:nvPr/>
        </p:nvSpPr>
        <p:spPr>
          <a:xfrm>
            <a:off x="6489069" y="2308869"/>
            <a:ext cx="5167505" cy="304698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400" dirty="0" err="1"/>
              <a:t>def</a:t>
            </a:r>
            <a:r>
              <a:rPr lang="en-US" sz="2400" dirty="0"/>
              <a:t> test3():</a:t>
            </a:r>
          </a:p>
          <a:p>
            <a:pPr lvl="1"/>
            <a:r>
              <a:rPr lang="en-US" sz="2400" dirty="0" err="1"/>
              <a:t>seq</a:t>
            </a:r>
            <a:r>
              <a:rPr lang="en-US" sz="2400" dirty="0"/>
              <a:t> = "TAGACAGAGA$"</a:t>
            </a:r>
          </a:p>
          <a:p>
            <a:pPr lvl="1"/>
            <a:r>
              <a:rPr lang="en-US" sz="2400" dirty="0" err="1"/>
              <a:t>bw</a:t>
            </a:r>
            <a:r>
              <a:rPr lang="en-US" sz="2400" dirty="0"/>
              <a:t> = BWT(</a:t>
            </a:r>
            <a:r>
              <a:rPr lang="en-US" sz="2400" dirty="0" err="1"/>
              <a:t>seq</a:t>
            </a:r>
            <a:r>
              <a:rPr lang="en-US" sz="2400" dirty="0"/>
              <a:t>, True)</a:t>
            </a:r>
          </a:p>
          <a:p>
            <a:pPr lvl="1"/>
            <a:r>
              <a:rPr lang="en-US" sz="2400" dirty="0"/>
              <a:t>print("Suffix array:", </a:t>
            </a:r>
            <a:r>
              <a:rPr lang="en-US" sz="2400" dirty="0" err="1"/>
              <a:t>bw.sa</a:t>
            </a:r>
            <a:r>
              <a:rPr lang="en-US" sz="2400" dirty="0"/>
              <a:t>)</a:t>
            </a:r>
          </a:p>
          <a:p>
            <a:pPr lvl="1"/>
            <a:r>
              <a:rPr lang="en-US" sz="2400" dirty="0"/>
              <a:t>print (</a:t>
            </a:r>
            <a:r>
              <a:rPr lang="en-US" sz="2400" dirty="0" err="1"/>
              <a:t>bw.bw_matching_pos</a:t>
            </a:r>
            <a:r>
              <a:rPr lang="en-US" sz="2400" dirty="0"/>
              <a:t>(”AGA”))</a:t>
            </a:r>
          </a:p>
          <a:p>
            <a:br>
              <a:rPr lang="en-US" sz="2400" dirty="0"/>
            </a:br>
            <a:endParaRPr lang="en-US" sz="2400" dirty="0"/>
          </a:p>
          <a:p>
            <a:r>
              <a:rPr lang="en-US" sz="2400" dirty="0"/>
              <a:t>test3()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8E3E89-6096-804C-A8D1-CD9CC2C2A8D0}"/>
              </a:ext>
            </a:extLst>
          </p:cNvPr>
          <p:cNvSpPr txBox="1"/>
          <p:nvPr/>
        </p:nvSpPr>
        <p:spPr>
          <a:xfrm>
            <a:off x="668252" y="1797911"/>
            <a:ext cx="5113570" cy="1569660"/>
          </a:xfrm>
          <a:prstGeom prst="rect">
            <a:avLst/>
          </a:prstGeom>
          <a:solidFill>
            <a:srgbClr val="595959"/>
          </a:solidFill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FFFF"/>
                </a:solidFill>
              </a:rPr>
              <a:t>def</a:t>
            </a:r>
            <a:r>
              <a:rPr lang="en-US" sz="2400" dirty="0">
                <a:solidFill>
                  <a:srgbClr val="FFFFFF"/>
                </a:solidFill>
              </a:rPr>
              <a:t> </a:t>
            </a:r>
            <a:r>
              <a:rPr lang="en-US" sz="2400" b="1" dirty="0" err="1">
                <a:solidFill>
                  <a:srgbClr val="FFFFFF"/>
                </a:solidFill>
              </a:rPr>
              <a:t>bw_matching_pos</a:t>
            </a:r>
            <a:r>
              <a:rPr lang="en-US" sz="2400" dirty="0">
                <a:solidFill>
                  <a:srgbClr val="FFFFFF"/>
                </a:solidFill>
              </a:rPr>
              <a:t>(</a:t>
            </a:r>
            <a:r>
              <a:rPr lang="en-US" sz="2400" b="1" i="1" dirty="0">
                <a:solidFill>
                  <a:srgbClr val="FFFFFF"/>
                </a:solidFill>
              </a:rPr>
              <a:t>self</a:t>
            </a:r>
            <a:r>
              <a:rPr lang="en-US" sz="2400" dirty="0">
                <a:solidFill>
                  <a:srgbClr val="FFFFFF"/>
                </a:solidFill>
              </a:rPr>
              <a:t>, </a:t>
            </a:r>
            <a:r>
              <a:rPr lang="en-US" sz="2400" dirty="0" err="1">
                <a:solidFill>
                  <a:srgbClr val="FFFFFF"/>
                </a:solidFill>
              </a:rPr>
              <a:t>patt</a:t>
            </a:r>
            <a:r>
              <a:rPr lang="en-US" sz="2400" dirty="0">
                <a:solidFill>
                  <a:srgbClr val="FFFFFF"/>
                </a:solidFill>
              </a:rPr>
              <a:t>):        </a:t>
            </a:r>
          </a:p>
          <a:p>
            <a:pPr lvl="1"/>
            <a:r>
              <a:rPr lang="en-US" sz="2400" dirty="0">
                <a:solidFill>
                  <a:srgbClr val="FFFFFF"/>
                </a:solidFill>
              </a:rPr>
              <a:t>res = []        </a:t>
            </a:r>
          </a:p>
          <a:p>
            <a:pPr lvl="1"/>
            <a:r>
              <a:rPr lang="en-US" sz="2400" dirty="0">
                <a:solidFill>
                  <a:srgbClr val="FFFFFF"/>
                </a:solidFill>
              </a:rPr>
              <a:t>…</a:t>
            </a:r>
          </a:p>
          <a:p>
            <a:pPr lvl="1"/>
            <a:r>
              <a:rPr lang="en-US" sz="2400" dirty="0">
                <a:solidFill>
                  <a:srgbClr val="FFFFFF"/>
                </a:solidFill>
              </a:rPr>
              <a:t>return res</a:t>
            </a:r>
          </a:p>
        </p:txBody>
      </p:sp>
    </p:spTree>
    <p:extLst>
      <p:ext uri="{BB962C8B-B14F-4D97-AF65-F5344CB8AC3E}">
        <p14:creationId xmlns:p14="http://schemas.microsoft.com/office/powerpoint/2010/main" val="48524423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37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err="1">
                <a:solidFill>
                  <a:srgbClr val="800000"/>
                </a:solidFill>
              </a:rPr>
              <a:t>Implementação</a:t>
            </a:r>
            <a:r>
              <a:rPr lang="en-US" b="1" dirty="0">
                <a:solidFill>
                  <a:srgbClr val="800000"/>
                </a:solidFill>
              </a:rPr>
              <a:t> da </a:t>
            </a:r>
            <a:r>
              <a:rPr lang="en-US" b="1" dirty="0" err="1">
                <a:solidFill>
                  <a:srgbClr val="800000"/>
                </a:solidFill>
              </a:rPr>
              <a:t>procura</a:t>
            </a:r>
            <a:r>
              <a:rPr lang="en-US" b="1" dirty="0">
                <a:solidFill>
                  <a:srgbClr val="800000"/>
                </a:solidFill>
              </a:rPr>
              <a:t> de </a:t>
            </a:r>
            <a:r>
              <a:rPr lang="en-US" b="1" dirty="0" err="1">
                <a:solidFill>
                  <a:srgbClr val="800000"/>
                </a:solidFill>
              </a:rPr>
              <a:t>padrões</a:t>
            </a:r>
            <a:r>
              <a:rPr lang="en-US" b="1" dirty="0">
                <a:solidFill>
                  <a:srgbClr val="800000"/>
                </a:solidFill>
              </a:rPr>
              <a:t> a </a:t>
            </a:r>
            <a:r>
              <a:rPr lang="en-US" b="1" dirty="0" err="1">
                <a:solidFill>
                  <a:srgbClr val="800000"/>
                </a:solidFill>
              </a:rPr>
              <a:t>partir</a:t>
            </a:r>
            <a:r>
              <a:rPr lang="en-US" b="1" dirty="0">
                <a:solidFill>
                  <a:srgbClr val="800000"/>
                </a:solidFill>
              </a:rPr>
              <a:t> da BWT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68252" y="1797911"/>
            <a:ext cx="5113570" cy="2677656"/>
          </a:xfrm>
          <a:prstGeom prst="rect">
            <a:avLst/>
          </a:prstGeom>
          <a:solidFill>
            <a:srgbClr val="595959"/>
          </a:solidFill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FFFF"/>
                </a:solidFill>
              </a:rPr>
              <a:t>def</a:t>
            </a:r>
            <a:r>
              <a:rPr lang="en-US" sz="2400" dirty="0">
                <a:solidFill>
                  <a:srgbClr val="FFFFFF"/>
                </a:solidFill>
              </a:rPr>
              <a:t> </a:t>
            </a:r>
            <a:r>
              <a:rPr lang="en-US" sz="2400" b="1" dirty="0" err="1">
                <a:solidFill>
                  <a:srgbClr val="FFFFFF"/>
                </a:solidFill>
              </a:rPr>
              <a:t>bw_matching_pos</a:t>
            </a:r>
            <a:r>
              <a:rPr lang="en-US" sz="2400" dirty="0">
                <a:solidFill>
                  <a:srgbClr val="FFFFFF"/>
                </a:solidFill>
              </a:rPr>
              <a:t>(</a:t>
            </a:r>
            <a:r>
              <a:rPr lang="en-US" sz="2400" b="1" i="1" dirty="0">
                <a:solidFill>
                  <a:srgbClr val="FFFFFF"/>
                </a:solidFill>
              </a:rPr>
              <a:t>self</a:t>
            </a:r>
            <a:r>
              <a:rPr lang="en-US" sz="2400" dirty="0">
                <a:solidFill>
                  <a:srgbClr val="FFFFFF"/>
                </a:solidFill>
              </a:rPr>
              <a:t>, </a:t>
            </a:r>
            <a:r>
              <a:rPr lang="en-US" sz="2400" dirty="0" err="1">
                <a:solidFill>
                  <a:srgbClr val="FFFFFF"/>
                </a:solidFill>
              </a:rPr>
              <a:t>patt</a:t>
            </a:r>
            <a:r>
              <a:rPr lang="en-US" sz="2400" dirty="0">
                <a:solidFill>
                  <a:srgbClr val="FFFFFF"/>
                </a:solidFill>
              </a:rPr>
              <a:t>):        </a:t>
            </a:r>
          </a:p>
          <a:p>
            <a:pPr lvl="1"/>
            <a:r>
              <a:rPr lang="en-US" sz="2400" dirty="0">
                <a:solidFill>
                  <a:srgbClr val="FFFFFF"/>
                </a:solidFill>
              </a:rPr>
              <a:t>res = []        </a:t>
            </a:r>
          </a:p>
          <a:p>
            <a:pPr lvl="1"/>
            <a:r>
              <a:rPr lang="en-US" sz="2400" dirty="0">
                <a:solidFill>
                  <a:srgbClr val="FFFFFF"/>
                </a:solidFill>
              </a:rPr>
              <a:t>matches = </a:t>
            </a:r>
            <a:r>
              <a:rPr lang="en-US" sz="2400" dirty="0" err="1">
                <a:solidFill>
                  <a:srgbClr val="FFFFFF"/>
                </a:solidFill>
              </a:rPr>
              <a:t>self.bw_matching</a:t>
            </a:r>
            <a:r>
              <a:rPr lang="en-US" sz="2400" dirty="0">
                <a:solidFill>
                  <a:srgbClr val="FFFFFF"/>
                </a:solidFill>
              </a:rPr>
              <a:t>(</a:t>
            </a:r>
            <a:r>
              <a:rPr lang="en-US" sz="2400" dirty="0" err="1">
                <a:solidFill>
                  <a:srgbClr val="FFFFFF"/>
                </a:solidFill>
              </a:rPr>
              <a:t>patt</a:t>
            </a:r>
            <a:r>
              <a:rPr lang="en-US" sz="2400" dirty="0">
                <a:solidFill>
                  <a:srgbClr val="FFFFFF"/>
                </a:solidFill>
              </a:rPr>
              <a:t>)        </a:t>
            </a:r>
          </a:p>
          <a:p>
            <a:pPr lvl="1"/>
            <a:r>
              <a:rPr lang="en-US" sz="2400" dirty="0">
                <a:solidFill>
                  <a:srgbClr val="FFFFFF"/>
                </a:solidFill>
              </a:rPr>
              <a:t>for m in matches:            </a:t>
            </a:r>
          </a:p>
          <a:p>
            <a:pPr lvl="1"/>
            <a:r>
              <a:rPr lang="en-US" sz="2400" dirty="0">
                <a:solidFill>
                  <a:srgbClr val="FFFFFF"/>
                </a:solidFill>
              </a:rPr>
              <a:t>	</a:t>
            </a:r>
            <a:r>
              <a:rPr lang="en-US" sz="2400" dirty="0" err="1">
                <a:solidFill>
                  <a:srgbClr val="FFFFFF"/>
                </a:solidFill>
              </a:rPr>
              <a:t>res.append</a:t>
            </a:r>
            <a:r>
              <a:rPr lang="en-US" sz="2400" dirty="0">
                <a:solidFill>
                  <a:srgbClr val="FFFFFF"/>
                </a:solidFill>
              </a:rPr>
              <a:t>(</a:t>
            </a:r>
            <a:r>
              <a:rPr lang="en-US" sz="2400" dirty="0" err="1">
                <a:solidFill>
                  <a:srgbClr val="FFFFFF"/>
                </a:solidFill>
              </a:rPr>
              <a:t>self.sa</a:t>
            </a:r>
            <a:r>
              <a:rPr lang="en-US" sz="2400" dirty="0">
                <a:solidFill>
                  <a:srgbClr val="FFFFFF"/>
                </a:solidFill>
              </a:rPr>
              <a:t>[m]) </a:t>
            </a:r>
          </a:p>
          <a:p>
            <a:pPr lvl="1"/>
            <a:r>
              <a:rPr lang="en-US" sz="2400" dirty="0" err="1">
                <a:solidFill>
                  <a:srgbClr val="FFFFFF"/>
                </a:solidFill>
              </a:rPr>
              <a:t>res.sort</a:t>
            </a:r>
            <a:r>
              <a:rPr lang="en-US" sz="2400" dirty="0">
                <a:solidFill>
                  <a:srgbClr val="FFFFFF"/>
                </a:solidFill>
              </a:rPr>
              <a:t>()       </a:t>
            </a:r>
          </a:p>
          <a:p>
            <a:pPr lvl="1"/>
            <a:r>
              <a:rPr lang="en-US" sz="2400" dirty="0">
                <a:solidFill>
                  <a:srgbClr val="FFFFFF"/>
                </a:solidFill>
              </a:rPr>
              <a:t>return res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47574" y="3175376"/>
            <a:ext cx="5167505" cy="304698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400" dirty="0" err="1"/>
              <a:t>def</a:t>
            </a:r>
            <a:r>
              <a:rPr lang="en-US" sz="2400" dirty="0"/>
              <a:t> test3():</a:t>
            </a:r>
          </a:p>
          <a:p>
            <a:pPr lvl="1"/>
            <a:r>
              <a:rPr lang="en-US" sz="2400" dirty="0" err="1"/>
              <a:t>seq</a:t>
            </a:r>
            <a:r>
              <a:rPr lang="en-US" sz="2400" dirty="0"/>
              <a:t> = "TAGACAGAGA$"</a:t>
            </a:r>
          </a:p>
          <a:p>
            <a:pPr lvl="1"/>
            <a:r>
              <a:rPr lang="en-US" sz="2400" dirty="0" err="1"/>
              <a:t>bw</a:t>
            </a:r>
            <a:r>
              <a:rPr lang="en-US" sz="2400" dirty="0"/>
              <a:t> = BWT(</a:t>
            </a:r>
            <a:r>
              <a:rPr lang="en-US" sz="2400" dirty="0" err="1"/>
              <a:t>seq</a:t>
            </a:r>
            <a:r>
              <a:rPr lang="en-US" sz="2400" dirty="0"/>
              <a:t>, True)</a:t>
            </a:r>
          </a:p>
          <a:p>
            <a:pPr lvl="1"/>
            <a:r>
              <a:rPr lang="en-US" sz="2400" dirty="0"/>
              <a:t>print("Suffix array:", </a:t>
            </a:r>
            <a:r>
              <a:rPr lang="en-US" sz="2400" dirty="0" err="1"/>
              <a:t>bw.sa</a:t>
            </a:r>
            <a:r>
              <a:rPr lang="en-US" sz="2400" dirty="0"/>
              <a:t>)</a:t>
            </a:r>
          </a:p>
          <a:p>
            <a:pPr lvl="1"/>
            <a:r>
              <a:rPr lang="en-US" sz="2400" dirty="0"/>
              <a:t>print (</a:t>
            </a:r>
            <a:r>
              <a:rPr lang="en-US" sz="2400" dirty="0" err="1"/>
              <a:t>bw.bw_matching_pos</a:t>
            </a:r>
            <a:r>
              <a:rPr lang="en-US" sz="2400" dirty="0"/>
              <a:t>(”AGA”))</a:t>
            </a:r>
          </a:p>
          <a:p>
            <a:br>
              <a:rPr lang="en-US" sz="2400" dirty="0"/>
            </a:br>
            <a:endParaRPr lang="en-US" sz="2400" dirty="0"/>
          </a:p>
          <a:p>
            <a:r>
              <a:rPr lang="en-US" sz="2400" dirty="0"/>
              <a:t>test3()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74BA32-9A95-C146-ABCE-C835F92F4A6A}"/>
              </a:ext>
            </a:extLst>
          </p:cNvPr>
          <p:cNvSpPr txBox="1"/>
          <p:nvPr/>
        </p:nvSpPr>
        <p:spPr>
          <a:xfrm>
            <a:off x="668252" y="6398831"/>
            <a:ext cx="7962629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dirty="0" err="1"/>
              <a:t>Método</a:t>
            </a:r>
            <a:r>
              <a:rPr lang="en-US" sz="2000" dirty="0"/>
              <a:t> que </a:t>
            </a:r>
            <a:r>
              <a:rPr lang="en-US" sz="2000" dirty="0" err="1"/>
              <a:t>procura</a:t>
            </a:r>
            <a:r>
              <a:rPr lang="en-US" sz="2000" dirty="0"/>
              <a:t> </a:t>
            </a:r>
            <a:r>
              <a:rPr lang="en-US" sz="2000" dirty="0" err="1"/>
              <a:t>os</a:t>
            </a:r>
            <a:r>
              <a:rPr lang="en-US" sz="2000" dirty="0"/>
              <a:t> matches de um </a:t>
            </a:r>
            <a:r>
              <a:rPr lang="en-US" sz="2000" dirty="0" err="1"/>
              <a:t>padrão</a:t>
            </a:r>
            <a:r>
              <a:rPr lang="en-US" sz="2000" dirty="0"/>
              <a:t> (assume que </a:t>
            </a:r>
            <a:r>
              <a:rPr lang="en-US" sz="2000" dirty="0" err="1"/>
              <a:t>foi</a:t>
            </a:r>
            <a:r>
              <a:rPr lang="en-US" sz="2000" dirty="0"/>
              <a:t> </a:t>
            </a:r>
            <a:r>
              <a:rPr lang="en-US" sz="2000" dirty="0" err="1"/>
              <a:t>criado</a:t>
            </a:r>
            <a:r>
              <a:rPr lang="en-US" sz="2000" dirty="0"/>
              <a:t> SA)</a:t>
            </a:r>
          </a:p>
        </p:txBody>
      </p:sp>
    </p:spTree>
    <p:extLst>
      <p:ext uri="{BB962C8B-B14F-4D97-AF65-F5344CB8AC3E}">
        <p14:creationId xmlns:p14="http://schemas.microsoft.com/office/powerpoint/2010/main" val="95540021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124758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/>
              <a:t>BWTs </a:t>
            </a:r>
            <a:r>
              <a:rPr lang="en-US" b="1" dirty="0" err="1"/>
              <a:t>na</a:t>
            </a:r>
            <a:r>
              <a:rPr lang="en-US" b="1" dirty="0"/>
              <a:t> </a:t>
            </a:r>
            <a:r>
              <a:rPr lang="en-US" b="1" dirty="0" err="1"/>
              <a:t>prática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8705" y="1136285"/>
            <a:ext cx="10369178" cy="54473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PT" sz="2800" dirty="0"/>
              <a:t>As </a:t>
            </a:r>
            <a:r>
              <a:rPr lang="pt-PT" sz="2800" dirty="0" err="1"/>
              <a:t>BWTs</a:t>
            </a:r>
            <a:r>
              <a:rPr lang="pt-PT" sz="2800" dirty="0"/>
              <a:t> são usadas no alinhamento de leituras de sequenciação (NGS) contra (genomas de) referência</a:t>
            </a:r>
          </a:p>
          <a:p>
            <a:pPr marL="0" indent="0">
              <a:buNone/>
            </a:pPr>
            <a:r>
              <a:rPr lang="pt-PT" sz="2800" dirty="0"/>
              <a:t>Com esta técnica pode criar-se uma representação do genoma humano com menos de 3 GB</a:t>
            </a:r>
          </a:p>
          <a:p>
            <a:pPr marL="0" indent="0">
              <a:buNone/>
            </a:pPr>
            <a:r>
              <a:rPr lang="pt-PT" sz="2800" dirty="0"/>
              <a:t>Exemplos são os softwares </a:t>
            </a:r>
            <a:r>
              <a:rPr lang="pt-PT" sz="2800" i="1" dirty="0" err="1"/>
              <a:t>Bowtie</a:t>
            </a:r>
            <a:r>
              <a:rPr lang="pt-PT" sz="2800" i="1" dirty="0"/>
              <a:t>,</a:t>
            </a:r>
            <a:r>
              <a:rPr lang="pt-PT" sz="2800" dirty="0"/>
              <a:t> </a:t>
            </a:r>
            <a:r>
              <a:rPr lang="pt-PT" sz="2800" i="1" dirty="0"/>
              <a:t>BWA e SOAP2</a:t>
            </a:r>
            <a:r>
              <a:rPr lang="pt-PT" sz="2800" dirty="0"/>
              <a:t>, um dos mais usados no alinhamento de dados de </a:t>
            </a:r>
            <a:r>
              <a:rPr lang="pt-PT" sz="2800" dirty="0" err="1"/>
              <a:t>DNAseq</a:t>
            </a:r>
            <a:r>
              <a:rPr lang="pt-PT" sz="2800" dirty="0"/>
              <a:t>/ </a:t>
            </a:r>
            <a:r>
              <a:rPr lang="pt-PT" sz="2800" dirty="0" err="1"/>
              <a:t>RNAseq</a:t>
            </a:r>
            <a:r>
              <a:rPr lang="pt-PT" sz="2800" dirty="0"/>
              <a:t> contra referências:</a:t>
            </a:r>
          </a:p>
          <a:p>
            <a:pPr marL="457200" lvl="1" indent="0">
              <a:buNone/>
            </a:pPr>
            <a:r>
              <a:rPr lang="pt-PT" sz="2400" dirty="0">
                <a:hlinkClick r:id="rId2"/>
              </a:rPr>
              <a:t>http://bowtie-bio.sourceforge.net/index.shtml</a:t>
            </a:r>
            <a:endParaRPr lang="pt-PT" sz="2400" dirty="0"/>
          </a:p>
          <a:p>
            <a:pPr marL="457200" lvl="1" indent="0">
              <a:buNone/>
            </a:pPr>
            <a:r>
              <a:rPr lang="pt-PT" sz="2400" dirty="0">
                <a:hlinkClick r:id="rId3"/>
              </a:rPr>
              <a:t>http://bio-bwa.sourceforge.net/</a:t>
            </a:r>
            <a:endParaRPr lang="pt-PT" sz="2400" dirty="0"/>
          </a:p>
          <a:p>
            <a:pPr marL="457200" lvl="1" indent="0">
              <a:buNone/>
            </a:pPr>
            <a:r>
              <a:rPr lang="pt-PT" sz="2400" dirty="0">
                <a:hlinkClick r:id="rId4"/>
              </a:rPr>
              <a:t>http://soap.genomics.org.cn/soapaligner.html</a:t>
            </a:r>
            <a:endParaRPr lang="pt-PT" sz="2400" dirty="0"/>
          </a:p>
          <a:p>
            <a:pPr marL="457200" lvl="1" indent="0">
              <a:buNone/>
            </a:pPr>
            <a:endParaRPr lang="pt-PT" sz="2400" dirty="0"/>
          </a:p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8297196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/>
              <a:t>Transformação</a:t>
            </a:r>
            <a:r>
              <a:rPr lang="en-US" b="1" dirty="0"/>
              <a:t> de Burrows-Wheeler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t-PT" dirty="0"/>
              <a:t>Em 1994, </a:t>
            </a:r>
            <a:r>
              <a:rPr lang="pt-PT" dirty="0" err="1"/>
              <a:t>Burrows</a:t>
            </a:r>
            <a:r>
              <a:rPr lang="pt-PT" dirty="0"/>
              <a:t> e </a:t>
            </a:r>
            <a:r>
              <a:rPr lang="pt-PT" dirty="0" err="1"/>
              <a:t>Wheeler</a:t>
            </a:r>
            <a:r>
              <a:rPr lang="pt-PT" dirty="0"/>
              <a:t> propuseram um método cujo objetivo é “converter” repetições (padrões de vários tamanhos) em sequências de símbolos repetidos</a:t>
            </a:r>
          </a:p>
          <a:p>
            <a:pPr marL="0" indent="0">
              <a:buNone/>
            </a:pPr>
            <a:r>
              <a:rPr lang="pt-PT" dirty="0"/>
              <a:t>Método baseia-se em </a:t>
            </a:r>
            <a:r>
              <a:rPr lang="pt-PT" b="1" dirty="0">
                <a:solidFill>
                  <a:srgbClr val="800000"/>
                </a:solidFill>
              </a:rPr>
              <a:t>rotações cíclicas </a:t>
            </a:r>
            <a:r>
              <a:rPr lang="pt-PT" dirty="0"/>
              <a:t>da sequência original, que são </a:t>
            </a:r>
            <a:r>
              <a:rPr lang="pt-PT" b="1" dirty="0">
                <a:solidFill>
                  <a:srgbClr val="800000"/>
                </a:solidFill>
              </a:rPr>
              <a:t>ordenadas lexicograficamente</a:t>
            </a:r>
          </a:p>
          <a:p>
            <a:pPr marL="0" indent="0">
              <a:buNone/>
            </a:pPr>
            <a:r>
              <a:rPr lang="pt-PT" dirty="0"/>
              <a:t>Vamos ver primeiro como se constrói a chamada </a:t>
            </a:r>
            <a:r>
              <a:rPr lang="pt-PT" b="1" dirty="0">
                <a:solidFill>
                  <a:srgbClr val="800000"/>
                </a:solidFill>
              </a:rPr>
              <a:t>matriz de </a:t>
            </a:r>
            <a:r>
              <a:rPr lang="pt-PT" b="1" dirty="0" err="1">
                <a:solidFill>
                  <a:srgbClr val="800000"/>
                </a:solidFill>
              </a:rPr>
              <a:t>Burrows-Wheeler</a:t>
            </a:r>
            <a:r>
              <a:rPr lang="pt-PT" b="1" dirty="0">
                <a:solidFill>
                  <a:srgbClr val="800000"/>
                </a:solidFill>
              </a:rPr>
              <a:t> </a:t>
            </a:r>
            <a:r>
              <a:rPr lang="pt-PT" dirty="0"/>
              <a:t>(</a:t>
            </a:r>
            <a:r>
              <a:rPr lang="pt-PT" b="1" i="1" dirty="0">
                <a:solidFill>
                  <a:srgbClr val="800000"/>
                </a:solidFill>
              </a:rPr>
              <a:t>M</a:t>
            </a:r>
            <a:r>
              <a:rPr lang="pt-PT" dirty="0"/>
              <a:t>) de uma sequência</a:t>
            </a:r>
          </a:p>
        </p:txBody>
      </p:sp>
    </p:spTree>
    <p:extLst>
      <p:ext uri="{BB962C8B-B14F-4D97-AF65-F5344CB8AC3E}">
        <p14:creationId xmlns:p14="http://schemas.microsoft.com/office/powerpoint/2010/main" val="1644904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72353" y="-41455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err="1"/>
              <a:t>Matriz</a:t>
            </a:r>
            <a:r>
              <a:rPr lang="en-US" b="1" dirty="0"/>
              <a:t> de Burrows-Wheeler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189399" y="859422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err="1"/>
              <a:t>Exemplo</a:t>
            </a:r>
            <a:r>
              <a:rPr lang="en-US" sz="2800" dirty="0"/>
              <a:t> para a </a:t>
            </a:r>
            <a:r>
              <a:rPr lang="en-US" sz="2800" dirty="0" err="1"/>
              <a:t>sequência</a:t>
            </a:r>
            <a:r>
              <a:rPr lang="en-US" sz="2800" dirty="0"/>
              <a:t>: s = </a:t>
            </a:r>
            <a:r>
              <a:rPr lang="en-US" sz="2800" i="1" dirty="0"/>
              <a:t>TAGACAGAGA$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1978" y="5809761"/>
            <a:ext cx="26739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/>
              <a:t>Rotações</a:t>
            </a:r>
            <a:r>
              <a:rPr lang="en-US" sz="2000" dirty="0"/>
              <a:t> </a:t>
            </a:r>
            <a:r>
              <a:rPr lang="en-US" sz="2000" dirty="0" err="1"/>
              <a:t>cíclicas</a:t>
            </a:r>
            <a:r>
              <a:rPr lang="en-US" sz="2000" dirty="0"/>
              <a:t> da </a:t>
            </a:r>
            <a:r>
              <a:rPr lang="en-US" sz="2000" dirty="0" err="1"/>
              <a:t>sequência</a:t>
            </a:r>
            <a:r>
              <a:rPr lang="en-US" sz="2000" dirty="0"/>
              <a:t> 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824739" y="5841129"/>
            <a:ext cx="20192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/>
              <a:t>Matriz</a:t>
            </a:r>
            <a:r>
              <a:rPr lang="en-US" sz="2000" dirty="0"/>
              <a:t> </a:t>
            </a:r>
            <a:r>
              <a:rPr lang="en-US" sz="2000" b="1" i="1" dirty="0"/>
              <a:t>M(s)</a:t>
            </a:r>
          </a:p>
          <a:p>
            <a:r>
              <a:rPr lang="en-US" sz="2000" dirty="0" err="1"/>
              <a:t>Matriz</a:t>
            </a:r>
            <a:r>
              <a:rPr lang="en-US" sz="2000" dirty="0"/>
              <a:t> de BW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91978" y="1525921"/>
            <a:ext cx="2117183" cy="415498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TAGACAGAGA$</a:t>
            </a:r>
          </a:p>
          <a:p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$TAGACAGAGA</a:t>
            </a:r>
          </a:p>
          <a:p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A$TAGACAGAG</a:t>
            </a:r>
          </a:p>
          <a:p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GA$TAGACAGA</a:t>
            </a:r>
          </a:p>
          <a:p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AGA$TAGACAG</a:t>
            </a:r>
          </a:p>
          <a:p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GAGA$TAGACA</a:t>
            </a:r>
          </a:p>
          <a:p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AGAGA$TAGAC</a:t>
            </a:r>
          </a:p>
          <a:p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CAGAGA$TAGA</a:t>
            </a:r>
          </a:p>
          <a:p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ACAGAGA$TAG</a:t>
            </a:r>
          </a:p>
          <a:p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GACAGAGA$TA</a:t>
            </a:r>
          </a:p>
          <a:p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AGACAGAGA$T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09070" y="1458097"/>
            <a:ext cx="4055919" cy="415498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$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T A G A C A G A G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$ T A G A C A G A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C A G A G A $ T A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G A $ T A G A C A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G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G A C A G A G A $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T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G A G A $ T A G A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C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C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A G A G A $ T A G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A $ T A G A C A G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A C A G A G A $ T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G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A G A $ T A G A C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</a:p>
          <a:p>
            <a:r>
              <a:rPr lang="en-US" sz="2400" b="1" dirty="0">
                <a:latin typeface="Courier New" charset="0"/>
                <a:ea typeface="Courier New" charset="0"/>
                <a:cs typeface="Courier New" charset="0"/>
              </a:rPr>
              <a:t>T</a:t>
            </a:r>
            <a:r>
              <a:rPr lang="en-US" sz="2400" dirty="0">
                <a:latin typeface="Courier New" charset="0"/>
                <a:ea typeface="Courier New" charset="0"/>
                <a:cs typeface="Courier New" charset="0"/>
              </a:rPr>
              <a:t> A G A C A G A G A </a:t>
            </a:r>
            <a:r>
              <a:rPr lang="en-US" sz="2400" b="1" dirty="0">
                <a:solidFill>
                  <a:srgbClr val="FF0000"/>
                </a:solidFill>
                <a:latin typeface="Courier New" charset="0"/>
                <a:ea typeface="Courier New" charset="0"/>
                <a:cs typeface="Courier New" charset="0"/>
              </a:rPr>
              <a:t>$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939956" y="5963650"/>
            <a:ext cx="32520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BWT: </a:t>
            </a:r>
            <a:r>
              <a:rPr lang="en-US" sz="2800" dirty="0"/>
              <a:t>AGGGTCAAAA$</a:t>
            </a:r>
            <a:r>
              <a:rPr lang="en-US" sz="2400" b="1" dirty="0"/>
              <a:t> 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3351735" y="3251260"/>
            <a:ext cx="801489" cy="505518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014919" y="3857988"/>
            <a:ext cx="15232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/>
              <a:t>Ordenação</a:t>
            </a:r>
            <a:endParaRPr lang="en-US" sz="2000" dirty="0"/>
          </a:p>
          <a:p>
            <a:r>
              <a:rPr lang="en-US" sz="2000" dirty="0" err="1"/>
              <a:t>Lexicográfica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317308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132646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err="1"/>
              <a:t>Matriz</a:t>
            </a:r>
            <a:r>
              <a:rPr lang="en-US" b="1" dirty="0"/>
              <a:t> de Burrows-Wheeler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365" y="1275646"/>
            <a:ext cx="10521910" cy="514668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pt-PT" dirty="0"/>
              <a:t>Na prática, não se guarda toda a matriz mas apenas a 1ª e última colunas</a:t>
            </a:r>
          </a:p>
          <a:p>
            <a:pPr marL="0" indent="0">
              <a:buNone/>
            </a:pPr>
            <a:r>
              <a:rPr lang="pt-PT" dirty="0"/>
              <a:t>Na matriz, a 1ª coluna é a ordenação lexicográfica dos caracteres do alfabeto (note que pode ser muito facilmente compactada pelas frequências de cada símbolo)</a:t>
            </a:r>
          </a:p>
          <a:p>
            <a:pPr marL="0" indent="0">
              <a:buNone/>
            </a:pPr>
            <a:r>
              <a:rPr lang="pt-PT" dirty="0"/>
              <a:t>A última coluna é também uma </a:t>
            </a:r>
            <a:r>
              <a:rPr lang="pt-PT" dirty="0" err="1"/>
              <a:t>re-ordenação</a:t>
            </a:r>
            <a:r>
              <a:rPr lang="pt-PT" dirty="0"/>
              <a:t> dos caracteres de s, sendo chamada de </a:t>
            </a:r>
            <a:r>
              <a:rPr lang="pt-PT" b="1" dirty="0">
                <a:solidFill>
                  <a:srgbClr val="800000"/>
                </a:solidFill>
              </a:rPr>
              <a:t>Transformada de </a:t>
            </a:r>
            <a:r>
              <a:rPr lang="pt-PT" b="1" dirty="0" err="1">
                <a:solidFill>
                  <a:srgbClr val="800000"/>
                </a:solidFill>
              </a:rPr>
              <a:t>Burrows-Wheeler</a:t>
            </a:r>
            <a:r>
              <a:rPr lang="pt-PT" b="1" dirty="0">
                <a:solidFill>
                  <a:srgbClr val="800000"/>
                </a:solidFill>
              </a:rPr>
              <a:t> (BWT)</a:t>
            </a:r>
            <a:r>
              <a:rPr lang="pt-PT" dirty="0"/>
              <a:t> - BWT(s) = “</a:t>
            </a:r>
            <a:r>
              <a:rPr lang="en-US" dirty="0"/>
              <a:t>AGGGTCAAAA$”</a:t>
            </a:r>
            <a:r>
              <a:rPr lang="en-US" dirty="0">
                <a:effectLst/>
              </a:rPr>
              <a:t> </a:t>
            </a:r>
          </a:p>
          <a:p>
            <a:pPr marL="0" indent="0">
              <a:buNone/>
            </a:pPr>
            <a:r>
              <a:rPr lang="pt-PT" dirty="0"/>
              <a:t>Note-se a repetição dos símbolos “A” e “G” na BWT – este é o padrão típico provocado pela ocorrência de repetições (e.g. padrões “AG” e “GA”) que permitem a compactação da BWT</a:t>
            </a:r>
          </a:p>
        </p:txBody>
      </p:sp>
    </p:spTree>
    <p:extLst>
      <p:ext uri="{BB962C8B-B14F-4D97-AF65-F5344CB8AC3E}">
        <p14:creationId xmlns:p14="http://schemas.microsoft.com/office/powerpoint/2010/main" val="1970820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/>
              <a:t>Construção</a:t>
            </a:r>
            <a:r>
              <a:rPr lang="en-US" b="1" dirty="0"/>
              <a:t> da BWT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t-PT" dirty="0"/>
              <a:t>Na prática, existem algoritmos eficientes que não necessitam de gerar a matriz M para a construção da BWT, mas demasiado complexos para os estudarmos aqui ...</a:t>
            </a:r>
          </a:p>
          <a:p>
            <a:pPr marL="0" indent="0">
              <a:buNone/>
            </a:pPr>
            <a:endParaRPr lang="pt-PT" dirty="0"/>
          </a:p>
          <a:p>
            <a:pPr marL="0" indent="0">
              <a:buNone/>
            </a:pPr>
            <a:r>
              <a:rPr lang="pt-PT" dirty="0"/>
              <a:t>No código que vamos construir vamos adoptar uma implementação menos eficiente que faz a construção de toda a matriz M</a:t>
            </a:r>
          </a:p>
        </p:txBody>
      </p:sp>
    </p:spTree>
    <p:extLst>
      <p:ext uri="{BB962C8B-B14F-4D97-AF65-F5344CB8AC3E}">
        <p14:creationId xmlns:p14="http://schemas.microsoft.com/office/powerpoint/2010/main" val="16747946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641" y="0"/>
            <a:ext cx="10972800" cy="1143000"/>
          </a:xfrm>
        </p:spPr>
        <p:txBody>
          <a:bodyPr>
            <a:normAutofit/>
          </a:bodyPr>
          <a:lstStyle/>
          <a:p>
            <a:r>
              <a:rPr lang="en-US" b="1" dirty="0" err="1">
                <a:solidFill>
                  <a:srgbClr val="800000"/>
                </a:solidFill>
              </a:rPr>
              <a:t>Implementação</a:t>
            </a:r>
            <a:r>
              <a:rPr lang="en-US" b="1" dirty="0">
                <a:solidFill>
                  <a:srgbClr val="800000"/>
                </a:solidFill>
              </a:rPr>
              <a:t> da </a:t>
            </a:r>
            <a:r>
              <a:rPr lang="en-US" b="1" dirty="0" err="1">
                <a:solidFill>
                  <a:srgbClr val="800000"/>
                </a:solidFill>
              </a:rPr>
              <a:t>construção</a:t>
            </a:r>
            <a:r>
              <a:rPr lang="en-US" b="1" dirty="0">
                <a:solidFill>
                  <a:srgbClr val="800000"/>
                </a:solidFill>
              </a:rPr>
              <a:t> da BWT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96237" y="1703579"/>
            <a:ext cx="6255430" cy="31085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class </a:t>
            </a:r>
            <a:r>
              <a:rPr lang="en-US" sz="2800" b="1" dirty="0">
                <a:solidFill>
                  <a:schemeClr val="bg1"/>
                </a:solidFill>
              </a:rPr>
              <a:t>BWT</a:t>
            </a:r>
            <a:r>
              <a:rPr lang="en-US" sz="2800" dirty="0">
                <a:solidFill>
                  <a:schemeClr val="bg1"/>
                </a:solidFill>
              </a:rPr>
              <a:t>:        </a:t>
            </a:r>
          </a:p>
          <a:p>
            <a:endParaRPr lang="en-US" sz="2800" dirty="0">
              <a:solidFill>
                <a:schemeClr val="bg1"/>
              </a:solidFill>
            </a:endParaRPr>
          </a:p>
          <a:p>
            <a:r>
              <a:rPr lang="en-US" sz="2800" dirty="0">
                <a:solidFill>
                  <a:schemeClr val="bg1"/>
                </a:solidFill>
              </a:rPr>
              <a:t>	</a:t>
            </a:r>
            <a:r>
              <a:rPr lang="en-US" sz="2800" dirty="0" err="1">
                <a:solidFill>
                  <a:schemeClr val="bg1"/>
                </a:solidFill>
              </a:rPr>
              <a:t>def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b="1" dirty="0">
                <a:solidFill>
                  <a:schemeClr val="bg1"/>
                </a:solidFill>
              </a:rPr>
              <a:t>__</a:t>
            </a:r>
            <a:r>
              <a:rPr lang="en-US" sz="2800" b="1" dirty="0" err="1">
                <a:solidFill>
                  <a:schemeClr val="bg1"/>
                </a:solidFill>
              </a:rPr>
              <a:t>init</a:t>
            </a:r>
            <a:r>
              <a:rPr lang="en-US" sz="2800" b="1" dirty="0">
                <a:solidFill>
                  <a:schemeClr val="bg1"/>
                </a:solidFill>
              </a:rPr>
              <a:t>__</a:t>
            </a:r>
            <a:r>
              <a:rPr lang="en-US" sz="2800" dirty="0">
                <a:solidFill>
                  <a:schemeClr val="bg1"/>
                </a:solidFill>
              </a:rPr>
              <a:t>(</a:t>
            </a:r>
            <a:r>
              <a:rPr lang="en-US" sz="2800" b="1" i="1" dirty="0">
                <a:solidFill>
                  <a:schemeClr val="bg1"/>
                </a:solidFill>
              </a:rPr>
              <a:t>self</a:t>
            </a:r>
            <a:r>
              <a:rPr lang="en-US" sz="2800" dirty="0">
                <a:solidFill>
                  <a:schemeClr val="bg1"/>
                </a:solidFill>
              </a:rPr>
              <a:t>, </a:t>
            </a:r>
            <a:r>
              <a:rPr lang="en-US" sz="2800" dirty="0" err="1">
                <a:solidFill>
                  <a:schemeClr val="bg1"/>
                </a:solidFill>
              </a:rPr>
              <a:t>seq</a:t>
            </a:r>
            <a:r>
              <a:rPr lang="en-US" sz="2800" dirty="0">
                <a:solidFill>
                  <a:schemeClr val="bg1"/>
                </a:solidFill>
              </a:rPr>
              <a:t>):        </a:t>
            </a:r>
          </a:p>
          <a:p>
            <a:r>
              <a:rPr lang="en-US" sz="2800" dirty="0">
                <a:solidFill>
                  <a:schemeClr val="bg1"/>
                </a:solidFill>
              </a:rPr>
              <a:t>		</a:t>
            </a:r>
            <a:r>
              <a:rPr lang="en-US" sz="2800" dirty="0" err="1">
                <a:solidFill>
                  <a:schemeClr val="bg1"/>
                </a:solidFill>
              </a:rPr>
              <a:t>self.bwt</a:t>
            </a:r>
            <a:r>
              <a:rPr lang="en-US" sz="2800" dirty="0">
                <a:solidFill>
                  <a:schemeClr val="bg1"/>
                </a:solidFill>
              </a:rPr>
              <a:t> = </a:t>
            </a:r>
            <a:r>
              <a:rPr lang="en-US" sz="2800" dirty="0" err="1">
                <a:solidFill>
                  <a:schemeClr val="bg1"/>
                </a:solidFill>
              </a:rPr>
              <a:t>self.buildbwt</a:t>
            </a:r>
            <a:r>
              <a:rPr lang="en-US" sz="2800" dirty="0">
                <a:solidFill>
                  <a:schemeClr val="bg1"/>
                </a:solidFill>
              </a:rPr>
              <a:t>(</a:t>
            </a:r>
            <a:r>
              <a:rPr lang="en-US" sz="2800" dirty="0" err="1">
                <a:solidFill>
                  <a:schemeClr val="bg1"/>
                </a:solidFill>
              </a:rPr>
              <a:t>seq</a:t>
            </a:r>
            <a:r>
              <a:rPr lang="en-US" sz="2800" dirty="0">
                <a:solidFill>
                  <a:schemeClr val="bg1"/>
                </a:solidFill>
              </a:rPr>
              <a:t>)             </a:t>
            </a:r>
          </a:p>
          <a:p>
            <a:endParaRPr lang="en-US" sz="2800" dirty="0">
              <a:solidFill>
                <a:schemeClr val="bg1"/>
              </a:solidFill>
            </a:endParaRPr>
          </a:p>
          <a:p>
            <a:r>
              <a:rPr lang="en-US" sz="2800" dirty="0">
                <a:solidFill>
                  <a:schemeClr val="bg1"/>
                </a:solidFill>
              </a:rPr>
              <a:t>	</a:t>
            </a:r>
            <a:r>
              <a:rPr lang="en-US" sz="2800" dirty="0" err="1">
                <a:solidFill>
                  <a:schemeClr val="bg1"/>
                </a:solidFill>
              </a:rPr>
              <a:t>def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buildbwt</a:t>
            </a:r>
            <a:r>
              <a:rPr lang="en-US" sz="2800" dirty="0">
                <a:solidFill>
                  <a:schemeClr val="bg1"/>
                </a:solidFill>
              </a:rPr>
              <a:t>(</a:t>
            </a:r>
            <a:r>
              <a:rPr lang="en-US" sz="2800" b="1" i="1" dirty="0">
                <a:solidFill>
                  <a:schemeClr val="bg1"/>
                </a:solidFill>
              </a:rPr>
              <a:t>self</a:t>
            </a:r>
            <a:r>
              <a:rPr lang="en-US" sz="2800" dirty="0">
                <a:solidFill>
                  <a:schemeClr val="bg1"/>
                </a:solidFill>
              </a:rPr>
              <a:t>, text):        </a:t>
            </a:r>
          </a:p>
          <a:p>
            <a:r>
              <a:rPr lang="en-US" sz="2800" dirty="0">
                <a:solidFill>
                  <a:schemeClr val="bg1"/>
                </a:solidFill>
              </a:rPr>
              <a:t>		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74134" y="3035926"/>
            <a:ext cx="4098045" cy="26776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800" dirty="0" err="1"/>
              <a:t>def</a:t>
            </a:r>
            <a:r>
              <a:rPr lang="en-US" sz="2800" dirty="0"/>
              <a:t> test():</a:t>
            </a:r>
          </a:p>
          <a:p>
            <a:pPr lvl="1"/>
            <a:r>
              <a:rPr lang="en-US" sz="2800" dirty="0" err="1"/>
              <a:t>seq</a:t>
            </a:r>
            <a:r>
              <a:rPr lang="en-US" sz="2800" dirty="0"/>
              <a:t> = " TAGACAGAGA$"</a:t>
            </a:r>
          </a:p>
          <a:p>
            <a:pPr lvl="1"/>
            <a:r>
              <a:rPr lang="en-US" sz="2800" dirty="0" err="1"/>
              <a:t>bw</a:t>
            </a:r>
            <a:r>
              <a:rPr lang="en-US" sz="2800" dirty="0"/>
              <a:t> = BWT(</a:t>
            </a:r>
            <a:r>
              <a:rPr lang="en-US" sz="2800" dirty="0" err="1"/>
              <a:t>seq</a:t>
            </a:r>
            <a:r>
              <a:rPr lang="en-US" sz="2800" dirty="0"/>
              <a:t>)</a:t>
            </a:r>
          </a:p>
          <a:p>
            <a:pPr lvl="1"/>
            <a:r>
              <a:rPr lang="en-US" sz="2800" dirty="0"/>
              <a:t>print (</a:t>
            </a:r>
            <a:r>
              <a:rPr lang="en-US" sz="2800" dirty="0" err="1"/>
              <a:t>bw.bwt</a:t>
            </a:r>
            <a:r>
              <a:rPr lang="en-US" sz="2800" dirty="0"/>
              <a:t>)</a:t>
            </a:r>
          </a:p>
          <a:p>
            <a:endParaRPr lang="en-US" sz="2800" dirty="0"/>
          </a:p>
          <a:p>
            <a:r>
              <a:rPr lang="en-US" sz="2800" dirty="0"/>
              <a:t>test()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1858" y="5713582"/>
            <a:ext cx="6399809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err="1"/>
              <a:t>Método</a:t>
            </a:r>
            <a:r>
              <a:rPr lang="en-US" sz="2800" dirty="0"/>
              <a:t> que </a:t>
            </a:r>
            <a:r>
              <a:rPr lang="en-US" sz="2800" dirty="0" err="1"/>
              <a:t>retorna</a:t>
            </a:r>
            <a:r>
              <a:rPr lang="en-US" sz="2800" dirty="0"/>
              <a:t> a </a:t>
            </a:r>
            <a:r>
              <a:rPr lang="en-US" sz="2800" dirty="0" err="1"/>
              <a:t>última</a:t>
            </a:r>
            <a:r>
              <a:rPr lang="en-US" sz="2800" dirty="0"/>
              <a:t> </a:t>
            </a:r>
            <a:r>
              <a:rPr lang="en-US" sz="2800" dirty="0" err="1"/>
              <a:t>coluna</a:t>
            </a:r>
            <a:r>
              <a:rPr lang="en-US" sz="2800" dirty="0"/>
              <a:t> da </a:t>
            </a:r>
            <a:r>
              <a:rPr lang="en-US" sz="2800" dirty="0" err="1"/>
              <a:t>matriz</a:t>
            </a:r>
            <a:r>
              <a:rPr lang="en-US" sz="2800" dirty="0"/>
              <a:t>, i.e. a BWT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3144253" y="4491789"/>
            <a:ext cx="240631" cy="109086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81386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8123" y="0"/>
            <a:ext cx="10972800" cy="1143000"/>
          </a:xfrm>
        </p:spPr>
        <p:txBody>
          <a:bodyPr>
            <a:normAutofit/>
          </a:bodyPr>
          <a:lstStyle/>
          <a:p>
            <a:r>
              <a:rPr lang="en-US" b="1" dirty="0" err="1">
                <a:solidFill>
                  <a:srgbClr val="800000"/>
                </a:solidFill>
              </a:rPr>
              <a:t>Implementação</a:t>
            </a:r>
            <a:r>
              <a:rPr lang="en-US" b="1" dirty="0">
                <a:solidFill>
                  <a:srgbClr val="800000"/>
                </a:solidFill>
              </a:rPr>
              <a:t> da </a:t>
            </a:r>
            <a:r>
              <a:rPr lang="en-US" b="1" dirty="0" err="1">
                <a:solidFill>
                  <a:srgbClr val="800000"/>
                </a:solidFill>
              </a:rPr>
              <a:t>construção</a:t>
            </a:r>
            <a:r>
              <a:rPr lang="en-US" b="1" dirty="0">
                <a:solidFill>
                  <a:srgbClr val="800000"/>
                </a:solidFill>
              </a:rPr>
              <a:t> da BWT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60792" y="1266698"/>
            <a:ext cx="5502660" cy="526297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class </a:t>
            </a:r>
            <a:r>
              <a:rPr lang="en-US" sz="2400" b="1" dirty="0">
                <a:solidFill>
                  <a:schemeClr val="bg1"/>
                </a:solidFill>
              </a:rPr>
              <a:t>BWT</a:t>
            </a:r>
            <a:r>
              <a:rPr lang="en-US" sz="2400" dirty="0">
                <a:solidFill>
                  <a:schemeClr val="bg1"/>
                </a:solidFill>
              </a:rPr>
              <a:t>:        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	</a:t>
            </a:r>
            <a:r>
              <a:rPr lang="en-US" sz="2400" dirty="0" err="1">
                <a:solidFill>
                  <a:schemeClr val="bg1"/>
                </a:solidFill>
              </a:rPr>
              <a:t>def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b="1" dirty="0">
                <a:solidFill>
                  <a:schemeClr val="bg1"/>
                </a:solidFill>
              </a:rPr>
              <a:t>__</a:t>
            </a:r>
            <a:r>
              <a:rPr lang="en-US" sz="2400" b="1" dirty="0" err="1">
                <a:solidFill>
                  <a:schemeClr val="bg1"/>
                </a:solidFill>
              </a:rPr>
              <a:t>init</a:t>
            </a:r>
            <a:r>
              <a:rPr lang="en-US" sz="2400" b="1" dirty="0">
                <a:solidFill>
                  <a:schemeClr val="bg1"/>
                </a:solidFill>
              </a:rPr>
              <a:t>__</a:t>
            </a:r>
            <a:r>
              <a:rPr lang="en-US" sz="2400" dirty="0">
                <a:solidFill>
                  <a:schemeClr val="bg1"/>
                </a:solidFill>
              </a:rPr>
              <a:t>(</a:t>
            </a:r>
            <a:r>
              <a:rPr lang="en-US" sz="2400" b="1" i="1" dirty="0">
                <a:solidFill>
                  <a:schemeClr val="bg1"/>
                </a:solidFill>
              </a:rPr>
              <a:t>self</a:t>
            </a:r>
            <a:r>
              <a:rPr lang="en-US" sz="2400" dirty="0">
                <a:solidFill>
                  <a:schemeClr val="bg1"/>
                </a:solidFill>
              </a:rPr>
              <a:t>, </a:t>
            </a:r>
            <a:r>
              <a:rPr lang="en-US" sz="2400" dirty="0" err="1">
                <a:solidFill>
                  <a:schemeClr val="bg1"/>
                </a:solidFill>
              </a:rPr>
              <a:t>seq</a:t>
            </a:r>
            <a:r>
              <a:rPr lang="en-US" sz="2400" dirty="0">
                <a:solidFill>
                  <a:schemeClr val="bg1"/>
                </a:solidFill>
              </a:rPr>
              <a:t>):        </a:t>
            </a:r>
          </a:p>
          <a:p>
            <a:r>
              <a:rPr lang="en-US" sz="2400" dirty="0">
                <a:solidFill>
                  <a:schemeClr val="bg1"/>
                </a:solidFill>
              </a:rPr>
              <a:t>		</a:t>
            </a:r>
            <a:r>
              <a:rPr lang="en-US" sz="2400" dirty="0" err="1">
                <a:solidFill>
                  <a:schemeClr val="bg1"/>
                </a:solidFill>
              </a:rPr>
              <a:t>self.bwt</a:t>
            </a:r>
            <a:r>
              <a:rPr lang="en-US" sz="2400" dirty="0">
                <a:solidFill>
                  <a:schemeClr val="bg1"/>
                </a:solidFill>
              </a:rPr>
              <a:t> = </a:t>
            </a:r>
            <a:r>
              <a:rPr lang="en-US" sz="2400" dirty="0" err="1">
                <a:solidFill>
                  <a:schemeClr val="bg1"/>
                </a:solidFill>
              </a:rPr>
              <a:t>self.buildbwt</a:t>
            </a:r>
            <a:r>
              <a:rPr lang="en-US" sz="2400" dirty="0">
                <a:solidFill>
                  <a:schemeClr val="bg1"/>
                </a:solidFill>
              </a:rPr>
              <a:t>(</a:t>
            </a:r>
            <a:r>
              <a:rPr lang="en-US" sz="2400" dirty="0" err="1">
                <a:solidFill>
                  <a:schemeClr val="bg1"/>
                </a:solidFill>
              </a:rPr>
              <a:t>seq</a:t>
            </a:r>
            <a:r>
              <a:rPr lang="en-US" sz="2400" dirty="0">
                <a:solidFill>
                  <a:schemeClr val="bg1"/>
                </a:solidFill>
              </a:rPr>
              <a:t>)             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	</a:t>
            </a:r>
            <a:r>
              <a:rPr lang="en-US" sz="2400" dirty="0" err="1">
                <a:solidFill>
                  <a:schemeClr val="bg1"/>
                </a:solidFill>
              </a:rPr>
              <a:t>def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buildbwt</a:t>
            </a:r>
            <a:r>
              <a:rPr lang="en-US" sz="2400" dirty="0">
                <a:solidFill>
                  <a:schemeClr val="bg1"/>
                </a:solidFill>
              </a:rPr>
              <a:t>(</a:t>
            </a:r>
            <a:r>
              <a:rPr lang="en-US" sz="2400" b="1" i="1" dirty="0">
                <a:solidFill>
                  <a:schemeClr val="bg1"/>
                </a:solidFill>
              </a:rPr>
              <a:t>self</a:t>
            </a:r>
            <a:r>
              <a:rPr lang="en-US" sz="2400" dirty="0">
                <a:solidFill>
                  <a:schemeClr val="bg1"/>
                </a:solidFill>
              </a:rPr>
              <a:t>, text):        </a:t>
            </a:r>
          </a:p>
          <a:p>
            <a:r>
              <a:rPr lang="en-US" sz="2400" dirty="0">
                <a:solidFill>
                  <a:schemeClr val="bg1"/>
                </a:solidFill>
              </a:rPr>
              <a:t>		</a:t>
            </a:r>
            <a:r>
              <a:rPr lang="en-US" sz="2400" dirty="0" err="1">
                <a:solidFill>
                  <a:schemeClr val="bg1"/>
                </a:solidFill>
              </a:rPr>
              <a:t>ls</a:t>
            </a:r>
            <a:r>
              <a:rPr lang="en-US" sz="2400" dirty="0">
                <a:solidFill>
                  <a:schemeClr val="bg1"/>
                </a:solidFill>
              </a:rPr>
              <a:t> = [ ]</a:t>
            </a:r>
          </a:p>
          <a:p>
            <a:r>
              <a:rPr lang="en-US" sz="2400" dirty="0">
                <a:solidFill>
                  <a:schemeClr val="bg1"/>
                </a:solidFill>
              </a:rPr>
              <a:t>        	for </a:t>
            </a:r>
            <a:r>
              <a:rPr lang="en-US" sz="2400" dirty="0" err="1">
                <a:solidFill>
                  <a:schemeClr val="bg1"/>
                </a:solidFill>
              </a:rPr>
              <a:t>i</a:t>
            </a:r>
            <a:r>
              <a:rPr lang="en-US" sz="2400" dirty="0">
                <a:solidFill>
                  <a:schemeClr val="bg1"/>
                </a:solidFill>
              </a:rPr>
              <a:t> in range(</a:t>
            </a:r>
            <a:r>
              <a:rPr lang="en-US" sz="2400" dirty="0" err="1">
                <a:solidFill>
                  <a:schemeClr val="bg1"/>
                </a:solidFill>
              </a:rPr>
              <a:t>len</a:t>
            </a:r>
            <a:r>
              <a:rPr lang="en-US" sz="2400" dirty="0">
                <a:solidFill>
                  <a:schemeClr val="bg1"/>
                </a:solidFill>
              </a:rPr>
              <a:t>(text)):</a:t>
            </a:r>
          </a:p>
          <a:p>
            <a:r>
              <a:rPr lang="en-US" sz="2400" dirty="0">
                <a:solidFill>
                  <a:schemeClr val="bg1"/>
                </a:solidFill>
              </a:rPr>
              <a:t>            		</a:t>
            </a:r>
            <a:r>
              <a:rPr lang="en-US" sz="2400" dirty="0" err="1">
                <a:solidFill>
                  <a:schemeClr val="bg1"/>
                </a:solidFill>
              </a:rPr>
              <a:t>ls.append</a:t>
            </a:r>
            <a:r>
              <a:rPr lang="en-US" sz="2400" dirty="0">
                <a:solidFill>
                  <a:schemeClr val="bg1"/>
                </a:solidFill>
              </a:rPr>
              <a:t>(text[</a:t>
            </a:r>
            <a:r>
              <a:rPr lang="en-US" sz="2400" dirty="0" err="1">
                <a:solidFill>
                  <a:schemeClr val="bg1"/>
                </a:solidFill>
              </a:rPr>
              <a:t>i</a:t>
            </a:r>
            <a:r>
              <a:rPr lang="en-US" sz="2400" dirty="0">
                <a:solidFill>
                  <a:schemeClr val="bg1"/>
                </a:solidFill>
              </a:rPr>
              <a:t>:]+text[:</a:t>
            </a:r>
            <a:r>
              <a:rPr lang="en-US" sz="2400" dirty="0" err="1">
                <a:solidFill>
                  <a:schemeClr val="bg1"/>
                </a:solidFill>
              </a:rPr>
              <a:t>i</a:t>
            </a:r>
            <a:r>
              <a:rPr lang="en-US" sz="2400" dirty="0">
                <a:solidFill>
                  <a:schemeClr val="bg1"/>
                </a:solidFill>
              </a:rPr>
              <a:t>])</a:t>
            </a:r>
          </a:p>
          <a:p>
            <a:r>
              <a:rPr lang="en-US" sz="2400" dirty="0">
                <a:solidFill>
                  <a:schemeClr val="bg1"/>
                </a:solidFill>
              </a:rPr>
              <a:t>        	</a:t>
            </a:r>
            <a:r>
              <a:rPr lang="en-US" sz="2400" dirty="0" err="1">
                <a:solidFill>
                  <a:schemeClr val="bg1"/>
                </a:solidFill>
              </a:rPr>
              <a:t>ls.sort</a:t>
            </a:r>
            <a:r>
              <a:rPr lang="en-US" sz="2400" dirty="0">
                <a:solidFill>
                  <a:schemeClr val="bg1"/>
                </a:solidFill>
              </a:rPr>
              <a:t>()</a:t>
            </a:r>
          </a:p>
          <a:p>
            <a:r>
              <a:rPr lang="en-US" sz="2400" dirty="0">
                <a:solidFill>
                  <a:schemeClr val="bg1"/>
                </a:solidFill>
              </a:rPr>
              <a:t>        	res = " "        		</a:t>
            </a:r>
          </a:p>
          <a:p>
            <a:r>
              <a:rPr lang="en-US" sz="2400" dirty="0">
                <a:solidFill>
                  <a:schemeClr val="bg1"/>
                </a:solidFill>
              </a:rPr>
              <a:t>		for </a:t>
            </a:r>
            <a:r>
              <a:rPr lang="en-US" sz="2400" dirty="0" err="1">
                <a:solidFill>
                  <a:schemeClr val="bg1"/>
                </a:solidFill>
              </a:rPr>
              <a:t>i</a:t>
            </a:r>
            <a:r>
              <a:rPr lang="en-US" sz="2400" dirty="0">
                <a:solidFill>
                  <a:schemeClr val="bg1"/>
                </a:solidFill>
              </a:rPr>
              <a:t> in range(</a:t>
            </a:r>
            <a:r>
              <a:rPr lang="en-US" sz="2400" dirty="0" err="1">
                <a:solidFill>
                  <a:schemeClr val="bg1"/>
                </a:solidFill>
              </a:rPr>
              <a:t>len</a:t>
            </a:r>
            <a:r>
              <a:rPr lang="en-US" sz="2400" dirty="0">
                <a:solidFill>
                  <a:schemeClr val="bg1"/>
                </a:solidFill>
              </a:rPr>
              <a:t>(text)):</a:t>
            </a:r>
          </a:p>
          <a:p>
            <a:r>
              <a:rPr lang="en-US" sz="2400" dirty="0">
                <a:solidFill>
                  <a:schemeClr val="bg1"/>
                </a:solidFill>
              </a:rPr>
              <a:t>            		res += </a:t>
            </a:r>
            <a:r>
              <a:rPr lang="en-US" sz="2400" dirty="0" err="1">
                <a:solidFill>
                  <a:schemeClr val="bg1"/>
                </a:solidFill>
              </a:rPr>
              <a:t>ls</a:t>
            </a:r>
            <a:r>
              <a:rPr lang="en-US" sz="2400" dirty="0">
                <a:solidFill>
                  <a:schemeClr val="bg1"/>
                </a:solidFill>
              </a:rPr>
              <a:t>[</a:t>
            </a:r>
            <a:r>
              <a:rPr lang="en-US" sz="2400" dirty="0" err="1">
                <a:solidFill>
                  <a:schemeClr val="bg1"/>
                </a:solidFill>
              </a:rPr>
              <a:t>i</a:t>
            </a:r>
            <a:r>
              <a:rPr lang="en-US" sz="2400" dirty="0">
                <a:solidFill>
                  <a:schemeClr val="bg1"/>
                </a:solidFill>
              </a:rPr>
              <a:t>][</a:t>
            </a:r>
            <a:r>
              <a:rPr lang="en-US" sz="2400" dirty="0" err="1">
                <a:solidFill>
                  <a:schemeClr val="bg1"/>
                </a:solidFill>
              </a:rPr>
              <a:t>len</a:t>
            </a:r>
            <a:r>
              <a:rPr lang="en-US" sz="2400" dirty="0">
                <a:solidFill>
                  <a:schemeClr val="bg1"/>
                </a:solidFill>
              </a:rPr>
              <a:t>(text)-1]</a:t>
            </a:r>
          </a:p>
          <a:p>
            <a:r>
              <a:rPr lang="en-US" sz="2400" dirty="0">
                <a:solidFill>
                  <a:schemeClr val="bg1"/>
                </a:solidFill>
              </a:rPr>
              <a:t>        	return res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74134" y="3035926"/>
            <a:ext cx="4098045" cy="26776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800" dirty="0" err="1"/>
              <a:t>def</a:t>
            </a:r>
            <a:r>
              <a:rPr lang="en-US" sz="2800" dirty="0"/>
              <a:t> test():</a:t>
            </a:r>
          </a:p>
          <a:p>
            <a:pPr lvl="1"/>
            <a:r>
              <a:rPr lang="en-US" sz="2800" dirty="0"/>
              <a:t>seq = "TAGACAGAGA$"</a:t>
            </a:r>
          </a:p>
          <a:p>
            <a:pPr lvl="1"/>
            <a:r>
              <a:rPr lang="en-US" sz="2800" dirty="0" err="1"/>
              <a:t>bw</a:t>
            </a:r>
            <a:r>
              <a:rPr lang="en-US" sz="2800" dirty="0"/>
              <a:t> = BWT(</a:t>
            </a:r>
            <a:r>
              <a:rPr lang="en-US" sz="2800" dirty="0" err="1"/>
              <a:t>seq</a:t>
            </a:r>
            <a:r>
              <a:rPr lang="en-US" sz="2800" dirty="0"/>
              <a:t>)</a:t>
            </a:r>
          </a:p>
          <a:p>
            <a:pPr lvl="1"/>
            <a:r>
              <a:rPr lang="en-US" sz="2800" dirty="0"/>
              <a:t>print (</a:t>
            </a:r>
            <a:r>
              <a:rPr lang="en-US" sz="2800" dirty="0" err="1"/>
              <a:t>bw.bwt</a:t>
            </a:r>
            <a:r>
              <a:rPr lang="en-US" sz="2800" dirty="0"/>
              <a:t>)</a:t>
            </a:r>
          </a:p>
          <a:p>
            <a:endParaRPr lang="en-US" sz="2800" dirty="0"/>
          </a:p>
          <a:p>
            <a:r>
              <a:rPr lang="en-US" sz="2800" dirty="0"/>
              <a:t>test()</a:t>
            </a:r>
          </a:p>
        </p:txBody>
      </p:sp>
    </p:spTree>
    <p:extLst>
      <p:ext uri="{BB962C8B-B14F-4D97-AF65-F5344CB8AC3E}">
        <p14:creationId xmlns:p14="http://schemas.microsoft.com/office/powerpoint/2010/main" val="8011036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21998</TotalTime>
  <Words>4807</Words>
  <Application>Microsoft Macintosh PowerPoint</Application>
  <PresentationFormat>Widescreen</PresentationFormat>
  <Paragraphs>657</Paragraphs>
  <Slides>38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3" baseType="lpstr">
      <vt:lpstr>Arial</vt:lpstr>
      <vt:lpstr>Calibri</vt:lpstr>
      <vt:lpstr>Consolas</vt:lpstr>
      <vt:lpstr>Courier New</vt:lpstr>
      <vt:lpstr>Office Theme</vt:lpstr>
      <vt:lpstr>Transformações de  Burrows-Wheeler</vt:lpstr>
      <vt:lpstr>Compressão de sequências</vt:lpstr>
      <vt:lpstr>Compressão de sequências</vt:lpstr>
      <vt:lpstr>Transformação de Burrows-Wheeler</vt:lpstr>
      <vt:lpstr>Matriz de Burrows-Wheeler</vt:lpstr>
      <vt:lpstr>Matriz de Burrows-Wheeler</vt:lpstr>
      <vt:lpstr>Construção da BWT</vt:lpstr>
      <vt:lpstr>Implementação da construção da BWT</vt:lpstr>
      <vt:lpstr>Implementação da construção da BWT</vt:lpstr>
      <vt:lpstr>Recuperação da sequência original da BWT</vt:lpstr>
      <vt:lpstr>Recuperação da sequência original da BWT</vt:lpstr>
      <vt:lpstr>Recuperação da sequência original da BWT</vt:lpstr>
      <vt:lpstr>Recuperação da sequência original da BWT</vt:lpstr>
      <vt:lpstr>Recuperação da sequência original da BWT</vt:lpstr>
      <vt:lpstr>Recuperação da sequência original da BWT</vt:lpstr>
      <vt:lpstr>Recuperação da sequência original da BWT</vt:lpstr>
      <vt:lpstr>Recuperação da sequência original da BWT</vt:lpstr>
      <vt:lpstr>Recuperação da sequência original da BWT</vt:lpstr>
      <vt:lpstr>Implementação da recuperação da sequência da BWT</vt:lpstr>
      <vt:lpstr>Implementação da recuperação da sequência da BWT</vt:lpstr>
      <vt:lpstr>Implementação da recuperação da sequência da BWT</vt:lpstr>
      <vt:lpstr>Implementação da recuperação da sequência da BWT</vt:lpstr>
      <vt:lpstr>Procura de padrões com a BWT</vt:lpstr>
      <vt:lpstr>Procura de padrões com a BWT</vt:lpstr>
      <vt:lpstr>Procura de padrões com a BWT</vt:lpstr>
      <vt:lpstr>Procura de padrões com a BWT</vt:lpstr>
      <vt:lpstr>Procura de padrões com a BWT</vt:lpstr>
      <vt:lpstr>Procura de padrões com a BWT</vt:lpstr>
      <vt:lpstr>Procura de padrões com a BWT</vt:lpstr>
      <vt:lpstr>Implementação da procura de padrões a partir da BWT</vt:lpstr>
      <vt:lpstr>Implementação da procura de padrões a partir da BWT</vt:lpstr>
      <vt:lpstr>Implementação da procura de padrões a partir da BWT</vt:lpstr>
      <vt:lpstr>Procura de padrões com a BWT</vt:lpstr>
      <vt:lpstr>Arrays de sufixos</vt:lpstr>
      <vt:lpstr>Implementação da procura de padrões a partir da BWT</vt:lpstr>
      <vt:lpstr>Implementação da procura de padrões a partir da BWT</vt:lpstr>
      <vt:lpstr>Implementação da procura de padrões a partir da BWT</vt:lpstr>
      <vt:lpstr>BWTs na prática</vt:lpstr>
    </vt:vector>
  </TitlesOfParts>
  <Company>Univ. Minho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Transformações de  Burrows-Wheeler</dc:title>
  <dc:creator>Miguel Rocha</dc:creator>
  <cp:lastModifiedBy>Miguel Rocha</cp:lastModifiedBy>
  <cp:revision>125</cp:revision>
  <dcterms:created xsi:type="dcterms:W3CDTF">2015-04-26T22:17:50Z</dcterms:created>
  <dcterms:modified xsi:type="dcterms:W3CDTF">2023-03-27T16:11:47Z</dcterms:modified>
</cp:coreProperties>
</file>