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9"/>
  </p:notesMasterIdLst>
  <p:sldIdLst>
    <p:sldId id="257" r:id="rId2"/>
    <p:sldId id="269" r:id="rId3"/>
    <p:sldId id="258" r:id="rId4"/>
    <p:sldId id="259" r:id="rId5"/>
    <p:sldId id="277" r:id="rId6"/>
    <p:sldId id="276" r:id="rId7"/>
    <p:sldId id="261" r:id="rId8"/>
    <p:sldId id="268" r:id="rId9"/>
    <p:sldId id="264" r:id="rId10"/>
    <p:sldId id="265" r:id="rId11"/>
    <p:sldId id="266" r:id="rId12"/>
    <p:sldId id="274" r:id="rId13"/>
    <p:sldId id="271" r:id="rId14"/>
    <p:sldId id="272" r:id="rId15"/>
    <p:sldId id="273" r:id="rId16"/>
    <p:sldId id="275" r:id="rId17"/>
    <p:sldId id="27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36" y="14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7FD6F3-8DC0-4959-94D4-E8981FF86351}" type="datetimeFigureOut">
              <a:rPr lang="en-US" smtClean="0"/>
              <a:t>6/22/2012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E78D85-E114-470C-98E7-D7261284FC2F}" type="slidenum">
              <a:rPr lang="en-US" smtClean="0"/>
              <a:t>‹#›</a:t>
            </a:fld>
            <a:endParaRPr lang="en-US"/>
          </a:p>
        </p:txBody>
      </p:sp>
    </p:spTree>
    <p:extLst>
      <p:ext uri="{BB962C8B-B14F-4D97-AF65-F5344CB8AC3E}">
        <p14:creationId xmlns:p14="http://schemas.microsoft.com/office/powerpoint/2010/main" val="7078474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E78D85-E114-470C-98E7-D7261284FC2F}" type="slidenum">
              <a:rPr lang="en-US" smtClean="0"/>
              <a:t>4</a:t>
            </a:fld>
            <a:endParaRPr lang="en-US"/>
          </a:p>
        </p:txBody>
      </p:sp>
    </p:spTree>
    <p:extLst>
      <p:ext uri="{BB962C8B-B14F-4D97-AF65-F5344CB8AC3E}">
        <p14:creationId xmlns:p14="http://schemas.microsoft.com/office/powerpoint/2010/main" val="14566734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5" name="Date Placeholder 14"/>
          <p:cNvSpPr>
            <a:spLocks noGrp="1"/>
          </p:cNvSpPr>
          <p:nvPr>
            <p:ph type="dt" sz="half" idx="10"/>
          </p:nvPr>
        </p:nvSpPr>
        <p:spPr/>
        <p:txBody>
          <a:bodyPr/>
          <a:lstStyle/>
          <a:p>
            <a:fld id="{DD184F59-F46F-48CF-96B8-B5391E9CE836}" type="datetimeFigureOut">
              <a:rPr lang="en-US" smtClean="0"/>
              <a:pPr/>
              <a:t>6/22/2012</a:t>
            </a:fld>
            <a:endParaRPr lang="en-US"/>
          </a:p>
        </p:txBody>
      </p:sp>
      <p:sp>
        <p:nvSpPr>
          <p:cNvPr id="16" name="Slide Number Placeholder 15"/>
          <p:cNvSpPr>
            <a:spLocks noGrp="1"/>
          </p:cNvSpPr>
          <p:nvPr>
            <p:ph type="sldNum" sz="quarter" idx="11"/>
          </p:nvPr>
        </p:nvSpPr>
        <p:spPr/>
        <p:txBody>
          <a:bodyPr/>
          <a:lstStyle/>
          <a:p>
            <a:fld id="{01F405C6-2C03-4B59-8F60-3FEE75DEF501}"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184F59-F46F-48CF-96B8-B5391E9CE836}" type="datetimeFigureOut">
              <a:rPr lang="en-US" smtClean="0"/>
              <a:pPr/>
              <a:t>6/22/2012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F405C6-2C03-4B59-8F60-3FEE75DEF50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D184F59-F46F-48CF-96B8-B5391E9CE836}" type="datetimeFigureOut">
              <a:rPr lang="en-US" smtClean="0"/>
              <a:pPr/>
              <a:t>6/22/2012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F405C6-2C03-4B59-8F60-3FEE75DEF50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4" name="Date Placeholder 13"/>
          <p:cNvSpPr>
            <a:spLocks noGrp="1"/>
          </p:cNvSpPr>
          <p:nvPr>
            <p:ph type="dt" sz="half" idx="10"/>
          </p:nvPr>
        </p:nvSpPr>
        <p:spPr/>
        <p:txBody>
          <a:bodyPr/>
          <a:lstStyle/>
          <a:p>
            <a:fld id="{DD184F59-F46F-48CF-96B8-B5391E9CE836}" type="datetimeFigureOut">
              <a:rPr lang="en-US" smtClean="0"/>
              <a:pPr/>
              <a:t>6/22/2012</a:t>
            </a:fld>
            <a:endParaRPr lang="en-US"/>
          </a:p>
        </p:txBody>
      </p:sp>
      <p:sp>
        <p:nvSpPr>
          <p:cNvPr id="15" name="Slide Number Placeholder 14"/>
          <p:cNvSpPr>
            <a:spLocks noGrp="1"/>
          </p:cNvSpPr>
          <p:nvPr>
            <p:ph type="sldNum" sz="quarter" idx="11"/>
          </p:nvPr>
        </p:nvSpPr>
        <p:spPr/>
        <p:txBody>
          <a:bodyPr/>
          <a:lstStyle/>
          <a:p>
            <a:fld id="{01F405C6-2C03-4B59-8F60-3FEE75DEF501}" type="slidenum">
              <a:rPr lang="en-US" smtClean="0"/>
              <a:pPr/>
              <a:t>‹#›</a:t>
            </a:fld>
            <a:endParaRPr lang="en-US"/>
          </a:p>
        </p:txBody>
      </p:sp>
      <p:sp>
        <p:nvSpPr>
          <p:cNvPr id="16" name="Footer Placeholder 15"/>
          <p:cNvSpPr>
            <a:spLocks noGrp="1"/>
          </p:cNvSpPr>
          <p:nvPr>
            <p:ph type="ftr" sz="quarter" idx="12"/>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Date Placeholder 11"/>
          <p:cNvSpPr>
            <a:spLocks noGrp="1"/>
          </p:cNvSpPr>
          <p:nvPr>
            <p:ph type="dt" sz="half" idx="10"/>
          </p:nvPr>
        </p:nvSpPr>
        <p:spPr/>
        <p:txBody>
          <a:bodyPr/>
          <a:lstStyle/>
          <a:p>
            <a:fld id="{DD184F59-F46F-48CF-96B8-B5391E9CE836}" type="datetimeFigureOut">
              <a:rPr lang="en-US" smtClean="0"/>
              <a:pPr/>
              <a:t>6/22/2012</a:t>
            </a:fld>
            <a:endParaRPr lang="en-US"/>
          </a:p>
        </p:txBody>
      </p:sp>
      <p:sp>
        <p:nvSpPr>
          <p:cNvPr id="13" name="Slide Number Placeholder 12"/>
          <p:cNvSpPr>
            <a:spLocks noGrp="1"/>
          </p:cNvSpPr>
          <p:nvPr>
            <p:ph type="sldNum" sz="quarter" idx="11"/>
          </p:nvPr>
        </p:nvSpPr>
        <p:spPr/>
        <p:txBody>
          <a:bodyPr/>
          <a:lstStyle/>
          <a:p>
            <a:fld id="{01F405C6-2C03-4B59-8F60-3FEE75DEF501}"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DD184F59-F46F-48CF-96B8-B5391E9CE836}" type="datetimeFigureOut">
              <a:rPr lang="en-US" smtClean="0"/>
              <a:pPr/>
              <a:t>6/22/2012</a:t>
            </a:fld>
            <a:endParaRPr lang="en-US"/>
          </a:p>
        </p:txBody>
      </p:sp>
      <p:sp>
        <p:nvSpPr>
          <p:cNvPr id="9" name="Slide Number Placeholder 8"/>
          <p:cNvSpPr>
            <a:spLocks noGrp="1"/>
          </p:cNvSpPr>
          <p:nvPr>
            <p:ph type="sldNum" sz="quarter" idx="11"/>
          </p:nvPr>
        </p:nvSpPr>
        <p:spPr/>
        <p:txBody>
          <a:bodyPr/>
          <a:lstStyle/>
          <a:p>
            <a:fld id="{01F405C6-2C03-4B59-8F60-3FEE75DEF501}"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
        <p:nvSpPr>
          <p:cNvPr id="11" name="Title 10"/>
          <p:cNvSpPr>
            <a:spLocks noGrp="1"/>
          </p:cNvSpPr>
          <p:nvPr>
            <p:ph type="title"/>
          </p:nvPr>
        </p:nvSpPr>
        <p:spPr/>
        <p:txBody>
          <a:bodyPr/>
          <a:lstStyle/>
          <a:p>
            <a:r>
              <a:rPr lang="en-US" smtClean="0"/>
              <a:t>Click to edit Master title style</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2" name="Title 11"/>
          <p:cNvSpPr>
            <a:spLocks noGrp="1"/>
          </p:cNvSpPr>
          <p:nvPr>
            <p:ph type="title"/>
          </p:nvPr>
        </p:nvSpPr>
        <p:spPr/>
        <p:txBody>
          <a:bodyPr/>
          <a:lstStyle/>
          <a:p>
            <a:r>
              <a:rPr lang="en-US" smtClean="0"/>
              <a:t>Click to edit Master title style</a:t>
            </a:r>
            <a:endParaRPr lang="en-US" dirty="0"/>
          </a:p>
        </p:txBody>
      </p:sp>
      <p:sp>
        <p:nvSpPr>
          <p:cNvPr id="14" name="Date Placeholder 13"/>
          <p:cNvSpPr>
            <a:spLocks noGrp="1"/>
          </p:cNvSpPr>
          <p:nvPr>
            <p:ph type="dt" sz="half" idx="10"/>
          </p:nvPr>
        </p:nvSpPr>
        <p:spPr/>
        <p:txBody>
          <a:bodyPr/>
          <a:lstStyle/>
          <a:p>
            <a:fld id="{DD184F59-F46F-48CF-96B8-B5391E9CE836}" type="datetimeFigureOut">
              <a:rPr lang="en-US" smtClean="0"/>
              <a:pPr/>
              <a:t>6/22/2012</a:t>
            </a:fld>
            <a:endParaRPr lang="en-US"/>
          </a:p>
        </p:txBody>
      </p:sp>
      <p:sp>
        <p:nvSpPr>
          <p:cNvPr id="15" name="Slide Number Placeholder 14"/>
          <p:cNvSpPr>
            <a:spLocks noGrp="1"/>
          </p:cNvSpPr>
          <p:nvPr>
            <p:ph type="sldNum" sz="quarter" idx="11"/>
          </p:nvPr>
        </p:nvSpPr>
        <p:spPr/>
        <p:txBody>
          <a:bodyPr/>
          <a:lstStyle/>
          <a:p>
            <a:fld id="{01F405C6-2C03-4B59-8F60-3FEE75DEF501}" type="slidenum">
              <a:rPr lang="en-US" smtClean="0"/>
              <a:pPr/>
              <a:t>‹#›</a:t>
            </a:fld>
            <a:endParaRPr lang="en-US"/>
          </a:p>
        </p:txBody>
      </p:sp>
      <p:sp>
        <p:nvSpPr>
          <p:cNvPr id="16" name="Footer Placeholder 15"/>
          <p:cNvSpPr>
            <a:spLocks noGrp="1"/>
          </p:cNvSpPr>
          <p:nvPr>
            <p:ph type="ftr" sz="quarter" idx="12"/>
          </p:nvPr>
        </p:nvSpPr>
        <p:spPr/>
        <p:txBody>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
        <p:nvSpPr>
          <p:cNvPr id="7" name="Date Placeholder 6"/>
          <p:cNvSpPr>
            <a:spLocks noGrp="1"/>
          </p:cNvSpPr>
          <p:nvPr>
            <p:ph type="dt" sz="half" idx="10"/>
          </p:nvPr>
        </p:nvSpPr>
        <p:spPr/>
        <p:txBody>
          <a:bodyPr/>
          <a:lstStyle/>
          <a:p>
            <a:fld id="{DD184F59-F46F-48CF-96B8-B5391E9CE836}" type="datetimeFigureOut">
              <a:rPr lang="en-US" smtClean="0"/>
              <a:pPr/>
              <a:t>6/22/2012</a:t>
            </a:fld>
            <a:endParaRPr lang="en-US"/>
          </a:p>
        </p:txBody>
      </p:sp>
      <p:sp>
        <p:nvSpPr>
          <p:cNvPr id="8" name="Slide Number Placeholder 7"/>
          <p:cNvSpPr>
            <a:spLocks noGrp="1"/>
          </p:cNvSpPr>
          <p:nvPr>
            <p:ph type="sldNum" sz="quarter" idx="11"/>
          </p:nvPr>
        </p:nvSpPr>
        <p:spPr/>
        <p:txBody>
          <a:bodyPr/>
          <a:lstStyle/>
          <a:p>
            <a:fld id="{01F405C6-2C03-4B59-8F60-3FEE75DEF501}"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D184F59-F46F-48CF-96B8-B5391E9CE836}" type="datetimeFigureOut">
              <a:rPr lang="en-US" smtClean="0"/>
              <a:pPr/>
              <a:t>6/22/2012</a:t>
            </a:fld>
            <a:endParaRPr lang="en-US"/>
          </a:p>
        </p:txBody>
      </p:sp>
      <p:sp>
        <p:nvSpPr>
          <p:cNvPr id="6" name="Slide Number Placeholder 5"/>
          <p:cNvSpPr>
            <a:spLocks noGrp="1"/>
          </p:cNvSpPr>
          <p:nvPr>
            <p:ph type="sldNum" sz="quarter" idx="11"/>
          </p:nvPr>
        </p:nvSpPr>
        <p:spPr/>
        <p:txBody>
          <a:bodyPr/>
          <a:lstStyle/>
          <a:p>
            <a:fld id="{01F405C6-2C03-4B59-8F60-3FEE75DEF501}" type="slidenum">
              <a:rPr lang="en-US" smtClean="0"/>
              <a:pPr/>
              <a:t>‹#›</a:t>
            </a:fld>
            <a:endParaRPr lang="en-US"/>
          </a:p>
        </p:txBody>
      </p:sp>
      <p:sp>
        <p:nvSpPr>
          <p:cNvPr id="7" name="Footer Placeholder 6"/>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smtClean="0">
                <a:effectLst>
                  <a:outerShdw blurRad="38100" dist="38100" dir="2700000" algn="tl">
                    <a:srgbClr val="000000">
                      <a:alpha val="43137"/>
                    </a:srgbClr>
                  </a:outerShdw>
                </a:effectLst>
                <a:latin typeface="+mn-lt"/>
              </a:rPr>
              <a:t>{</a:t>
            </a:r>
            <a:endParaRPr lang="en-US" sz="8000" dirty="0">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14"/>
          <p:cNvSpPr>
            <a:spLocks noGrp="1"/>
          </p:cNvSpPr>
          <p:nvPr>
            <p:ph type="dt" sz="half" idx="10"/>
          </p:nvPr>
        </p:nvSpPr>
        <p:spPr/>
        <p:txBody>
          <a:bodyPr/>
          <a:lstStyle/>
          <a:p>
            <a:fld id="{DD184F59-F46F-48CF-96B8-B5391E9CE836}" type="datetimeFigureOut">
              <a:rPr lang="en-US" smtClean="0"/>
              <a:pPr/>
              <a:t>6/22/2012</a:t>
            </a:fld>
            <a:endParaRPr lang="en-US"/>
          </a:p>
        </p:txBody>
      </p:sp>
      <p:sp>
        <p:nvSpPr>
          <p:cNvPr id="16" name="Slide Number Placeholder 15"/>
          <p:cNvSpPr>
            <a:spLocks noGrp="1"/>
          </p:cNvSpPr>
          <p:nvPr>
            <p:ph type="sldNum" sz="quarter" idx="11"/>
          </p:nvPr>
        </p:nvSpPr>
        <p:spPr/>
        <p:txBody>
          <a:bodyPr/>
          <a:lstStyle/>
          <a:p>
            <a:fld id="{01F405C6-2C03-4B59-8F60-3FEE75DEF501}"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
        <p:nvSpPr>
          <p:cNvPr id="18" name="Title 17"/>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1" name="Title 10"/>
          <p:cNvSpPr>
            <a:spLocks noGrp="1"/>
          </p:cNvSpPr>
          <p:nvPr>
            <p:ph type="title"/>
          </p:nvPr>
        </p:nvSpPr>
        <p:spPr/>
        <p:txBody>
          <a:bodyPr/>
          <a:lstStyle/>
          <a:p>
            <a:r>
              <a:rPr lang="en-US" smtClean="0"/>
              <a:t>Click to edit Master title style</a:t>
            </a:r>
            <a:endParaRPr lang="en-US"/>
          </a:p>
        </p:txBody>
      </p:sp>
      <p:sp>
        <p:nvSpPr>
          <p:cNvPr id="13" name="Date Placeholder 12"/>
          <p:cNvSpPr>
            <a:spLocks noGrp="1"/>
          </p:cNvSpPr>
          <p:nvPr>
            <p:ph type="dt" sz="half" idx="10"/>
          </p:nvPr>
        </p:nvSpPr>
        <p:spPr/>
        <p:txBody>
          <a:bodyPr/>
          <a:lstStyle/>
          <a:p>
            <a:fld id="{DD184F59-F46F-48CF-96B8-B5391E9CE836}" type="datetimeFigureOut">
              <a:rPr lang="en-US" smtClean="0"/>
              <a:pPr/>
              <a:t>6/22/2012</a:t>
            </a:fld>
            <a:endParaRPr lang="en-US"/>
          </a:p>
        </p:txBody>
      </p:sp>
      <p:sp>
        <p:nvSpPr>
          <p:cNvPr id="14" name="Slide Number Placeholder 13"/>
          <p:cNvSpPr>
            <a:spLocks noGrp="1"/>
          </p:cNvSpPr>
          <p:nvPr>
            <p:ph type="sldNum" sz="quarter" idx="11"/>
          </p:nvPr>
        </p:nvSpPr>
        <p:spPr/>
        <p:txBody>
          <a:bodyPr/>
          <a:lstStyle/>
          <a:p>
            <a:fld id="{01F405C6-2C03-4B59-8F60-3FEE75DEF501}" type="slidenum">
              <a:rPr lang="en-US" smtClean="0"/>
              <a:pPr/>
              <a:t>‹#›</a:t>
            </a:fld>
            <a:endParaRPr lang="en-US"/>
          </a:p>
        </p:txBody>
      </p:sp>
      <p:sp>
        <p:nvSpPr>
          <p:cNvPr id="15" name="Footer Placeholder 14"/>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DD184F59-F46F-48CF-96B8-B5391E9CE836}" type="datetimeFigureOut">
              <a:rPr lang="en-US" smtClean="0"/>
              <a:pPr/>
              <a:t>6/22/2012</a:t>
            </a:fld>
            <a:endParaRPr lang="en-US"/>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en-US"/>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01F405C6-2C03-4B59-8F60-3FEE75DEF501}"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609601"/>
            <a:ext cx="8686800" cy="5867400"/>
          </a:xfrm>
        </p:spPr>
        <p:txBody>
          <a:bodyPr>
            <a:noAutofit/>
          </a:bodyPr>
          <a:lstStyle/>
          <a:p>
            <a:pPr marL="18288" indent="0">
              <a:buNone/>
            </a:pPr>
            <a:endParaRPr lang="en-US" sz="41300" dirty="0" smtClean="0"/>
          </a:p>
          <a:p>
            <a:pPr marL="18288" indent="0">
              <a:buNone/>
            </a:pPr>
            <a:r>
              <a:rPr lang="en-US" sz="6000" b="1" dirty="0" smtClean="0"/>
              <a:t>       </a:t>
            </a:r>
            <a:r>
              <a:rPr lang="en-US" sz="6000" b="1" dirty="0" err="1" smtClean="0"/>
              <a:t>Mushtaq</a:t>
            </a:r>
            <a:r>
              <a:rPr lang="en-US" sz="6000" b="1" dirty="0" smtClean="0"/>
              <a:t> </a:t>
            </a:r>
            <a:r>
              <a:rPr lang="en-US" sz="6000" b="1" dirty="0" err="1"/>
              <a:t>Raza</a:t>
            </a:r>
            <a:r>
              <a:rPr lang="en-US" sz="6000" b="1" dirty="0"/>
              <a:t> </a:t>
            </a:r>
            <a:endParaRPr lang="en-US" sz="6000" b="1" dirty="0" smtClean="0"/>
          </a:p>
          <a:p>
            <a:pPr marL="18288" indent="0">
              <a:buNone/>
            </a:pPr>
            <a:r>
              <a:rPr lang="en-US" sz="6000" b="1" dirty="0"/>
              <a:t> </a:t>
            </a:r>
            <a:r>
              <a:rPr lang="en-US" sz="6000" b="1" dirty="0" smtClean="0"/>
              <a:t>         </a:t>
            </a:r>
            <a:r>
              <a:rPr lang="en-US" sz="4400" dirty="0" smtClean="0"/>
              <a:t>MAP-i Doctoral</a:t>
            </a:r>
          </a:p>
          <a:p>
            <a:pPr marL="18288" indent="0">
              <a:buNone/>
            </a:pPr>
            <a:r>
              <a:rPr lang="en-US" sz="3600" dirty="0" smtClean="0"/>
              <a:t>                  Student, 2011-2012</a:t>
            </a:r>
            <a:endParaRPr lang="en-US" sz="4800" dirty="0" smtClean="0"/>
          </a:p>
          <a:p>
            <a:pPr marL="18288" indent="0">
              <a:buNone/>
            </a:pPr>
            <a:endParaRPr lang="en-US" sz="6000" b="1" dirty="0" smtClean="0"/>
          </a:p>
          <a:p>
            <a:endParaRPr lang="en-US" sz="5400" dirty="0"/>
          </a:p>
          <a:p>
            <a:endParaRPr lang="en-US" sz="5400" dirty="0"/>
          </a:p>
          <a:p>
            <a:endParaRPr lang="en-US" sz="5400" dirty="0"/>
          </a:p>
          <a:p>
            <a:endParaRPr lang="en-US" sz="5400" dirty="0"/>
          </a:p>
          <a:p>
            <a:pPr marL="18288" indent="0">
              <a:buNone/>
            </a:pPr>
            <a:endParaRPr lang="en-US" sz="5400" dirty="0"/>
          </a:p>
        </p:txBody>
      </p:sp>
    </p:spTree>
    <p:extLst>
      <p:ext uri="{BB962C8B-B14F-4D97-AF65-F5344CB8AC3E}">
        <p14:creationId xmlns:p14="http://schemas.microsoft.com/office/powerpoint/2010/main" val="38238589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 y="228600"/>
            <a:ext cx="8915400" cy="914400"/>
          </a:xfrm>
        </p:spPr>
        <p:txBody>
          <a:bodyPr/>
          <a:lstStyle/>
          <a:p>
            <a:r>
              <a:rPr lang="en-US" sz="4400" dirty="0" smtClean="0"/>
              <a:t>Slicing of the Example code</a:t>
            </a:r>
            <a:endParaRPr lang="en-US" sz="4400"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3400" y="1828800"/>
            <a:ext cx="29718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76200" y="1295400"/>
            <a:ext cx="8915400" cy="369332"/>
          </a:xfrm>
          <a:prstGeom prst="rect">
            <a:avLst/>
          </a:prstGeom>
          <a:noFill/>
        </p:spPr>
        <p:txBody>
          <a:bodyPr wrap="square" rtlCol="0">
            <a:spAutoFit/>
          </a:bodyPr>
          <a:lstStyle/>
          <a:p>
            <a:r>
              <a:rPr lang="en-US" b="1" dirty="0" smtClean="0"/>
              <a:t>Gallagher</a:t>
            </a:r>
            <a:r>
              <a:rPr lang="en-US" dirty="0" smtClean="0"/>
              <a:t> and </a:t>
            </a:r>
            <a:r>
              <a:rPr lang="en-US" b="1" dirty="0" smtClean="0"/>
              <a:t>Lyle</a:t>
            </a:r>
            <a:r>
              <a:rPr lang="en-US" dirty="0" smtClean="0"/>
              <a:t> identify the following slice decomposition lattice for this program</a:t>
            </a:r>
            <a:endParaRPr lang="en-US" dirty="0"/>
          </a:p>
        </p:txBody>
      </p:sp>
      <p:sp>
        <p:nvSpPr>
          <p:cNvPr id="5" name="TextBox 4"/>
          <p:cNvSpPr txBox="1"/>
          <p:nvPr/>
        </p:nvSpPr>
        <p:spPr>
          <a:xfrm>
            <a:off x="3962400" y="1828800"/>
            <a:ext cx="4572000" cy="923330"/>
          </a:xfrm>
          <a:prstGeom prst="rect">
            <a:avLst/>
          </a:prstGeom>
          <a:noFill/>
        </p:spPr>
        <p:txBody>
          <a:bodyPr wrap="square" rtlCol="0">
            <a:spAutoFit/>
          </a:bodyPr>
          <a:lstStyle/>
          <a:p>
            <a:r>
              <a:rPr lang="en-US" dirty="0" smtClean="0"/>
              <a:t>Clearly there are three maximal slices to be extracted given in the snapshot. Slice S(c) and S(</a:t>
            </a:r>
            <a:r>
              <a:rPr lang="en-US" dirty="0" err="1" smtClean="0"/>
              <a:t>inword</a:t>
            </a:r>
            <a:r>
              <a:rPr lang="en-US" dirty="0" smtClean="0"/>
              <a:t>) are auxiliary slices</a:t>
            </a:r>
            <a:endParaRPr lang="en-US" dirty="0"/>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9575" y="3810000"/>
            <a:ext cx="1800225"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381000" y="3352800"/>
            <a:ext cx="2514600" cy="369332"/>
          </a:xfrm>
          <a:prstGeom prst="rect">
            <a:avLst/>
          </a:prstGeom>
          <a:noFill/>
        </p:spPr>
        <p:txBody>
          <a:bodyPr wrap="square" rtlCol="0">
            <a:spAutoFit/>
          </a:bodyPr>
          <a:lstStyle/>
          <a:p>
            <a:r>
              <a:rPr lang="en-US" dirty="0" smtClean="0"/>
              <a:t>The Bottom Slice </a:t>
            </a:r>
            <a:endParaRPr lang="en-US" dirty="0"/>
          </a:p>
        </p:txBody>
      </p:sp>
      <p:sp>
        <p:nvSpPr>
          <p:cNvPr id="7" name="TextBox 6"/>
          <p:cNvSpPr txBox="1"/>
          <p:nvPr/>
        </p:nvSpPr>
        <p:spPr>
          <a:xfrm>
            <a:off x="2438400" y="3060680"/>
            <a:ext cx="3200400" cy="3139321"/>
          </a:xfrm>
          <a:prstGeom prst="rect">
            <a:avLst/>
          </a:prstGeom>
          <a:noFill/>
        </p:spPr>
        <p:txBody>
          <a:bodyPr wrap="square" rtlCol="0">
            <a:spAutoFit/>
          </a:bodyPr>
          <a:lstStyle/>
          <a:p>
            <a:r>
              <a:rPr lang="en-US" dirty="0" smtClean="0"/>
              <a:t>“C “ and “</a:t>
            </a:r>
            <a:r>
              <a:rPr lang="en-US" dirty="0" err="1" smtClean="0"/>
              <a:t>inword</a:t>
            </a:r>
            <a:r>
              <a:rPr lang="en-US" dirty="0" smtClean="0"/>
              <a:t>” are not an output variables, so these slices will not become apparent in the specification. “C” role is to unveil the underlying inductive type upon which the whole program is structured and “</a:t>
            </a:r>
            <a:r>
              <a:rPr lang="en-US" dirty="0" err="1" smtClean="0"/>
              <a:t>inword</a:t>
            </a:r>
            <a:r>
              <a:rPr lang="en-US" dirty="0" smtClean="0"/>
              <a:t>”</a:t>
            </a:r>
            <a:r>
              <a:rPr lang="en-US" i="1" dirty="0" smtClean="0"/>
              <a:t> </a:t>
            </a:r>
            <a:r>
              <a:rPr lang="en-US" dirty="0"/>
              <a:t>support the computation of </a:t>
            </a:r>
            <a:r>
              <a:rPr lang="en-US" i="1" dirty="0" err="1"/>
              <a:t>nw</a:t>
            </a:r>
            <a:r>
              <a:rPr lang="en-US" i="1" dirty="0"/>
              <a:t> </a:t>
            </a:r>
            <a:endParaRPr lang="en-US" dirty="0" smtClean="0"/>
          </a:p>
          <a:p>
            <a:endParaRPr lang="en-US" dirty="0"/>
          </a:p>
        </p:txBody>
      </p:sp>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5000" y="2895600"/>
            <a:ext cx="3048000"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6400800" y="6324600"/>
            <a:ext cx="1752600" cy="369332"/>
          </a:xfrm>
          <a:prstGeom prst="rect">
            <a:avLst/>
          </a:prstGeom>
          <a:noFill/>
        </p:spPr>
        <p:txBody>
          <a:bodyPr wrap="square" rtlCol="0">
            <a:spAutoFit/>
          </a:bodyPr>
          <a:lstStyle/>
          <a:p>
            <a:r>
              <a:rPr lang="en-US" dirty="0" smtClean="0"/>
              <a:t>Slice S(</a:t>
            </a:r>
            <a:r>
              <a:rPr lang="en-US" dirty="0" err="1" smtClean="0"/>
              <a:t>inword</a:t>
            </a:r>
            <a:r>
              <a:rPr lang="en-US" dirty="0" smtClean="0"/>
              <a: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 y="381000"/>
            <a:ext cx="8930640" cy="914400"/>
          </a:xfrm>
        </p:spPr>
        <p:txBody>
          <a:bodyPr/>
          <a:lstStyle/>
          <a:p>
            <a:r>
              <a:rPr lang="en-US" sz="4400" dirty="0"/>
              <a:t>Slicing of the Example </a:t>
            </a:r>
            <a:r>
              <a:rPr lang="en-US" sz="4400" dirty="0" smtClean="0"/>
              <a:t>code(</a:t>
            </a:r>
            <a:r>
              <a:rPr lang="en-US" sz="4400" dirty="0" err="1" smtClean="0"/>
              <a:t>Contd</a:t>
            </a:r>
            <a:r>
              <a:rPr lang="en-US" sz="4400" dirty="0" smtClean="0"/>
              <a:t>)</a:t>
            </a:r>
            <a:endParaRPr lang="en-US" sz="4400" dirty="0"/>
          </a:p>
        </p:txBody>
      </p:sp>
      <p:sp>
        <p:nvSpPr>
          <p:cNvPr id="4" name="TextBox 3"/>
          <p:cNvSpPr txBox="1"/>
          <p:nvPr/>
        </p:nvSpPr>
        <p:spPr>
          <a:xfrm>
            <a:off x="228600" y="1447800"/>
            <a:ext cx="8534400" cy="1200329"/>
          </a:xfrm>
          <a:prstGeom prst="rect">
            <a:avLst/>
          </a:prstGeom>
          <a:noFill/>
        </p:spPr>
        <p:txBody>
          <a:bodyPr wrap="square" rtlCol="0">
            <a:spAutoFit/>
          </a:bodyPr>
          <a:lstStyle/>
          <a:p>
            <a:r>
              <a:rPr lang="en-US" sz="2400" dirty="0" smtClean="0"/>
              <a:t>For semantic extraction the study proceed three slices </a:t>
            </a:r>
            <a:r>
              <a:rPr lang="en-US" sz="2400" b="1" dirty="0" smtClean="0"/>
              <a:t>S(</a:t>
            </a:r>
            <a:r>
              <a:rPr lang="en-US" sz="2400" b="1" dirty="0" err="1" smtClean="0"/>
              <a:t>nc</a:t>
            </a:r>
            <a:r>
              <a:rPr lang="en-US" sz="2400" b="1" dirty="0" smtClean="0"/>
              <a:t>)</a:t>
            </a:r>
            <a:r>
              <a:rPr lang="en-US" sz="2400" dirty="0" smtClean="0"/>
              <a:t>, </a:t>
            </a:r>
            <a:r>
              <a:rPr lang="en-US" sz="2400" b="1" dirty="0" smtClean="0"/>
              <a:t>S(</a:t>
            </a:r>
            <a:r>
              <a:rPr lang="en-US" sz="2400" b="1" dirty="0" err="1" smtClean="0"/>
              <a:t>nl</a:t>
            </a:r>
            <a:r>
              <a:rPr lang="en-US" sz="2400" b="1" dirty="0" smtClean="0"/>
              <a:t>), S(</a:t>
            </a:r>
            <a:r>
              <a:rPr lang="en-US" sz="2400" b="1" dirty="0" err="1" smtClean="0"/>
              <a:t>nw</a:t>
            </a:r>
            <a:r>
              <a:rPr lang="en-US" sz="2400" b="1" dirty="0" smtClean="0"/>
              <a:t>). </a:t>
            </a:r>
            <a:r>
              <a:rPr lang="en-US" sz="2400" dirty="0" smtClean="0"/>
              <a:t>Study also concluded the semantics for these slices in </a:t>
            </a:r>
            <a:r>
              <a:rPr lang="en-US" sz="2400" b="1" dirty="0" smtClean="0"/>
              <a:t>HASKELL </a:t>
            </a:r>
            <a:r>
              <a:rPr lang="en-US" sz="2400" dirty="0" smtClean="0"/>
              <a:t>which is given on the next slide</a:t>
            </a:r>
            <a:endParaRPr lang="en-US" sz="2400" dirty="0"/>
          </a:p>
        </p:txBody>
      </p:sp>
      <p:pic>
        <p:nvPicPr>
          <p:cNvPr id="3075" name="Picture 3" descr="C:\Users\Mushtaq Raza\Desktop\slice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3048000"/>
            <a:ext cx="1657350" cy="2371725"/>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153150" y="2971800"/>
            <a:ext cx="2686050" cy="2809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7"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1" y="2819400"/>
            <a:ext cx="3733799" cy="259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762000" y="5562600"/>
            <a:ext cx="2590800" cy="381000"/>
          </a:xfrm>
          <a:prstGeom prst="rect">
            <a:avLst/>
          </a:prstGeom>
          <a:noFill/>
        </p:spPr>
        <p:txBody>
          <a:bodyPr wrap="square" rtlCol="0">
            <a:spAutoFit/>
          </a:bodyPr>
          <a:lstStyle/>
          <a:p>
            <a:r>
              <a:rPr lang="en-US" dirty="0" smtClean="0"/>
              <a:t>Semantics for S(</a:t>
            </a:r>
            <a:r>
              <a:rPr lang="en-US" dirty="0" err="1" smtClean="0"/>
              <a:t>nw</a:t>
            </a:r>
            <a:r>
              <a:rPr lang="en-US" dirty="0" smtClean="0"/>
              <a:t>)</a:t>
            </a:r>
            <a:endParaRPr lang="en-US" dirty="0"/>
          </a:p>
        </p:txBody>
      </p:sp>
      <p:sp>
        <p:nvSpPr>
          <p:cNvPr id="8" name="TextBox 7"/>
          <p:cNvSpPr txBox="1"/>
          <p:nvPr/>
        </p:nvSpPr>
        <p:spPr>
          <a:xfrm>
            <a:off x="3886200" y="5638800"/>
            <a:ext cx="2133600" cy="381000"/>
          </a:xfrm>
          <a:prstGeom prst="rect">
            <a:avLst/>
          </a:prstGeom>
          <a:noFill/>
        </p:spPr>
        <p:txBody>
          <a:bodyPr wrap="square" rtlCol="0">
            <a:spAutoFit/>
          </a:bodyPr>
          <a:lstStyle/>
          <a:p>
            <a:r>
              <a:rPr lang="en-US" dirty="0" smtClean="0"/>
              <a:t>Semantics for S(</a:t>
            </a:r>
            <a:r>
              <a:rPr lang="en-US" dirty="0" err="1" smtClean="0"/>
              <a:t>nc</a:t>
            </a:r>
            <a:r>
              <a:rPr lang="en-US" dirty="0" smtClean="0"/>
              <a:t>)</a:t>
            </a:r>
            <a:endParaRPr lang="en-US" dirty="0"/>
          </a:p>
        </p:txBody>
      </p:sp>
      <p:sp>
        <p:nvSpPr>
          <p:cNvPr id="9" name="TextBox 8"/>
          <p:cNvSpPr txBox="1"/>
          <p:nvPr/>
        </p:nvSpPr>
        <p:spPr>
          <a:xfrm>
            <a:off x="6324600" y="5943600"/>
            <a:ext cx="2286000" cy="381000"/>
          </a:xfrm>
          <a:prstGeom prst="rect">
            <a:avLst/>
          </a:prstGeom>
          <a:noFill/>
        </p:spPr>
        <p:txBody>
          <a:bodyPr wrap="square" rtlCol="0">
            <a:spAutoFit/>
          </a:bodyPr>
          <a:lstStyle/>
          <a:p>
            <a:r>
              <a:rPr lang="en-US" dirty="0" smtClean="0"/>
              <a:t>Semantics for S(</a:t>
            </a:r>
            <a:r>
              <a:rPr lang="en-US" dirty="0" err="1" smtClean="0"/>
              <a:t>nl</a:t>
            </a:r>
            <a:r>
              <a:rPr lang="en-US" dirty="0" smtClean="0"/>
              <a:t>)</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228600"/>
            <a:ext cx="8763000" cy="914400"/>
          </a:xfrm>
        </p:spPr>
        <p:txBody>
          <a:bodyPr/>
          <a:lstStyle/>
          <a:p>
            <a:r>
              <a:rPr lang="en-US" sz="4000" dirty="0" smtClean="0"/>
              <a:t>HASKELL’s Semantics for given Slices</a:t>
            </a:r>
            <a:endParaRPr lang="en-US" sz="4000"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495800" y="1752600"/>
            <a:ext cx="4267200" cy="2547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5943600" y="4495800"/>
            <a:ext cx="1676400" cy="461665"/>
          </a:xfrm>
          <a:prstGeom prst="rect">
            <a:avLst/>
          </a:prstGeom>
          <a:noFill/>
        </p:spPr>
        <p:txBody>
          <a:bodyPr wrap="square" rtlCol="0">
            <a:spAutoFit/>
          </a:bodyPr>
          <a:lstStyle/>
          <a:p>
            <a:r>
              <a:rPr lang="en-US" sz="2400" b="1" dirty="0" smtClean="0"/>
              <a:t>Slice(</a:t>
            </a:r>
            <a:r>
              <a:rPr lang="en-US" sz="2400" b="1" i="1" dirty="0" err="1" smtClean="0"/>
              <a:t>nw</a:t>
            </a:r>
            <a:r>
              <a:rPr lang="en-US" sz="2400" b="1" dirty="0" smtClean="0"/>
              <a:t>)</a:t>
            </a:r>
            <a:endParaRPr lang="en-US" sz="2400" b="1"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9550" y="4381500"/>
            <a:ext cx="4743450" cy="171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914400" y="6096000"/>
            <a:ext cx="1371600" cy="461665"/>
          </a:xfrm>
          <a:prstGeom prst="rect">
            <a:avLst/>
          </a:prstGeom>
          <a:noFill/>
        </p:spPr>
        <p:txBody>
          <a:bodyPr wrap="square" rtlCol="0">
            <a:spAutoFit/>
          </a:bodyPr>
          <a:lstStyle/>
          <a:p>
            <a:r>
              <a:rPr lang="en-US" sz="2400" b="1" dirty="0" smtClean="0"/>
              <a:t>Slice(</a:t>
            </a:r>
            <a:r>
              <a:rPr lang="en-US" sz="2400" b="1" i="1" dirty="0" err="1" smtClean="0"/>
              <a:t>nl</a:t>
            </a:r>
            <a:r>
              <a:rPr lang="en-US" sz="2400" b="1" dirty="0" smtClean="0"/>
              <a:t>)</a:t>
            </a:r>
            <a:endParaRPr lang="en-US" sz="2000" b="1" dirty="0"/>
          </a:p>
        </p:txBody>
      </p:sp>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1828800"/>
            <a:ext cx="3695700" cy="1057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457200" y="3124200"/>
            <a:ext cx="1524000" cy="461665"/>
          </a:xfrm>
          <a:prstGeom prst="rect">
            <a:avLst/>
          </a:prstGeom>
          <a:noFill/>
        </p:spPr>
        <p:txBody>
          <a:bodyPr wrap="square" rtlCol="0">
            <a:spAutoFit/>
          </a:bodyPr>
          <a:lstStyle/>
          <a:p>
            <a:r>
              <a:rPr lang="en-US" sz="2400" b="1" dirty="0" smtClean="0"/>
              <a:t>Slice(</a:t>
            </a:r>
            <a:r>
              <a:rPr lang="en-US" sz="2400" b="1" i="1" dirty="0" err="1" smtClean="0"/>
              <a:t>nc</a:t>
            </a:r>
            <a:r>
              <a:rPr lang="en-US" sz="2400" b="1" dirty="0" smtClean="0"/>
              <a:t>)</a:t>
            </a:r>
            <a:endParaRPr lang="en-US" b="1" dirty="0"/>
          </a:p>
        </p:txBody>
      </p:sp>
    </p:spTree>
    <p:extLst>
      <p:ext uri="{BB962C8B-B14F-4D97-AF65-F5344CB8AC3E}">
        <p14:creationId xmlns:p14="http://schemas.microsoft.com/office/powerpoint/2010/main" val="5004389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143001"/>
            <a:ext cx="8839200" cy="5257800"/>
          </a:xfrm>
        </p:spPr>
        <p:txBody>
          <a:bodyPr>
            <a:normAutofit fontScale="92500" lnSpcReduction="10000"/>
          </a:bodyPr>
          <a:lstStyle/>
          <a:p>
            <a:pPr marL="18288" indent="0">
              <a:buNone/>
            </a:pPr>
            <a:endParaRPr lang="en-US" sz="3200" dirty="0" smtClean="0"/>
          </a:p>
          <a:p>
            <a:pPr>
              <a:buFont typeface="Wingdings" pitchFamily="2" charset="2"/>
              <a:buChar char="§"/>
            </a:pPr>
            <a:r>
              <a:rPr lang="en-US" sz="3000" dirty="0" smtClean="0"/>
              <a:t>Now remove the accumulators that is, the non-inductive parameters of </a:t>
            </a:r>
            <a:r>
              <a:rPr lang="en-US" sz="3000" i="1" dirty="0" err="1" smtClean="0"/>
              <a:t>nc</a:t>
            </a:r>
            <a:r>
              <a:rPr lang="en-US" sz="3000" i="1" dirty="0" smtClean="0"/>
              <a:t>, </a:t>
            </a:r>
            <a:r>
              <a:rPr lang="en-US" sz="3000" i="1" dirty="0" err="1" smtClean="0"/>
              <a:t>nl</a:t>
            </a:r>
            <a:r>
              <a:rPr lang="en-US" sz="3000" i="1" dirty="0" smtClean="0"/>
              <a:t>, </a:t>
            </a:r>
            <a:r>
              <a:rPr lang="en-US" sz="3000" i="1" dirty="0" err="1" smtClean="0"/>
              <a:t>nw</a:t>
            </a:r>
            <a:r>
              <a:rPr lang="en-US" sz="3000" i="1" dirty="0" smtClean="0"/>
              <a:t> </a:t>
            </a:r>
          </a:p>
          <a:p>
            <a:pPr>
              <a:buFont typeface="Wingdings" pitchFamily="2" charset="2"/>
              <a:buChar char="§"/>
            </a:pPr>
            <a:r>
              <a:rPr lang="en-US" sz="3000" dirty="0" smtClean="0"/>
              <a:t>Concerning </a:t>
            </a:r>
            <a:r>
              <a:rPr lang="en-US" sz="3000" i="1" dirty="0" err="1" smtClean="0"/>
              <a:t>nc</a:t>
            </a:r>
            <a:r>
              <a:rPr lang="en-US" sz="3000" i="1" dirty="0" smtClean="0"/>
              <a:t>,</a:t>
            </a:r>
            <a:r>
              <a:rPr lang="en-US" sz="3000" dirty="0" smtClean="0"/>
              <a:t> study obtained </a:t>
            </a:r>
          </a:p>
          <a:p>
            <a:pPr marL="18288" indent="0">
              <a:buNone/>
            </a:pPr>
            <a:r>
              <a:rPr lang="en-US" sz="3000" dirty="0" smtClean="0"/>
              <a:t>   where </a:t>
            </a:r>
            <a:r>
              <a:rPr lang="en-US" sz="3000" dirty="0" err="1" smtClean="0"/>
              <a:t>succ</a:t>
            </a:r>
            <a:r>
              <a:rPr lang="en-US" sz="3000" dirty="0" smtClean="0"/>
              <a:t> n=n+1 this can be recognized as</a:t>
            </a:r>
          </a:p>
          <a:p>
            <a:pPr marL="18288" indent="0">
              <a:buNone/>
            </a:pPr>
            <a:r>
              <a:rPr lang="en-US" sz="3200" dirty="0" smtClean="0"/>
              <a:t>  </a:t>
            </a:r>
            <a:r>
              <a:rPr lang="en-US" sz="3000" dirty="0" smtClean="0"/>
              <a:t>HASKELL’s length function </a:t>
            </a:r>
            <a:r>
              <a:rPr lang="en-US" sz="3000" dirty="0" err="1" smtClean="0"/>
              <a:t>i.e</a:t>
            </a:r>
            <a:endParaRPr lang="en-US" sz="3000" dirty="0" smtClean="0"/>
          </a:p>
          <a:p>
            <a:pPr>
              <a:buFont typeface="Wingdings" pitchFamily="2" charset="2"/>
              <a:buChar char="§"/>
            </a:pPr>
            <a:r>
              <a:rPr lang="en-US" sz="3000" i="1" dirty="0" err="1" smtClean="0"/>
              <a:t>nl</a:t>
            </a:r>
            <a:r>
              <a:rPr lang="en-US" sz="3000" dirty="0" smtClean="0"/>
              <a:t> which is identified as</a:t>
            </a:r>
          </a:p>
          <a:p>
            <a:pPr marL="18288" indent="0">
              <a:buNone/>
            </a:pPr>
            <a:r>
              <a:rPr lang="en-US" sz="3000" dirty="0" smtClean="0"/>
              <a:t>  list </a:t>
            </a:r>
            <a:r>
              <a:rPr lang="en-US" sz="3000" dirty="0" err="1" smtClean="0"/>
              <a:t>cata</a:t>
            </a:r>
            <a:r>
              <a:rPr lang="en-US" sz="3000" dirty="0" err="1"/>
              <a:t>-</a:t>
            </a:r>
            <a:r>
              <a:rPr lang="en-US" sz="3000" dirty="0" err="1" smtClean="0"/>
              <a:t>morphism</a:t>
            </a:r>
            <a:endParaRPr lang="en-US" sz="3000" dirty="0"/>
          </a:p>
          <a:p>
            <a:pPr marL="18288" indent="0">
              <a:buNone/>
            </a:pPr>
            <a:endParaRPr lang="en-US" sz="3200" dirty="0" smtClean="0"/>
          </a:p>
          <a:p>
            <a:pPr marL="18288" indent="0">
              <a:buFont typeface="Wingdings" pitchFamily="2" charset="2"/>
              <a:buChar char="§"/>
            </a:pPr>
            <a:r>
              <a:rPr lang="en-US" sz="2200" dirty="0" smtClean="0">
                <a:solidFill>
                  <a:srgbClr val="92D050"/>
                </a:solidFill>
              </a:rPr>
              <a:t>Exercise 3.45 in [3] of the </a:t>
            </a:r>
          </a:p>
          <a:p>
            <a:pPr marL="18288" indent="0">
              <a:buNone/>
            </a:pPr>
            <a:r>
              <a:rPr lang="en-US" sz="2200" dirty="0" smtClean="0">
                <a:solidFill>
                  <a:srgbClr val="92D050"/>
                </a:solidFill>
              </a:rPr>
              <a:t>  paper.</a:t>
            </a:r>
          </a:p>
          <a:p>
            <a:pPr marL="18288" indent="0">
              <a:buFont typeface="Wingdings" pitchFamily="2" charset="2"/>
              <a:buChar char="§"/>
            </a:pPr>
            <a:endParaRPr lang="en-US" sz="3200" dirty="0" smtClean="0"/>
          </a:p>
        </p:txBody>
      </p:sp>
      <p:sp>
        <p:nvSpPr>
          <p:cNvPr id="3" name="Title 2"/>
          <p:cNvSpPr>
            <a:spLocks noGrp="1"/>
          </p:cNvSpPr>
          <p:nvPr>
            <p:ph type="title"/>
          </p:nvPr>
        </p:nvSpPr>
        <p:spPr>
          <a:xfrm>
            <a:off x="76200" y="381000"/>
            <a:ext cx="8763000" cy="609600"/>
          </a:xfrm>
        </p:spPr>
        <p:txBody>
          <a:bodyPr/>
          <a:lstStyle/>
          <a:p>
            <a:pPr marL="532638" indent="-514350"/>
            <a:r>
              <a:rPr lang="en-US" sz="3600" dirty="0"/>
              <a:t>Removing the accumulation </a:t>
            </a:r>
            <a:r>
              <a:rPr lang="en-US" sz="3600" dirty="0" smtClean="0"/>
              <a:t>parameters</a:t>
            </a:r>
            <a:endParaRPr lang="en-US" sz="36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9275" y="2381250"/>
            <a:ext cx="2600325" cy="51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05475" y="3505200"/>
            <a:ext cx="2447925" cy="361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86375" y="4191000"/>
            <a:ext cx="2790825" cy="100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76850" y="5486400"/>
            <a:ext cx="2876550" cy="361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926328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600200"/>
            <a:ext cx="8839200" cy="5029200"/>
          </a:xfrm>
        </p:spPr>
        <p:txBody>
          <a:bodyPr>
            <a:normAutofit/>
          </a:bodyPr>
          <a:lstStyle/>
          <a:p>
            <a:pPr>
              <a:buFont typeface="Wingdings" pitchFamily="2" charset="2"/>
              <a:buChar char="§"/>
            </a:pPr>
            <a:r>
              <a:rPr lang="en-US" sz="3200" dirty="0"/>
              <a:t>T</a:t>
            </a:r>
            <a:r>
              <a:rPr lang="en-US" sz="3200" dirty="0" smtClean="0"/>
              <a:t>he reverse specification is not yet sufficiently abstracted</a:t>
            </a:r>
          </a:p>
          <a:p>
            <a:pPr>
              <a:buFont typeface="Wingdings" pitchFamily="2" charset="2"/>
              <a:buChar char="§"/>
            </a:pPr>
            <a:r>
              <a:rPr lang="en-US" sz="3200" dirty="0" smtClean="0"/>
              <a:t>Final calculation will remove </a:t>
            </a:r>
            <a:r>
              <a:rPr lang="en-US" sz="3200" i="1" dirty="0" smtClean="0"/>
              <a:t>inward (auxiliary) </a:t>
            </a:r>
            <a:r>
              <a:rPr lang="en-US" sz="3200" dirty="0" smtClean="0"/>
              <a:t>parameter</a:t>
            </a:r>
          </a:p>
          <a:p>
            <a:pPr>
              <a:buFont typeface="Wingdings" pitchFamily="2" charset="2"/>
              <a:buChar char="§"/>
            </a:pPr>
            <a:r>
              <a:rPr lang="en-US" sz="3200" dirty="0" smtClean="0"/>
              <a:t>After applying </a:t>
            </a:r>
            <a:r>
              <a:rPr lang="en-US" sz="3200" i="1" dirty="0" smtClean="0"/>
              <a:t>mutual recursion law (22) </a:t>
            </a:r>
            <a:r>
              <a:rPr lang="en-US" sz="3200" dirty="0" smtClean="0"/>
              <a:t>in the paper</a:t>
            </a:r>
          </a:p>
          <a:p>
            <a:pPr>
              <a:buFont typeface="Wingdings" pitchFamily="2" charset="2"/>
              <a:buChar char="§"/>
            </a:pPr>
            <a:r>
              <a:rPr lang="en-US" sz="3200" dirty="0" smtClean="0"/>
              <a:t>Variable inward disappeared through out this calculation.</a:t>
            </a:r>
            <a:endParaRPr lang="en-US" sz="3200" dirty="0"/>
          </a:p>
          <a:p>
            <a:pPr marL="18288" indent="0">
              <a:buNone/>
            </a:pPr>
            <a:endParaRPr lang="en-US" sz="3600" dirty="0" smtClean="0"/>
          </a:p>
        </p:txBody>
      </p:sp>
      <p:sp>
        <p:nvSpPr>
          <p:cNvPr id="3" name="Title 2"/>
          <p:cNvSpPr>
            <a:spLocks noGrp="1"/>
          </p:cNvSpPr>
          <p:nvPr>
            <p:ph type="title"/>
          </p:nvPr>
        </p:nvSpPr>
        <p:spPr>
          <a:xfrm>
            <a:off x="152400" y="381000"/>
            <a:ext cx="8763000" cy="838200"/>
          </a:xfrm>
        </p:spPr>
        <p:txBody>
          <a:bodyPr/>
          <a:lstStyle/>
          <a:p>
            <a:r>
              <a:rPr lang="en-US" sz="4400" dirty="0"/>
              <a:t>Introduction of mutual recursion</a:t>
            </a:r>
          </a:p>
        </p:txBody>
      </p:sp>
    </p:spTree>
    <p:extLst>
      <p:ext uri="{BB962C8B-B14F-4D97-AF65-F5344CB8AC3E}">
        <p14:creationId xmlns:p14="http://schemas.microsoft.com/office/powerpoint/2010/main" val="32070948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295400"/>
            <a:ext cx="8991600" cy="5257800"/>
          </a:xfrm>
        </p:spPr>
        <p:txBody>
          <a:bodyPr>
            <a:normAutofit fontScale="32500" lnSpcReduction="20000"/>
          </a:bodyPr>
          <a:lstStyle/>
          <a:p>
            <a:pPr>
              <a:buFont typeface="Wingdings" pitchFamily="2" charset="2"/>
              <a:buChar char="§"/>
            </a:pPr>
            <a:endParaRPr lang="en-US" sz="3200" dirty="0" smtClean="0"/>
          </a:p>
          <a:p>
            <a:pPr>
              <a:buFont typeface="Wingdings" pitchFamily="2" charset="2"/>
              <a:buChar char="§"/>
            </a:pPr>
            <a:endParaRPr lang="en-US" sz="3200" dirty="0" smtClean="0"/>
          </a:p>
          <a:p>
            <a:pPr>
              <a:buFont typeface="Wingdings" pitchFamily="2" charset="2"/>
              <a:buChar char="§"/>
            </a:pPr>
            <a:endParaRPr lang="en-US" sz="3200" dirty="0"/>
          </a:p>
          <a:p>
            <a:pPr marL="18288" indent="0">
              <a:buNone/>
            </a:pPr>
            <a:endParaRPr lang="en-US" sz="3200" dirty="0" smtClean="0"/>
          </a:p>
          <a:p>
            <a:pPr marL="18288" indent="0">
              <a:buNone/>
            </a:pPr>
            <a:endParaRPr lang="en-US" sz="3200" dirty="0"/>
          </a:p>
          <a:p>
            <a:pPr marL="18288" indent="0">
              <a:buNone/>
            </a:pPr>
            <a:endParaRPr lang="en-US" sz="4000" dirty="0" smtClean="0"/>
          </a:p>
          <a:p>
            <a:pPr>
              <a:buFont typeface="Wingdings" pitchFamily="2" charset="2"/>
              <a:buChar char="§"/>
            </a:pPr>
            <a:r>
              <a:rPr lang="en-US" sz="8600" dirty="0" smtClean="0"/>
              <a:t>Combined formal with semi-formal</a:t>
            </a:r>
            <a:r>
              <a:rPr lang="en-US" sz="8600" dirty="0"/>
              <a:t> </a:t>
            </a:r>
            <a:r>
              <a:rPr lang="en-US" sz="8600" dirty="0" smtClean="0"/>
              <a:t>to </a:t>
            </a:r>
            <a:r>
              <a:rPr lang="en-US" sz="8600" dirty="0"/>
              <a:t>p</a:t>
            </a:r>
            <a:r>
              <a:rPr lang="en-US" sz="8600" dirty="0" smtClean="0"/>
              <a:t>erform reverse specification.</a:t>
            </a:r>
          </a:p>
          <a:p>
            <a:pPr>
              <a:buFont typeface="Wingdings" pitchFamily="2" charset="2"/>
              <a:buChar char="§"/>
            </a:pPr>
            <a:endParaRPr lang="en-US" sz="3700" dirty="0" smtClean="0"/>
          </a:p>
          <a:p>
            <a:pPr>
              <a:buFont typeface="Wingdings" pitchFamily="2" charset="2"/>
              <a:buChar char="§"/>
            </a:pPr>
            <a:r>
              <a:rPr lang="en-US" sz="8600" dirty="0"/>
              <a:t>I</a:t>
            </a:r>
            <a:r>
              <a:rPr lang="en-US" sz="8600" dirty="0" smtClean="0"/>
              <a:t>ts constructive approach based on the powerful algebraic laws</a:t>
            </a:r>
            <a:endParaRPr lang="en-US" sz="2500" dirty="0" smtClean="0"/>
          </a:p>
          <a:p>
            <a:pPr>
              <a:buFont typeface="Wingdings" pitchFamily="2" charset="2"/>
              <a:buChar char="§"/>
            </a:pPr>
            <a:endParaRPr lang="en-US" sz="3400" dirty="0" smtClean="0"/>
          </a:p>
          <a:p>
            <a:pPr>
              <a:buFont typeface="Wingdings" pitchFamily="2" charset="2"/>
              <a:buChar char="§"/>
            </a:pPr>
            <a:r>
              <a:rPr lang="en-US" sz="8600" dirty="0" smtClean="0"/>
              <a:t>Trimming down the complexity of handling all program variables at the same time through slicing.</a:t>
            </a:r>
          </a:p>
          <a:p>
            <a:pPr>
              <a:buFont typeface="Wingdings" pitchFamily="2" charset="2"/>
              <a:buChar char="§"/>
            </a:pPr>
            <a:r>
              <a:rPr lang="en-US" sz="7400" dirty="0" smtClean="0"/>
              <a:t> </a:t>
            </a:r>
            <a:r>
              <a:rPr lang="en-US" sz="8600" dirty="0"/>
              <a:t>Imploding auxiliary variables and introducing mutual recursion</a:t>
            </a:r>
            <a:r>
              <a:rPr lang="en-US" sz="8600" dirty="0" smtClean="0"/>
              <a:t>.</a:t>
            </a:r>
            <a:endParaRPr lang="en-US" sz="8600" dirty="0"/>
          </a:p>
          <a:p>
            <a:pPr>
              <a:buFont typeface="Wingdings" pitchFamily="2" charset="2"/>
              <a:buChar char="§"/>
            </a:pPr>
            <a:r>
              <a:rPr lang="en-US" sz="8600" dirty="0" smtClean="0"/>
              <a:t>Finally the three slices are independent of each other a result know as </a:t>
            </a:r>
            <a:r>
              <a:rPr lang="en-US" sz="8600" i="1" dirty="0" smtClean="0"/>
              <a:t>banana-split law </a:t>
            </a:r>
            <a:r>
              <a:rPr lang="en-US" sz="8600" dirty="0" smtClean="0"/>
              <a:t>see (22) of the paper</a:t>
            </a:r>
          </a:p>
          <a:p>
            <a:pPr>
              <a:buFont typeface="Wingdings" pitchFamily="2" charset="2"/>
              <a:buChar char="§"/>
            </a:pPr>
            <a:endParaRPr lang="en-US" sz="2800" dirty="0" smtClean="0"/>
          </a:p>
          <a:p>
            <a:pPr>
              <a:buFont typeface="Wingdings" pitchFamily="2" charset="2"/>
              <a:buChar char="§"/>
            </a:pPr>
            <a:endParaRPr lang="en-US" sz="3200" dirty="0" smtClean="0"/>
          </a:p>
          <a:p>
            <a:pPr>
              <a:buFont typeface="Wingdings" pitchFamily="2" charset="2"/>
              <a:buChar char="§"/>
            </a:pPr>
            <a:endParaRPr lang="en-US" sz="3200" dirty="0" smtClean="0"/>
          </a:p>
          <a:p>
            <a:pPr>
              <a:buFont typeface="Wingdings" pitchFamily="2" charset="2"/>
              <a:buChar char="§"/>
            </a:pPr>
            <a:endParaRPr lang="en-US" sz="3200" dirty="0" smtClean="0"/>
          </a:p>
          <a:p>
            <a:pPr marL="18288" indent="0">
              <a:buNone/>
            </a:pPr>
            <a:endParaRPr lang="en-US" sz="3200" dirty="0" smtClean="0"/>
          </a:p>
          <a:p>
            <a:pPr marL="18288" indent="0">
              <a:buNone/>
            </a:pPr>
            <a:endParaRPr lang="en-US" sz="3600" dirty="0" smtClean="0"/>
          </a:p>
          <a:p>
            <a:pPr marL="18288" indent="0">
              <a:buNone/>
            </a:pPr>
            <a:endParaRPr lang="en-US" sz="3600" dirty="0" smtClean="0"/>
          </a:p>
        </p:txBody>
      </p:sp>
      <p:sp>
        <p:nvSpPr>
          <p:cNvPr id="3" name="Title 2"/>
          <p:cNvSpPr>
            <a:spLocks noGrp="1"/>
          </p:cNvSpPr>
          <p:nvPr>
            <p:ph type="title"/>
          </p:nvPr>
        </p:nvSpPr>
        <p:spPr>
          <a:xfrm>
            <a:off x="152400" y="533400"/>
            <a:ext cx="8763000" cy="685800"/>
          </a:xfrm>
        </p:spPr>
        <p:txBody>
          <a:bodyPr/>
          <a:lstStyle/>
          <a:p>
            <a:r>
              <a:rPr lang="en-US" sz="4400" dirty="0" smtClean="0"/>
              <a:t>Summary</a:t>
            </a:r>
            <a:r>
              <a:rPr lang="en-US" sz="4000" b="1" dirty="0" smtClean="0"/>
              <a:t>	</a:t>
            </a:r>
            <a:endParaRPr lang="en-US" sz="4000"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1801" y="6019801"/>
            <a:ext cx="3200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18285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143000"/>
            <a:ext cx="8991600" cy="5410200"/>
          </a:xfrm>
        </p:spPr>
        <p:txBody>
          <a:bodyPr>
            <a:normAutofit fontScale="25000" lnSpcReduction="20000"/>
          </a:bodyPr>
          <a:lstStyle/>
          <a:p>
            <a:pPr>
              <a:buFont typeface="Wingdings" pitchFamily="2" charset="2"/>
              <a:buChar char="§"/>
            </a:pPr>
            <a:endParaRPr lang="en-US" sz="3200" dirty="0" smtClean="0"/>
          </a:p>
          <a:p>
            <a:pPr>
              <a:buFont typeface="Wingdings" pitchFamily="2" charset="2"/>
              <a:buChar char="§"/>
            </a:pPr>
            <a:endParaRPr lang="en-US" sz="3200" dirty="0" smtClean="0"/>
          </a:p>
          <a:p>
            <a:pPr>
              <a:buFont typeface="Wingdings" pitchFamily="2" charset="2"/>
              <a:buChar char="§"/>
            </a:pPr>
            <a:endParaRPr lang="en-US" sz="3200" dirty="0"/>
          </a:p>
          <a:p>
            <a:pPr marL="18288" indent="0">
              <a:buNone/>
            </a:pPr>
            <a:endParaRPr lang="en-US" sz="4000" dirty="0" smtClean="0"/>
          </a:p>
          <a:p>
            <a:pPr marL="18288" indent="0">
              <a:buNone/>
            </a:pPr>
            <a:endParaRPr lang="en-US" sz="16600" b="1" dirty="0" smtClean="0">
              <a:solidFill>
                <a:srgbClr val="00B050"/>
              </a:solidFill>
            </a:endParaRPr>
          </a:p>
          <a:p>
            <a:pPr marL="18288" indent="0">
              <a:buNone/>
            </a:pPr>
            <a:r>
              <a:rPr lang="en-US" sz="16600" b="1" dirty="0" smtClean="0">
                <a:solidFill>
                  <a:srgbClr val="00B050"/>
                </a:solidFill>
              </a:rPr>
              <a:t>+</a:t>
            </a:r>
            <a:endParaRPr lang="en-US" sz="8600" dirty="0" smtClean="0"/>
          </a:p>
          <a:p>
            <a:pPr>
              <a:buFont typeface="Wingdings" pitchFamily="2" charset="2"/>
              <a:buChar char="§"/>
            </a:pPr>
            <a:r>
              <a:rPr lang="en-US" sz="11200" dirty="0" smtClean="0"/>
              <a:t>Abstract is clear and concise, having clear topic, hypothesis, method and results.</a:t>
            </a:r>
          </a:p>
          <a:p>
            <a:pPr>
              <a:buFont typeface="Wingdings" pitchFamily="2" charset="2"/>
              <a:buChar char="§"/>
            </a:pPr>
            <a:r>
              <a:rPr lang="en-US" sz="11200" dirty="0" smtClean="0"/>
              <a:t>Overall paper is written in understandable language.</a:t>
            </a:r>
          </a:p>
          <a:p>
            <a:pPr marL="18288" indent="0">
              <a:lnSpc>
                <a:spcPct val="120000"/>
              </a:lnSpc>
              <a:buNone/>
            </a:pPr>
            <a:r>
              <a:rPr lang="en-US" sz="18500" dirty="0">
                <a:solidFill>
                  <a:srgbClr val="FF0000"/>
                </a:solidFill>
              </a:rPr>
              <a:t>-</a:t>
            </a:r>
            <a:endParaRPr lang="en-US" sz="8600" dirty="0" smtClean="0">
              <a:solidFill>
                <a:srgbClr val="FF0000"/>
              </a:solidFill>
            </a:endParaRPr>
          </a:p>
          <a:p>
            <a:pPr marL="18288" indent="0">
              <a:buFont typeface="Wingdings" pitchFamily="2" charset="2"/>
              <a:buChar char="§"/>
            </a:pPr>
            <a:r>
              <a:rPr lang="en-US" sz="11200" dirty="0"/>
              <a:t>Final sentence of the </a:t>
            </a:r>
            <a:r>
              <a:rPr lang="en-US" sz="11200" dirty="0" smtClean="0"/>
              <a:t>introduction doesn't </a:t>
            </a:r>
            <a:r>
              <a:rPr lang="en-US" sz="11200" dirty="0"/>
              <a:t>describes </a:t>
            </a:r>
            <a:r>
              <a:rPr lang="en-US" sz="11200" dirty="0" smtClean="0"/>
              <a:t>the   </a:t>
            </a:r>
          </a:p>
          <a:p>
            <a:pPr marL="18288" indent="0">
              <a:buNone/>
            </a:pPr>
            <a:r>
              <a:rPr lang="en-US" sz="11200" dirty="0"/>
              <a:t> </a:t>
            </a:r>
            <a:r>
              <a:rPr lang="en-US" sz="11200" dirty="0" smtClean="0"/>
              <a:t>purpose </a:t>
            </a:r>
            <a:r>
              <a:rPr lang="en-US" sz="11200" dirty="0"/>
              <a:t>of the </a:t>
            </a:r>
            <a:r>
              <a:rPr lang="en-US" sz="11200" dirty="0" smtClean="0"/>
              <a:t>study.</a:t>
            </a:r>
          </a:p>
          <a:p>
            <a:pPr marL="18288" indent="0">
              <a:buFont typeface="Wingdings" pitchFamily="2" charset="2"/>
              <a:buChar char="§"/>
            </a:pPr>
            <a:r>
              <a:rPr lang="en-US" sz="11200" dirty="0" smtClean="0"/>
              <a:t>Used “we” instead of study or paper.</a:t>
            </a:r>
          </a:p>
          <a:p>
            <a:pPr marL="18288" indent="0">
              <a:buFont typeface="Wingdings" pitchFamily="2" charset="2"/>
              <a:buChar char="§"/>
            </a:pPr>
            <a:r>
              <a:rPr lang="en-US" sz="11200" dirty="0" smtClean="0"/>
              <a:t>Introduction is the repetition of abstract.</a:t>
            </a:r>
          </a:p>
          <a:p>
            <a:pPr marL="18288" indent="0">
              <a:buFont typeface="Wingdings" pitchFamily="2" charset="2"/>
              <a:buChar char="§"/>
            </a:pPr>
            <a:r>
              <a:rPr lang="en-US" sz="11200" dirty="0" smtClean="0"/>
              <a:t>Written in very abstract way no enough explanation.</a:t>
            </a:r>
          </a:p>
          <a:p>
            <a:pPr marL="18288" indent="0">
              <a:buFont typeface="Wingdings" pitchFamily="2" charset="2"/>
              <a:buChar char="§"/>
            </a:pPr>
            <a:endParaRPr lang="en-US" sz="12800" dirty="0" smtClean="0"/>
          </a:p>
          <a:p>
            <a:pPr marL="18288" indent="0">
              <a:buFont typeface="Wingdings" pitchFamily="2" charset="2"/>
              <a:buChar char="§"/>
            </a:pPr>
            <a:endParaRPr lang="en-US" sz="8600" dirty="0" smtClean="0"/>
          </a:p>
          <a:p>
            <a:pPr>
              <a:buFont typeface="Wingdings" pitchFamily="2" charset="2"/>
              <a:buChar char="§"/>
            </a:pPr>
            <a:endParaRPr lang="en-US" sz="2800" dirty="0" smtClean="0"/>
          </a:p>
          <a:p>
            <a:pPr>
              <a:buFont typeface="Wingdings" pitchFamily="2" charset="2"/>
              <a:buChar char="§"/>
            </a:pPr>
            <a:endParaRPr lang="en-US" sz="3200" dirty="0" smtClean="0"/>
          </a:p>
          <a:p>
            <a:pPr>
              <a:buFont typeface="Wingdings" pitchFamily="2" charset="2"/>
              <a:buChar char="§"/>
            </a:pPr>
            <a:endParaRPr lang="en-US" sz="3200" dirty="0" smtClean="0"/>
          </a:p>
          <a:p>
            <a:pPr>
              <a:buFont typeface="Wingdings" pitchFamily="2" charset="2"/>
              <a:buChar char="§"/>
            </a:pPr>
            <a:endParaRPr lang="en-US" sz="3200" dirty="0" smtClean="0"/>
          </a:p>
          <a:p>
            <a:pPr marL="18288" indent="0">
              <a:buNone/>
            </a:pPr>
            <a:endParaRPr lang="en-US" sz="3200" dirty="0" smtClean="0"/>
          </a:p>
          <a:p>
            <a:pPr marL="18288" indent="0">
              <a:buNone/>
            </a:pPr>
            <a:endParaRPr lang="en-US" sz="3600" dirty="0" smtClean="0"/>
          </a:p>
          <a:p>
            <a:pPr marL="18288" indent="0">
              <a:buNone/>
            </a:pPr>
            <a:endParaRPr lang="en-US" sz="3600" dirty="0" smtClean="0"/>
          </a:p>
        </p:txBody>
      </p:sp>
      <p:sp>
        <p:nvSpPr>
          <p:cNvPr id="3" name="Title 2"/>
          <p:cNvSpPr>
            <a:spLocks noGrp="1"/>
          </p:cNvSpPr>
          <p:nvPr>
            <p:ph type="title"/>
          </p:nvPr>
        </p:nvSpPr>
        <p:spPr>
          <a:xfrm>
            <a:off x="152400" y="533400"/>
            <a:ext cx="8763000" cy="685800"/>
          </a:xfrm>
        </p:spPr>
        <p:txBody>
          <a:bodyPr/>
          <a:lstStyle/>
          <a:p>
            <a:r>
              <a:rPr lang="en-US" sz="4000" dirty="0" smtClean="0"/>
              <a:t>Evaluation of the paper!!!</a:t>
            </a:r>
            <a:endParaRPr lang="en-US" sz="4000" dirty="0"/>
          </a:p>
        </p:txBody>
      </p:sp>
    </p:spTree>
    <p:extLst>
      <p:ext uri="{BB962C8B-B14F-4D97-AF65-F5344CB8AC3E}">
        <p14:creationId xmlns:p14="http://schemas.microsoft.com/office/powerpoint/2010/main" val="35327102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77240" y="1219200"/>
            <a:ext cx="7543800" cy="4572000"/>
          </a:xfrm>
        </p:spPr>
        <p:txBody>
          <a:bodyPr/>
          <a:lstStyle/>
          <a:p>
            <a:r>
              <a:rPr lang="en-US" sz="8000" smtClean="0"/>
              <a:t>     Questions</a:t>
            </a:r>
            <a:br>
              <a:rPr lang="en-US" sz="8000" smtClean="0"/>
            </a:br>
            <a:r>
              <a:rPr lang="en-US" sz="8000" smtClean="0"/>
              <a:t>			</a:t>
            </a:r>
            <a:r>
              <a:rPr lang="en-US" smtClean="0"/>
              <a:t>and </a:t>
            </a:r>
            <a:br>
              <a:rPr lang="en-US" smtClean="0"/>
            </a:br>
            <a:r>
              <a:rPr lang="en-US" smtClean="0"/>
              <a:t>		</a:t>
            </a:r>
            <a:r>
              <a:rPr lang="en-US" sz="5400" smtClean="0"/>
              <a:t>Answers</a:t>
            </a:r>
            <a:br>
              <a:rPr lang="en-US" sz="5400" smtClean="0"/>
            </a:b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47800"/>
            <a:ext cx="8610600" cy="4800600"/>
          </a:xfrm>
        </p:spPr>
        <p:txBody>
          <a:bodyPr>
            <a:normAutofit fontScale="85000" lnSpcReduction="20000"/>
          </a:bodyPr>
          <a:lstStyle/>
          <a:p>
            <a:pPr>
              <a:buNone/>
            </a:pPr>
            <a:endParaRPr lang="en-US" sz="2800" b="1" dirty="0" smtClean="0"/>
          </a:p>
          <a:p>
            <a:pPr>
              <a:buNone/>
            </a:pPr>
            <a:endParaRPr lang="en-US" sz="2800" b="1" dirty="0"/>
          </a:p>
          <a:p>
            <a:pPr marL="532638" indent="-514350">
              <a:buFont typeface="+mj-lt"/>
              <a:buAutoNum type="arabicPeriod"/>
            </a:pPr>
            <a:r>
              <a:rPr lang="en-US" sz="3800" b="1" dirty="0" smtClean="0"/>
              <a:t>Title</a:t>
            </a:r>
          </a:p>
          <a:p>
            <a:pPr marL="532638" indent="-514350">
              <a:buFont typeface="+mj-lt"/>
              <a:buAutoNum type="arabicPeriod"/>
            </a:pPr>
            <a:r>
              <a:rPr lang="en-US" sz="3800" b="1" dirty="0" smtClean="0"/>
              <a:t>Abstract</a:t>
            </a:r>
          </a:p>
          <a:p>
            <a:pPr marL="532638" indent="-514350">
              <a:buFont typeface="+mj-lt"/>
              <a:buAutoNum type="arabicPeriod"/>
            </a:pPr>
            <a:r>
              <a:rPr lang="en-US" sz="3800" b="1" dirty="0" smtClean="0"/>
              <a:t>Reification vs. Reverse Specification</a:t>
            </a:r>
          </a:p>
          <a:p>
            <a:pPr marL="532638" indent="-514350">
              <a:buFont typeface="+mj-lt"/>
              <a:buAutoNum type="arabicPeriod"/>
            </a:pPr>
            <a:r>
              <a:rPr lang="en-US" sz="3800" b="1" dirty="0" smtClean="0"/>
              <a:t>Code Slicing </a:t>
            </a:r>
          </a:p>
          <a:p>
            <a:pPr marL="532638" indent="-514350">
              <a:buFont typeface="+mj-lt"/>
              <a:buAutoNum type="arabicPeriod"/>
            </a:pPr>
            <a:r>
              <a:rPr lang="en-US" sz="3800" b="1" dirty="0"/>
              <a:t>Word count Example </a:t>
            </a:r>
            <a:endParaRPr lang="en-US" sz="3800" b="1" dirty="0" smtClean="0"/>
          </a:p>
          <a:p>
            <a:pPr marL="532638" indent="-514350">
              <a:buFont typeface="+mj-lt"/>
              <a:buAutoNum type="arabicPeriod"/>
            </a:pPr>
            <a:r>
              <a:rPr lang="en-US" sz="3800" b="1" dirty="0" smtClean="0"/>
              <a:t>Removing the accumulation parameters</a:t>
            </a:r>
          </a:p>
          <a:p>
            <a:pPr marL="532638" indent="-514350">
              <a:buFont typeface="+mj-lt"/>
              <a:buAutoNum type="arabicPeriod"/>
            </a:pPr>
            <a:r>
              <a:rPr lang="en-US" sz="3800" b="1" dirty="0" smtClean="0"/>
              <a:t>Introduction of mutual recursion </a:t>
            </a:r>
          </a:p>
          <a:p>
            <a:pPr marL="532638" indent="-514350">
              <a:buFont typeface="+mj-lt"/>
              <a:buAutoNum type="arabicPeriod"/>
            </a:pPr>
            <a:r>
              <a:rPr lang="en-US" sz="3800" b="1" dirty="0" smtClean="0"/>
              <a:t>Conclusion </a:t>
            </a:r>
          </a:p>
          <a:p>
            <a:pPr>
              <a:buNone/>
            </a:pPr>
            <a:endParaRPr lang="en-US" sz="3600" b="1" dirty="0" smtClean="0"/>
          </a:p>
        </p:txBody>
      </p:sp>
      <p:sp>
        <p:nvSpPr>
          <p:cNvPr id="3" name="Title 2"/>
          <p:cNvSpPr>
            <a:spLocks noGrp="1"/>
          </p:cNvSpPr>
          <p:nvPr>
            <p:ph type="title"/>
          </p:nvPr>
        </p:nvSpPr>
        <p:spPr>
          <a:xfrm>
            <a:off x="228600" y="457200"/>
            <a:ext cx="8763000" cy="914400"/>
          </a:xfrm>
        </p:spPr>
        <p:txBody>
          <a:bodyPr/>
          <a:lstStyle/>
          <a:p>
            <a:r>
              <a:rPr lang="en-US" sz="4400" dirty="0" smtClean="0"/>
              <a:t>Agenda</a:t>
            </a:r>
            <a:endParaRPr lang="en-US" sz="4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447800"/>
            <a:ext cx="8915400" cy="5105400"/>
          </a:xfrm>
        </p:spPr>
        <p:txBody>
          <a:bodyPr>
            <a:normAutofit/>
          </a:bodyPr>
          <a:lstStyle/>
          <a:p>
            <a:pPr marL="18288" indent="0" algn="ctr">
              <a:buNone/>
            </a:pPr>
            <a:r>
              <a:rPr lang="en-US" sz="3600" dirty="0" smtClean="0"/>
              <a:t>Reverse Program Calculation Supported  by Code Slicing</a:t>
            </a:r>
          </a:p>
          <a:p>
            <a:pPr marL="18288" indent="0">
              <a:buNone/>
            </a:pPr>
            <a:r>
              <a:rPr lang="en-US" sz="3600" dirty="0" smtClean="0"/>
              <a:t> </a:t>
            </a:r>
            <a:endParaRPr lang="en-US" sz="3600" dirty="0"/>
          </a:p>
        </p:txBody>
      </p:sp>
      <p:sp>
        <p:nvSpPr>
          <p:cNvPr id="3" name="Title 2"/>
          <p:cNvSpPr>
            <a:spLocks noGrp="1"/>
          </p:cNvSpPr>
          <p:nvPr>
            <p:ph type="title"/>
          </p:nvPr>
        </p:nvSpPr>
        <p:spPr>
          <a:xfrm>
            <a:off x="76200" y="609600"/>
            <a:ext cx="8077200" cy="914400"/>
          </a:xfrm>
        </p:spPr>
        <p:txBody>
          <a:bodyPr/>
          <a:lstStyle/>
          <a:p>
            <a:r>
              <a:rPr lang="en-US" sz="4800" dirty="0" smtClean="0"/>
              <a:t> </a:t>
            </a:r>
            <a:r>
              <a:rPr lang="en-US" sz="4400" dirty="0" smtClean="0"/>
              <a:t>Title</a:t>
            </a:r>
            <a:endParaRPr lang="en-US" sz="4800" dirty="0"/>
          </a:p>
        </p:txBody>
      </p:sp>
    </p:spTree>
    <p:extLst>
      <p:ext uri="{BB962C8B-B14F-4D97-AF65-F5344CB8AC3E}">
        <p14:creationId xmlns:p14="http://schemas.microsoft.com/office/powerpoint/2010/main" val="26831391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143000"/>
            <a:ext cx="8915400" cy="5638800"/>
          </a:xfrm>
        </p:spPr>
        <p:txBody>
          <a:bodyPr>
            <a:noAutofit/>
          </a:bodyPr>
          <a:lstStyle/>
          <a:p>
            <a:pPr>
              <a:buFont typeface="Wingdings" pitchFamily="2" charset="2"/>
              <a:buChar char="§"/>
            </a:pPr>
            <a:endParaRPr lang="en-US" sz="2400" dirty="0" smtClean="0">
              <a:effectLst/>
            </a:endParaRPr>
          </a:p>
          <a:p>
            <a:pPr>
              <a:buFont typeface="Wingdings" pitchFamily="2" charset="2"/>
              <a:buChar char="§"/>
            </a:pPr>
            <a:endParaRPr lang="en-US" sz="2400" dirty="0">
              <a:effectLst/>
            </a:endParaRPr>
          </a:p>
          <a:p>
            <a:pPr>
              <a:buFont typeface="Wingdings" pitchFamily="2" charset="2"/>
              <a:buChar char="§"/>
            </a:pPr>
            <a:endParaRPr lang="en-US" sz="2400" dirty="0" smtClean="0">
              <a:effectLst/>
            </a:endParaRPr>
          </a:p>
          <a:p>
            <a:pPr>
              <a:buFont typeface="Wingdings" pitchFamily="2" charset="2"/>
              <a:buChar char="§"/>
            </a:pPr>
            <a:r>
              <a:rPr lang="en-US" sz="2800" dirty="0" smtClean="0">
                <a:effectLst/>
              </a:rPr>
              <a:t>Reverse Engineering combines formal methods and semi-formal methods.</a:t>
            </a:r>
          </a:p>
          <a:p>
            <a:pPr>
              <a:buFont typeface="Wingdings" pitchFamily="2" charset="2"/>
              <a:buChar char="§"/>
            </a:pPr>
            <a:endParaRPr lang="en-US" sz="2400" dirty="0" smtClean="0">
              <a:effectLst/>
            </a:endParaRPr>
          </a:p>
          <a:p>
            <a:pPr>
              <a:buFont typeface="Wingdings" pitchFamily="2" charset="2"/>
              <a:buChar char="§"/>
            </a:pPr>
            <a:r>
              <a:rPr lang="en-US" sz="2800" dirty="0">
                <a:effectLst/>
              </a:rPr>
              <a:t>R</a:t>
            </a:r>
            <a:r>
              <a:rPr lang="en-US" sz="2800" dirty="0" smtClean="0">
                <a:effectLst/>
              </a:rPr>
              <a:t>econstruct the formal specification of legacy code</a:t>
            </a:r>
          </a:p>
          <a:p>
            <a:pPr>
              <a:buFont typeface="Wingdings" pitchFamily="2" charset="2"/>
              <a:buChar char="§"/>
            </a:pPr>
            <a:endParaRPr lang="en-US" sz="2400" dirty="0" smtClean="0">
              <a:effectLst/>
            </a:endParaRPr>
          </a:p>
          <a:p>
            <a:pPr>
              <a:buFont typeface="Wingdings" pitchFamily="2" charset="2"/>
              <a:buChar char="§"/>
            </a:pPr>
            <a:r>
              <a:rPr lang="en-US" sz="2800" dirty="0" smtClean="0">
                <a:effectLst/>
              </a:rPr>
              <a:t> </a:t>
            </a:r>
            <a:r>
              <a:rPr lang="en-US" sz="2800" dirty="0">
                <a:effectLst/>
              </a:rPr>
              <a:t>A</a:t>
            </a:r>
            <a:r>
              <a:rPr lang="en-US" sz="2800" dirty="0" smtClean="0">
                <a:effectLst/>
              </a:rPr>
              <a:t>lgebra of programming is applied in reverse order.</a:t>
            </a:r>
          </a:p>
          <a:p>
            <a:pPr>
              <a:buFont typeface="Wingdings" pitchFamily="2" charset="2"/>
              <a:buChar char="§"/>
            </a:pPr>
            <a:endParaRPr lang="en-US" sz="2400" dirty="0" smtClean="0">
              <a:effectLst/>
            </a:endParaRPr>
          </a:p>
          <a:p>
            <a:pPr>
              <a:buFont typeface="Wingdings" pitchFamily="2" charset="2"/>
              <a:buChar char="§"/>
            </a:pPr>
            <a:r>
              <a:rPr lang="en-US" sz="2800" dirty="0" smtClean="0">
                <a:effectLst/>
              </a:rPr>
              <a:t>Code slicing is used for trimming down the complexity.</a:t>
            </a:r>
          </a:p>
          <a:p>
            <a:pPr marL="18288" indent="0">
              <a:buNone/>
            </a:pPr>
            <a:endParaRPr lang="en-US" sz="1200" dirty="0">
              <a:effectLst/>
            </a:endParaRPr>
          </a:p>
          <a:p>
            <a:pPr marL="18288" indent="0">
              <a:buNone/>
            </a:pPr>
            <a:endParaRPr lang="en-US" sz="2400" dirty="0" smtClean="0">
              <a:effectLst/>
            </a:endParaRPr>
          </a:p>
          <a:p>
            <a:pPr marL="18288" indent="0">
              <a:buNone/>
            </a:pPr>
            <a:r>
              <a:rPr lang="en-US" sz="2400" dirty="0" smtClean="0">
                <a:solidFill>
                  <a:srgbClr val="FFCCFF"/>
                </a:solidFill>
                <a:effectLst/>
              </a:rPr>
              <a:t>		             				</a:t>
            </a:r>
          </a:p>
          <a:p>
            <a:pPr marL="18288" indent="0">
              <a:buNone/>
            </a:pPr>
            <a:endParaRPr lang="en-US" sz="2000" dirty="0"/>
          </a:p>
        </p:txBody>
      </p:sp>
      <p:sp>
        <p:nvSpPr>
          <p:cNvPr id="3" name="Title 2"/>
          <p:cNvSpPr>
            <a:spLocks noGrp="1"/>
          </p:cNvSpPr>
          <p:nvPr>
            <p:ph type="title"/>
          </p:nvPr>
        </p:nvSpPr>
        <p:spPr>
          <a:xfrm>
            <a:off x="76200" y="533400"/>
            <a:ext cx="8839200" cy="762000"/>
          </a:xfrm>
        </p:spPr>
        <p:txBody>
          <a:bodyPr/>
          <a:lstStyle/>
          <a:p>
            <a:r>
              <a:rPr lang="en-US" sz="4400" dirty="0" smtClean="0"/>
              <a:t>Abstract</a:t>
            </a:r>
            <a:endParaRPr lang="en-US" sz="4800" dirty="0"/>
          </a:p>
        </p:txBody>
      </p:sp>
    </p:spTree>
    <p:extLst>
      <p:ext uri="{BB962C8B-B14F-4D97-AF65-F5344CB8AC3E}">
        <p14:creationId xmlns:p14="http://schemas.microsoft.com/office/powerpoint/2010/main" val="18625514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524001"/>
            <a:ext cx="8839200" cy="4648200"/>
          </a:xfrm>
        </p:spPr>
        <p:txBody>
          <a:bodyPr/>
          <a:lstStyle/>
          <a:p>
            <a:pPr>
              <a:buFont typeface="Wingdings" pitchFamily="2" charset="2"/>
              <a:buChar char="§"/>
            </a:pPr>
            <a:r>
              <a:rPr lang="en-US" sz="3200" dirty="0">
                <a:effectLst/>
              </a:rPr>
              <a:t>Reverse calculation is achieved through imploding auxiliary </a:t>
            </a:r>
            <a:r>
              <a:rPr lang="en-US" sz="3200" dirty="0" smtClean="0">
                <a:effectLst/>
              </a:rPr>
              <a:t>variables.</a:t>
            </a:r>
          </a:p>
          <a:p>
            <a:pPr>
              <a:buFont typeface="Wingdings" pitchFamily="2" charset="2"/>
              <a:buChar char="§"/>
            </a:pPr>
            <a:endParaRPr lang="en-US" sz="3200" dirty="0" smtClean="0">
              <a:effectLst/>
            </a:endParaRPr>
          </a:p>
          <a:p>
            <a:pPr>
              <a:buFont typeface="Wingdings" pitchFamily="2" charset="2"/>
              <a:buChar char="§"/>
            </a:pPr>
            <a:r>
              <a:rPr lang="en-US" sz="3200" dirty="0">
                <a:effectLst/>
              </a:rPr>
              <a:t>I</a:t>
            </a:r>
            <a:r>
              <a:rPr lang="en-US" sz="3200" dirty="0" smtClean="0">
                <a:effectLst/>
              </a:rPr>
              <a:t>ntroducing </a:t>
            </a:r>
            <a:r>
              <a:rPr lang="en-US" sz="3200" dirty="0">
                <a:effectLst/>
              </a:rPr>
              <a:t>mutual </a:t>
            </a:r>
            <a:r>
              <a:rPr lang="en-US" sz="3200" dirty="0" smtClean="0">
                <a:effectLst/>
              </a:rPr>
              <a:t>recursion</a:t>
            </a:r>
          </a:p>
          <a:p>
            <a:pPr marL="18288" indent="0">
              <a:buNone/>
            </a:pPr>
            <a:endParaRPr lang="en-US" sz="3200" dirty="0" smtClean="0">
              <a:effectLst/>
            </a:endParaRPr>
          </a:p>
          <a:p>
            <a:pPr>
              <a:buFont typeface="Wingdings" pitchFamily="2" charset="2"/>
              <a:buChar char="§"/>
            </a:pPr>
            <a:r>
              <a:rPr lang="en-US" sz="3200" dirty="0" smtClean="0">
                <a:effectLst/>
              </a:rPr>
              <a:t>transforming </a:t>
            </a:r>
            <a:r>
              <a:rPr lang="en-US" sz="3200" dirty="0">
                <a:effectLst/>
              </a:rPr>
              <a:t>semantic function into generic programming </a:t>
            </a:r>
            <a:r>
              <a:rPr lang="en-US" sz="2800" dirty="0">
                <a:effectLst/>
              </a:rPr>
              <a:t>schemata</a:t>
            </a:r>
          </a:p>
          <a:p>
            <a:pPr marL="18288" indent="0">
              <a:buNone/>
            </a:pPr>
            <a:endParaRPr lang="en-US" dirty="0"/>
          </a:p>
        </p:txBody>
      </p:sp>
      <p:sp>
        <p:nvSpPr>
          <p:cNvPr id="3" name="Title 2"/>
          <p:cNvSpPr>
            <a:spLocks noGrp="1"/>
          </p:cNvSpPr>
          <p:nvPr>
            <p:ph type="title"/>
          </p:nvPr>
        </p:nvSpPr>
        <p:spPr>
          <a:xfrm>
            <a:off x="228600" y="457200"/>
            <a:ext cx="8092440" cy="914400"/>
          </a:xfrm>
        </p:spPr>
        <p:txBody>
          <a:bodyPr/>
          <a:lstStyle/>
          <a:p>
            <a:r>
              <a:rPr lang="en-US" sz="4400" dirty="0" smtClean="0"/>
              <a:t>Abstract  Contd.</a:t>
            </a:r>
            <a:endParaRPr lang="en-US" sz="4400" dirty="0"/>
          </a:p>
        </p:txBody>
      </p:sp>
    </p:spTree>
    <p:extLst>
      <p:ext uri="{BB962C8B-B14F-4D97-AF65-F5344CB8AC3E}">
        <p14:creationId xmlns:p14="http://schemas.microsoft.com/office/powerpoint/2010/main" val="672073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371600"/>
            <a:ext cx="8915400" cy="5181600"/>
          </a:xfrm>
        </p:spPr>
        <p:txBody>
          <a:bodyPr>
            <a:noAutofit/>
          </a:bodyPr>
          <a:lstStyle/>
          <a:p>
            <a:pPr>
              <a:buFont typeface="Wingdings" pitchFamily="2" charset="2"/>
              <a:buChar char="§"/>
            </a:pPr>
            <a:endParaRPr lang="en-US" sz="2400" dirty="0" smtClean="0">
              <a:effectLst/>
            </a:endParaRPr>
          </a:p>
          <a:p>
            <a:pPr>
              <a:buFont typeface="Wingdings" pitchFamily="2" charset="2"/>
              <a:buChar char="§"/>
            </a:pPr>
            <a:endParaRPr lang="en-US" sz="2400" dirty="0">
              <a:effectLst/>
            </a:endParaRPr>
          </a:p>
          <a:p>
            <a:pPr>
              <a:buFont typeface="Wingdings" pitchFamily="2" charset="2"/>
              <a:buChar char="§"/>
            </a:pPr>
            <a:endParaRPr lang="en-US" sz="2400" dirty="0" smtClean="0">
              <a:effectLst/>
            </a:endParaRPr>
          </a:p>
          <a:p>
            <a:pPr>
              <a:buFont typeface="Wingdings" pitchFamily="2" charset="2"/>
              <a:buChar char="§"/>
            </a:pPr>
            <a:endParaRPr lang="en-US" sz="2800" dirty="0" smtClean="0">
              <a:effectLst/>
            </a:endParaRPr>
          </a:p>
          <a:p>
            <a:pPr>
              <a:buFont typeface="Wingdings" pitchFamily="2" charset="2"/>
              <a:buChar char="§"/>
            </a:pPr>
            <a:r>
              <a:rPr lang="en-US" sz="2800" dirty="0" smtClean="0">
                <a:effectLst/>
              </a:rPr>
              <a:t>Source code is translated into an intermediate language, from which equational descriptions of the functionality is calculated. Ref.[11] of the paper.</a:t>
            </a:r>
          </a:p>
          <a:p>
            <a:pPr>
              <a:buFont typeface="Wingdings" pitchFamily="2" charset="2"/>
              <a:buChar char="§"/>
            </a:pPr>
            <a:endParaRPr lang="en-US" sz="2800" dirty="0" smtClean="0">
              <a:effectLst/>
            </a:endParaRPr>
          </a:p>
          <a:p>
            <a:pPr>
              <a:buFont typeface="Wingdings" pitchFamily="2" charset="2"/>
              <a:buChar char="§"/>
            </a:pPr>
            <a:r>
              <a:rPr lang="en-US" sz="2800" dirty="0" smtClean="0">
                <a:effectLst/>
              </a:rPr>
              <a:t>Reconstruction of  specifications from legacy code on pre-/post-condition. Ref.[4,7,8,9] of the paper.</a:t>
            </a:r>
          </a:p>
          <a:p>
            <a:pPr>
              <a:buFont typeface="Wingdings" pitchFamily="2" charset="2"/>
              <a:buChar char="§"/>
            </a:pPr>
            <a:endParaRPr lang="en-US" sz="2800" dirty="0" smtClean="0">
              <a:effectLst/>
            </a:endParaRPr>
          </a:p>
          <a:p>
            <a:pPr>
              <a:buFont typeface="Wingdings" pitchFamily="2" charset="2"/>
              <a:buChar char="§"/>
            </a:pPr>
            <a:r>
              <a:rPr lang="en-US" sz="2800" dirty="0" smtClean="0">
                <a:effectLst/>
              </a:rPr>
              <a:t>Source code is reconstructed until a recursive version is reached, upon which properties of program can be deduced. Ref.[25] of the paper</a:t>
            </a:r>
            <a:r>
              <a:rPr lang="en-US" sz="2400" dirty="0" smtClean="0">
                <a:effectLst/>
              </a:rPr>
              <a:t>.</a:t>
            </a:r>
          </a:p>
          <a:p>
            <a:pPr>
              <a:buFont typeface="Wingdings" pitchFamily="2" charset="2"/>
              <a:buChar char="§"/>
            </a:pPr>
            <a:endParaRPr lang="en-US" sz="2400" dirty="0" smtClean="0">
              <a:effectLst/>
            </a:endParaRPr>
          </a:p>
          <a:p>
            <a:pPr>
              <a:buFont typeface="Wingdings" pitchFamily="2" charset="2"/>
              <a:buChar char="§"/>
            </a:pPr>
            <a:endParaRPr lang="en-US" sz="2400" dirty="0" smtClean="0">
              <a:effectLst/>
            </a:endParaRPr>
          </a:p>
          <a:p>
            <a:pPr>
              <a:buFont typeface="Wingdings" pitchFamily="2" charset="2"/>
              <a:buChar char="§"/>
            </a:pPr>
            <a:endParaRPr lang="en-US" sz="2400" dirty="0" smtClean="0">
              <a:effectLst/>
            </a:endParaRPr>
          </a:p>
          <a:p>
            <a:pPr marL="18288" indent="0">
              <a:buNone/>
            </a:pPr>
            <a:r>
              <a:rPr lang="en-US" sz="2400" dirty="0" smtClean="0">
                <a:solidFill>
                  <a:srgbClr val="FFCCFF"/>
                </a:solidFill>
                <a:effectLst/>
              </a:rPr>
              <a:t>		             				</a:t>
            </a:r>
          </a:p>
          <a:p>
            <a:pPr marL="18288" indent="0">
              <a:buNone/>
            </a:pPr>
            <a:endParaRPr lang="en-US" sz="2000" dirty="0"/>
          </a:p>
        </p:txBody>
      </p:sp>
      <p:sp>
        <p:nvSpPr>
          <p:cNvPr id="3" name="Title 2"/>
          <p:cNvSpPr>
            <a:spLocks noGrp="1"/>
          </p:cNvSpPr>
          <p:nvPr>
            <p:ph type="title"/>
          </p:nvPr>
        </p:nvSpPr>
        <p:spPr>
          <a:xfrm>
            <a:off x="0" y="533400"/>
            <a:ext cx="8839200" cy="762000"/>
          </a:xfrm>
        </p:spPr>
        <p:txBody>
          <a:bodyPr/>
          <a:lstStyle/>
          <a:p>
            <a:r>
              <a:rPr lang="en-US" sz="4400" dirty="0" smtClean="0"/>
              <a:t>Literature Review</a:t>
            </a:r>
            <a:endParaRPr lang="en-US" sz="4800" dirty="0"/>
          </a:p>
        </p:txBody>
      </p:sp>
    </p:spTree>
    <p:extLst>
      <p:ext uri="{BB962C8B-B14F-4D97-AF65-F5344CB8AC3E}">
        <p14:creationId xmlns:p14="http://schemas.microsoft.com/office/powerpoint/2010/main" val="19667369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143000"/>
            <a:ext cx="8839200" cy="5562599"/>
          </a:xfrm>
        </p:spPr>
        <p:txBody>
          <a:bodyPr>
            <a:normAutofit fontScale="40000" lnSpcReduction="20000"/>
          </a:bodyPr>
          <a:lstStyle/>
          <a:p>
            <a:pPr>
              <a:buFont typeface="Wingdings" pitchFamily="2" charset="2"/>
              <a:buChar char="§"/>
            </a:pPr>
            <a:endParaRPr lang="en-US" sz="3200" dirty="0" smtClean="0"/>
          </a:p>
          <a:p>
            <a:pPr>
              <a:buFont typeface="Wingdings" pitchFamily="2" charset="2"/>
              <a:buChar char="§"/>
            </a:pPr>
            <a:endParaRPr lang="en-US" sz="3200" dirty="0"/>
          </a:p>
          <a:p>
            <a:pPr>
              <a:buFont typeface="Wingdings" pitchFamily="2" charset="2"/>
              <a:buChar char="§"/>
            </a:pPr>
            <a:endParaRPr lang="en-US" sz="3200" dirty="0" smtClean="0"/>
          </a:p>
          <a:p>
            <a:pPr>
              <a:buFont typeface="Wingdings" pitchFamily="2" charset="2"/>
              <a:buChar char="§"/>
            </a:pPr>
            <a:r>
              <a:rPr lang="en-US" sz="7000" dirty="0" smtClean="0"/>
              <a:t>Specification </a:t>
            </a:r>
            <a:r>
              <a:rPr lang="en-US" sz="7000" dirty="0"/>
              <a:t>to implementation </a:t>
            </a:r>
            <a:r>
              <a:rPr lang="en-US" sz="7000" dirty="0" smtClean="0"/>
              <a:t>(one to many)</a:t>
            </a:r>
          </a:p>
          <a:p>
            <a:pPr marL="18288" indent="0">
              <a:buNone/>
            </a:pPr>
            <a:endParaRPr lang="en-US" sz="7000" dirty="0" smtClean="0"/>
          </a:p>
          <a:p>
            <a:pPr>
              <a:buFont typeface="Wingdings" pitchFamily="2" charset="2"/>
              <a:buChar char="§"/>
            </a:pPr>
            <a:r>
              <a:rPr lang="en-US" sz="7000" dirty="0" smtClean="0"/>
              <a:t>Software reification (refinement) is the process    of converting abstract software specifications into real application. (Forward Engineering)</a:t>
            </a:r>
          </a:p>
          <a:p>
            <a:pPr>
              <a:buFont typeface="Wingdings" pitchFamily="2" charset="2"/>
              <a:buChar char="§"/>
            </a:pPr>
            <a:endParaRPr lang="en-US" sz="7000" dirty="0" smtClean="0"/>
          </a:p>
          <a:p>
            <a:pPr>
              <a:buFont typeface="Wingdings" pitchFamily="2" charset="2"/>
              <a:buChar char="§"/>
            </a:pPr>
            <a:r>
              <a:rPr lang="en-US" sz="7000" dirty="0" smtClean="0"/>
              <a:t>Higher level abstraction from implementation</a:t>
            </a:r>
          </a:p>
          <a:p>
            <a:pPr marL="18288" indent="0">
              <a:buNone/>
            </a:pPr>
            <a:endParaRPr lang="en-US" sz="7000" dirty="0" smtClean="0"/>
          </a:p>
          <a:p>
            <a:pPr>
              <a:buFont typeface="Wingdings" pitchFamily="2" charset="2"/>
              <a:buChar char="§"/>
            </a:pPr>
            <a:r>
              <a:rPr lang="en-US" sz="7000" dirty="0" smtClean="0"/>
              <a:t>Identifying component and behavior of a system in order to create higher level abstraction (Reverse Engineering) </a:t>
            </a:r>
          </a:p>
          <a:p>
            <a:pPr>
              <a:buFont typeface="Wingdings" pitchFamily="2" charset="2"/>
              <a:buChar char="§"/>
            </a:pPr>
            <a:endParaRPr lang="en-US" sz="3200" dirty="0" smtClean="0"/>
          </a:p>
          <a:p>
            <a:pPr>
              <a:buFont typeface="Wingdings" pitchFamily="2" charset="2"/>
              <a:buChar char="§"/>
            </a:pPr>
            <a:endParaRPr lang="en-US" sz="3200" dirty="0" smtClean="0"/>
          </a:p>
          <a:p>
            <a:pPr>
              <a:buFont typeface="Wingdings" pitchFamily="2" charset="2"/>
              <a:buChar char="§"/>
            </a:pPr>
            <a:endParaRPr lang="en-US" sz="3200" dirty="0" smtClean="0"/>
          </a:p>
          <a:p>
            <a:pPr marL="18288" indent="0">
              <a:buFont typeface="Wingdings" pitchFamily="2" charset="2"/>
              <a:buChar char="§"/>
            </a:pPr>
            <a:endParaRPr lang="en-US" sz="3200" dirty="0" smtClean="0"/>
          </a:p>
          <a:p>
            <a:pPr marL="18288" indent="0">
              <a:buFont typeface="Wingdings" pitchFamily="2" charset="2"/>
              <a:buChar char="§"/>
            </a:pPr>
            <a:endParaRPr lang="en-US" sz="3200" dirty="0" smtClean="0"/>
          </a:p>
        </p:txBody>
      </p:sp>
      <p:sp>
        <p:nvSpPr>
          <p:cNvPr id="3" name="Title 2"/>
          <p:cNvSpPr>
            <a:spLocks noGrp="1"/>
          </p:cNvSpPr>
          <p:nvPr>
            <p:ph type="title"/>
          </p:nvPr>
        </p:nvSpPr>
        <p:spPr>
          <a:xfrm>
            <a:off x="76200" y="304800"/>
            <a:ext cx="8763000" cy="838200"/>
          </a:xfrm>
        </p:spPr>
        <p:txBody>
          <a:bodyPr/>
          <a:lstStyle/>
          <a:p>
            <a:pPr marL="532638" indent="-514350"/>
            <a:r>
              <a:rPr lang="en-US" sz="4000" dirty="0"/>
              <a:t>Reification vs. Reverse Specification</a:t>
            </a:r>
          </a:p>
        </p:txBody>
      </p:sp>
    </p:spTree>
    <p:extLst>
      <p:ext uri="{BB962C8B-B14F-4D97-AF65-F5344CB8AC3E}">
        <p14:creationId xmlns:p14="http://schemas.microsoft.com/office/powerpoint/2010/main" val="25320009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600200"/>
            <a:ext cx="8839200" cy="4800600"/>
          </a:xfrm>
        </p:spPr>
        <p:txBody>
          <a:bodyPr>
            <a:normAutofit/>
          </a:bodyPr>
          <a:lstStyle/>
          <a:p>
            <a:pPr>
              <a:buFont typeface="Wingdings" pitchFamily="2" charset="2"/>
              <a:buChar char="§"/>
            </a:pPr>
            <a:r>
              <a:rPr lang="en-US" sz="2800" dirty="0" smtClean="0"/>
              <a:t>Formal description of large piece of code can be overwhelmingly complex and  counterproductive to inspect.</a:t>
            </a:r>
          </a:p>
          <a:p>
            <a:pPr>
              <a:buFont typeface="Wingdings" pitchFamily="2" charset="2"/>
              <a:buChar char="§"/>
            </a:pPr>
            <a:endParaRPr lang="en-US" sz="2800" dirty="0" smtClean="0"/>
          </a:p>
          <a:p>
            <a:pPr>
              <a:buFont typeface="Wingdings" pitchFamily="2" charset="2"/>
              <a:buChar char="§"/>
            </a:pPr>
            <a:r>
              <a:rPr lang="en-US" sz="2800" dirty="0"/>
              <a:t>S</a:t>
            </a:r>
            <a:r>
              <a:rPr lang="en-US" sz="2800" dirty="0" smtClean="0"/>
              <a:t>licing is the syntactic separation of program in its constituent slices.</a:t>
            </a:r>
          </a:p>
          <a:p>
            <a:pPr>
              <a:buFont typeface="Wingdings" pitchFamily="2" charset="2"/>
              <a:buChar char="§"/>
            </a:pPr>
            <a:endParaRPr lang="en-US" sz="2800" dirty="0" smtClean="0"/>
          </a:p>
          <a:p>
            <a:pPr>
              <a:buFont typeface="Wingdings" pitchFamily="2" charset="2"/>
              <a:buChar char="§"/>
            </a:pPr>
            <a:r>
              <a:rPr lang="en-US" sz="2800" dirty="0" smtClean="0"/>
              <a:t>Find the slices semantics and “re-constitute” the whole program semantics  </a:t>
            </a:r>
          </a:p>
        </p:txBody>
      </p:sp>
      <p:sp>
        <p:nvSpPr>
          <p:cNvPr id="3" name="Title 2"/>
          <p:cNvSpPr>
            <a:spLocks noGrp="1"/>
          </p:cNvSpPr>
          <p:nvPr>
            <p:ph type="title"/>
          </p:nvPr>
        </p:nvSpPr>
        <p:spPr>
          <a:xfrm>
            <a:off x="152400" y="685800"/>
            <a:ext cx="8763000" cy="838200"/>
          </a:xfrm>
        </p:spPr>
        <p:txBody>
          <a:bodyPr/>
          <a:lstStyle/>
          <a:p>
            <a:r>
              <a:rPr lang="en-US" sz="4400" dirty="0" smtClean="0"/>
              <a:t>Code Slicing </a:t>
            </a:r>
            <a:r>
              <a:rPr lang="en-US" sz="1600" b="1" dirty="0" smtClean="0"/>
              <a:t>“A semantically sound code-decomposition technique”</a:t>
            </a:r>
            <a:endParaRPr lang="en-US" sz="40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457200"/>
            <a:ext cx="7772400" cy="914400"/>
          </a:xfrm>
        </p:spPr>
        <p:txBody>
          <a:bodyPr/>
          <a:lstStyle/>
          <a:p>
            <a:r>
              <a:rPr lang="en-US" sz="4000" b="1" dirty="0"/>
              <a:t>Example- Word Count Program</a:t>
            </a:r>
            <a:endParaRPr lang="en-US" sz="4000"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524000"/>
            <a:ext cx="52578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5943600" y="4999672"/>
            <a:ext cx="2514600" cy="1477328"/>
          </a:xfrm>
          <a:prstGeom prst="rect">
            <a:avLst/>
          </a:prstGeom>
          <a:noFill/>
        </p:spPr>
        <p:txBody>
          <a:bodyPr wrap="square" rtlCol="0">
            <a:spAutoFit/>
          </a:bodyPr>
          <a:lstStyle/>
          <a:p>
            <a:r>
              <a:rPr lang="en-US" dirty="0" smtClean="0"/>
              <a:t>NL: New Line</a:t>
            </a:r>
          </a:p>
          <a:p>
            <a:endParaRPr lang="en-US" dirty="0"/>
          </a:p>
          <a:p>
            <a:r>
              <a:rPr lang="en-US" dirty="0" smtClean="0"/>
              <a:t>NC: New Character</a:t>
            </a:r>
          </a:p>
          <a:p>
            <a:endParaRPr lang="en-US" dirty="0"/>
          </a:p>
          <a:p>
            <a:r>
              <a:rPr lang="en-US" dirty="0" smtClean="0"/>
              <a:t>NW: New word</a:t>
            </a:r>
            <a:endParaRPr lang="en-US" dirty="0"/>
          </a:p>
        </p:txBody>
      </p:sp>
      <p:sp>
        <p:nvSpPr>
          <p:cNvPr id="6" name="TextBox 5"/>
          <p:cNvSpPr txBox="1"/>
          <p:nvPr/>
        </p:nvSpPr>
        <p:spPr>
          <a:xfrm>
            <a:off x="5943600" y="1447800"/>
            <a:ext cx="2514600" cy="1200329"/>
          </a:xfrm>
          <a:prstGeom prst="rect">
            <a:avLst/>
          </a:prstGeom>
          <a:noFill/>
        </p:spPr>
        <p:txBody>
          <a:bodyPr wrap="square" rtlCol="0">
            <a:spAutoFit/>
          </a:bodyPr>
          <a:lstStyle/>
          <a:p>
            <a:r>
              <a:rPr lang="en-US" i="1" dirty="0"/>
              <a:t>S</a:t>
            </a:r>
            <a:r>
              <a:rPr lang="en-US" i="1" dirty="0" smtClean="0"/>
              <a:t>implified version of the Unix </a:t>
            </a:r>
            <a:r>
              <a:rPr lang="en-US" b="1" i="1" dirty="0" err="1" smtClean="0"/>
              <a:t>wc</a:t>
            </a:r>
            <a:r>
              <a:rPr lang="en-US" i="1" dirty="0" smtClean="0"/>
              <a:t> command which print the no. of </a:t>
            </a:r>
            <a:r>
              <a:rPr lang="en-US" b="1" i="1" dirty="0" smtClean="0"/>
              <a:t>bytes, words and lines</a:t>
            </a:r>
            <a:endParaRPr lang="en-US" b="1" i="1" dirty="0"/>
          </a:p>
        </p:txBody>
      </p:sp>
      <p:sp>
        <p:nvSpPr>
          <p:cNvPr id="7" name="TextBox 6"/>
          <p:cNvSpPr txBox="1"/>
          <p:nvPr/>
        </p:nvSpPr>
        <p:spPr>
          <a:xfrm>
            <a:off x="5943600" y="3200400"/>
            <a:ext cx="2667000" cy="1477328"/>
          </a:xfrm>
          <a:prstGeom prst="rect">
            <a:avLst/>
          </a:prstGeom>
          <a:noFill/>
        </p:spPr>
        <p:txBody>
          <a:bodyPr wrap="square" rtlCol="0">
            <a:spAutoFit/>
          </a:bodyPr>
          <a:lstStyle/>
          <a:p>
            <a:r>
              <a:rPr lang="en-US" dirty="0" smtClean="0"/>
              <a:t>HASKELL Programming </a:t>
            </a:r>
            <a:r>
              <a:rPr lang="en-US" dirty="0"/>
              <a:t>L</a:t>
            </a:r>
            <a:r>
              <a:rPr lang="en-US" dirty="0" smtClean="0"/>
              <a:t>anguage is adopted to express the functional semantics of slice of piece of code</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lemental">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1581</TotalTime>
  <Words>728</Words>
  <Application>Microsoft Office PowerPoint</Application>
  <PresentationFormat>On-screen Show (4:3)</PresentationFormat>
  <Paragraphs>158</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Elemental</vt:lpstr>
      <vt:lpstr>PowerPoint Presentation</vt:lpstr>
      <vt:lpstr>Agenda</vt:lpstr>
      <vt:lpstr> Title</vt:lpstr>
      <vt:lpstr>Abstract</vt:lpstr>
      <vt:lpstr>Abstract  Contd.</vt:lpstr>
      <vt:lpstr>Literature Review</vt:lpstr>
      <vt:lpstr>Reification vs. Reverse Specification</vt:lpstr>
      <vt:lpstr>Code Slicing “A semantically sound code-decomposition technique”</vt:lpstr>
      <vt:lpstr>Example- Word Count Program</vt:lpstr>
      <vt:lpstr>Slicing of the Example code</vt:lpstr>
      <vt:lpstr>Slicing of the Example code(Contd)</vt:lpstr>
      <vt:lpstr>HASKELL’s Semantics for given Slices</vt:lpstr>
      <vt:lpstr>Removing the accumulation parameters</vt:lpstr>
      <vt:lpstr>Introduction of mutual recursion</vt:lpstr>
      <vt:lpstr>Summary </vt:lpstr>
      <vt:lpstr>Evaluation of the paper!!!</vt:lpstr>
      <vt:lpstr>     Questions    and    Answers </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mushtaq</dc:creator>
  <cp:lastModifiedBy>Mushtaq Raza</cp:lastModifiedBy>
  <cp:revision>205</cp:revision>
  <dcterms:created xsi:type="dcterms:W3CDTF">2011-12-01T00:06:32Z</dcterms:created>
  <dcterms:modified xsi:type="dcterms:W3CDTF">2012-06-22T13:01:55Z</dcterms:modified>
</cp:coreProperties>
</file>