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815" autoAdjust="0"/>
  </p:normalViewPr>
  <p:slideViewPr>
    <p:cSldViewPr>
      <p:cViewPr>
        <p:scale>
          <a:sx n="70" d="100"/>
          <a:sy n="70" d="100"/>
        </p:scale>
        <p:origin x="-116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07F4F-3280-4294-BC80-412E4A274A79}" type="datetimeFigureOut">
              <a:rPr lang="en-GB" smtClean="0"/>
              <a:t>22/06/2012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23AA9-04B2-44A3-A96A-82FC51C32C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292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Compare imperative programming</a:t>
            </a:r>
            <a:r>
              <a:rPr lang="pt-PT" baseline="0" dirty="0" smtClean="0"/>
              <a:t> vs functional programing. Main differences</a:t>
            </a:r>
          </a:p>
          <a:p>
            <a:r>
              <a:rPr lang="pt-PT" baseline="0" dirty="0" smtClean="0"/>
              <a:t>Then I’ll introduce Monads to everyone. Then I’ll explain how Monads can be used to extend functional programming and i’ll talk about 4 possible uses and finally the conclusions</a:t>
            </a:r>
          </a:p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23AA9-04B2-44A3-A96A-82FC51C32C6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9722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Get doesn’t change the state while</a:t>
            </a:r>
            <a:r>
              <a:rPr lang="pt-PT" baseline="0" dirty="0" smtClean="0"/>
              <a:t> the put function does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23AA9-04B2-44A3-A96A-82FC51C32C6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4671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idea is that choice p mx my behaves as mx with probability p</a:t>
            </a:r>
          </a:p>
          <a:p>
            <a:r>
              <a:rPr lang="en-US" dirty="0" smtClean="0"/>
              <a:t>and as my with probability 1−p. From now on, we will write ‘¯p’</a:t>
            </a:r>
          </a:p>
          <a:p>
            <a:r>
              <a:rPr lang="en-US" dirty="0" smtClean="0"/>
              <a:t>for 1−p, and following Hoare [8], write choice in infix notation,</a:t>
            </a:r>
          </a:p>
          <a:p>
            <a:r>
              <a:rPr lang="en-US" dirty="0" smtClean="0"/>
              <a:t>‘mx  p  my’, because this makes the laws more transparent. We</a:t>
            </a:r>
          </a:p>
          <a:p>
            <a:r>
              <a:rPr lang="pt-PT" dirty="0" smtClean="0"/>
              <a:t>have two identity laws:</a:t>
            </a:r>
          </a:p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23AA9-04B2-44A3-A96A-82FC51C32C6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067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Extended the basic definition of Monads based on an</a:t>
            </a:r>
            <a:r>
              <a:rPr lang="pt-PT" baseline="0" dirty="0" smtClean="0"/>
              <a:t> </a:t>
            </a:r>
            <a:r>
              <a:rPr lang="en-US" dirty="0" smtClean="0"/>
              <a:t>algebraic specification which captured the some</a:t>
            </a:r>
            <a:r>
              <a:rPr lang="en-US" baseline="0" dirty="0" smtClean="0"/>
              <a:t> of the operations used in imperative languages. This is what I conclude in this paper. As for the conclusion written in the paper I think there are more references and state of the art in the conclusion that in the rest of the paper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23AA9-04B2-44A3-A96A-82FC51C32C6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1329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The</a:t>
            </a:r>
            <a:r>
              <a:rPr lang="pt-PT" baseline="0" dirty="0" smtClean="0"/>
              <a:t> paper wasn’t written for hmmm newbies in the area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23AA9-04B2-44A3-A96A-82FC51C32C6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856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Imperative languages -&gt; analyse input and process it</a:t>
            </a:r>
            <a:r>
              <a:rPr lang="en-GB" baseline="0" dirty="0" smtClean="0"/>
              <a:t> -&gt; output. To do this -&gt; directly control the flow of the program -&gt; changing state of program and while doing this we change the data. However -&gt; side effects can occur -&gt; refers to the change data that is outside the scope of a function -&gt; </a:t>
            </a:r>
            <a:r>
              <a:rPr lang="en-GB" baseline="0" dirty="0" err="1" smtClean="0"/>
              <a:t>globals</a:t>
            </a:r>
            <a:r>
              <a:rPr lang="en-GB" baseline="0" dirty="0" smtClean="0"/>
              <a:t> -&gt; influence the whole program. As a function accesses global variables -&gt; change its behaviour  according to the place that function is called. If this wouldn’t happen we’d have </a:t>
            </a:r>
            <a:r>
              <a:rPr lang="en-GB" baseline="0" dirty="0" err="1" smtClean="0"/>
              <a:t>referencial</a:t>
            </a:r>
            <a:r>
              <a:rPr lang="en-GB" baseline="0" dirty="0" smtClean="0"/>
              <a:t> transparency. On the other hand  -&gt; functional </a:t>
            </a:r>
            <a:r>
              <a:rPr lang="en-GB" baseline="0" dirty="0" smtClean="0"/>
              <a:t>programming </a:t>
            </a:r>
            <a:r>
              <a:rPr lang="en-GB" baseline="0" dirty="0" smtClean="0"/>
              <a:t>based </a:t>
            </a:r>
            <a:r>
              <a:rPr lang="en-GB" baseline="0" dirty="0" smtClean="0"/>
              <a:t>on </a:t>
            </a:r>
            <a:r>
              <a:rPr lang="en-GB" baseline="0" dirty="0" smtClean="0"/>
              <a:t>-&gt; </a:t>
            </a:r>
            <a:r>
              <a:rPr lang="en-GB" baseline="0" dirty="0" smtClean="0"/>
              <a:t>evaluation of mathematical functions, avoiding the use of state and mutable </a:t>
            </a:r>
            <a:r>
              <a:rPr lang="en-GB" baseline="0" dirty="0" smtClean="0"/>
              <a:t>data. </a:t>
            </a:r>
            <a:r>
              <a:rPr lang="en-GB" baseline="0" dirty="0" smtClean="0"/>
              <a:t>By using mathematical functions the result only depends on the parameters, always outputting the same result with the same </a:t>
            </a:r>
            <a:r>
              <a:rPr lang="en-GB" baseline="0" dirty="0" smtClean="0"/>
              <a:t>parameters. It is also true that with a functional programming and program is automatically verified as there are no erratic behaviours of the functions</a:t>
            </a:r>
            <a:endParaRPr lang="en-GB" baseline="0" dirty="0" smtClean="0"/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23AA9-04B2-44A3-A96A-82FC51C32C6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297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functional programming, a monad is a structure that represents computations</a:t>
            </a:r>
            <a:r>
              <a:rPr lang="en-US" baseline="0" dirty="0" smtClean="0"/>
              <a:t> </a:t>
            </a:r>
            <a:r>
              <a:rPr lang="pt-PT" dirty="0" smtClean="0"/>
              <a:t>associated </a:t>
            </a:r>
            <a:r>
              <a:rPr lang="pt-PT" dirty="0" smtClean="0"/>
              <a:t>with imperative </a:t>
            </a:r>
            <a:r>
              <a:rPr lang="pt-PT" dirty="0" smtClean="0"/>
              <a:t>languages. In a way Monads extend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23AA9-04B2-44A3-A96A-82FC51C32C6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2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The return operation basically creates a monad of the type A from a object of type A</a:t>
            </a:r>
          </a:p>
          <a:p>
            <a:r>
              <a:rPr lang="pt-PT" dirty="0" smtClean="0"/>
              <a:t>The other operation is bind desenho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23AA9-04B2-44A3-A96A-82FC51C32C6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397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The last</a:t>
            </a:r>
            <a:r>
              <a:rPr lang="pt-PT" baseline="0" dirty="0" smtClean="0"/>
              <a:t> one has a lot of letters but what it basically means is that binding two functions like this is the same a binding each one individually in a sequence where the input of one function is the result of the previous one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23AA9-04B2-44A3-A96A-82FC51C32C6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100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For</a:t>
            </a:r>
            <a:r>
              <a:rPr lang="pt-PT" baseline="0" dirty="0" smtClean="0"/>
              <a:t> the monads we also define a do operator and this allows the sequencing of instruction that is defined like this. If we have do na instruction we output the direct result</a:t>
            </a:r>
          </a:p>
          <a:p>
            <a:r>
              <a:rPr lang="pt-PT" baseline="0" dirty="0" smtClean="0"/>
              <a:t>To use several instructions we use a semi colon and as you can see these are 2 independent functions, where the output of one is not used in the other so we are sequencing operations</a:t>
            </a:r>
          </a:p>
          <a:p>
            <a:r>
              <a:rPr lang="pt-PT" baseline="0" dirty="0" smtClean="0"/>
              <a:t>However there would be a problem if we couldn’t pass the arguments of the first function/instruction to the second and this is done with this arrow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23AA9-04B2-44A3-A96A-82FC51C32C6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078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Return a possible</a:t>
            </a:r>
            <a:r>
              <a:rPr lang="pt-PT" baseline="0" dirty="0" smtClean="0"/>
              <a:t> example If it exists. This is not used e.g. to calculate a random value even though it can be used to obtain a random value from a list. If there is no answer it returns the fail which is defined like this. It can be used to permute lists or like I said to choose a random element from a list or to remove one… and so on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23AA9-04B2-44A3-A96A-82FC51C32C6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8583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And here is na</a:t>
            </a:r>
            <a:r>
              <a:rPr lang="pt-PT" baseline="0" dirty="0" smtClean="0"/>
              <a:t> example of how we can select an element we start with a list [a] and it returns a monad with a tuple where the first element is the chosen element and the second is the list without that element then we have the end case. </a:t>
            </a:r>
          </a:p>
          <a:p>
            <a:r>
              <a:rPr lang="pt-PT" baseline="0" dirty="0" smtClean="0"/>
              <a:t>This either returns first part or the second…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23AA9-04B2-44A3-A96A-82FC51C32C6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858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there is an</a:t>
            </a:r>
            <a:r>
              <a:rPr lang="en-US" baseline="0" dirty="0" smtClean="0"/>
              <a:t> exception 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23AA9-04B2-44A3-A96A-82FC51C32C6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811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Just </a:t>
            </a:r>
            <a:r>
              <a:rPr lang="en-GB" b="1" dirty="0"/>
              <a:t>do </a:t>
            </a:r>
            <a:r>
              <a:rPr lang="en-GB" dirty="0"/>
              <a:t>It:</a:t>
            </a:r>
            <a:br>
              <a:rPr lang="en-GB" dirty="0"/>
            </a:br>
            <a:r>
              <a:rPr lang="en-GB" dirty="0"/>
              <a:t>Simple Monadic </a:t>
            </a:r>
            <a:r>
              <a:rPr lang="en-GB" dirty="0" err="1"/>
              <a:t>Equational</a:t>
            </a:r>
            <a:r>
              <a:rPr lang="en-GB" dirty="0"/>
              <a:t> </a:t>
            </a:r>
            <a:r>
              <a:rPr lang="en-GB" dirty="0" smtClean="0"/>
              <a:t>Reasoning</a:t>
            </a:r>
            <a:br>
              <a:rPr lang="en-GB" dirty="0" smtClean="0"/>
            </a:br>
            <a:r>
              <a:rPr lang="en-GB" sz="3100" dirty="0"/>
              <a:t>Jeremy Gibbons and Ralf </a:t>
            </a:r>
            <a:r>
              <a:rPr lang="en-GB" sz="3100" dirty="0" err="1" smtClean="0"/>
              <a:t>Hinze</a:t>
            </a:r>
            <a:r>
              <a:rPr lang="en-GB" sz="3100" dirty="0" smtClean="0"/>
              <a:t>, 2011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sz="2400" dirty="0" smtClean="0"/>
              <a:t>José Serra </a:t>
            </a:r>
          </a:p>
          <a:p>
            <a:r>
              <a:rPr lang="en-GB" sz="2400" b="1" dirty="0"/>
              <a:t>Thematic </a:t>
            </a:r>
            <a:r>
              <a:rPr lang="en-GB" sz="2400" b="1" dirty="0" smtClean="0"/>
              <a:t>Seminar June 2012</a:t>
            </a:r>
            <a:endParaRPr lang="en-GB" sz="2400" b="1" dirty="0"/>
          </a:p>
          <a:p>
            <a:endParaRPr lang="en-GB" dirty="0"/>
          </a:p>
        </p:txBody>
      </p:sp>
      <p:pic>
        <p:nvPicPr>
          <p:cNvPr id="4" name="Picture 2" descr="C:\Users\José\Desktop\mapi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143585"/>
            <a:ext cx="4032448" cy="525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t="4669" r="18934" b="51397"/>
          <a:stretch/>
        </p:blipFill>
        <p:spPr bwMode="auto">
          <a:xfrm>
            <a:off x="5257800" y="6162260"/>
            <a:ext cx="2026920" cy="48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732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Extending Monads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Exceptions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en-US" i="1" dirty="0" smtClean="0"/>
              <a:t>catch </a:t>
            </a:r>
            <a:r>
              <a:rPr lang="en-US" i="1" dirty="0"/>
              <a:t>::m </a:t>
            </a:r>
            <a:r>
              <a:rPr lang="en-US" i="1" dirty="0" err="1"/>
              <a:t>a→m</a:t>
            </a:r>
            <a:r>
              <a:rPr lang="en-US" i="1" dirty="0"/>
              <a:t> </a:t>
            </a:r>
            <a:r>
              <a:rPr lang="en-US" i="1" dirty="0" err="1"/>
              <a:t>a→m</a:t>
            </a:r>
            <a:r>
              <a:rPr lang="en-US" i="1" dirty="0"/>
              <a:t> a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pt-PT" i="1" dirty="0" smtClean="0"/>
              <a:t>catch </a:t>
            </a:r>
            <a:r>
              <a:rPr lang="pt-PT" i="1" dirty="0"/>
              <a:t>fail h = h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pt-PT" i="1" dirty="0"/>
              <a:t>catch m fail = m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en-US" i="1" dirty="0"/>
              <a:t>catch m (catch h h) = catch (catch m h) </a:t>
            </a:r>
            <a:r>
              <a:rPr lang="en-US" i="1" dirty="0" smtClean="0"/>
              <a:t>h</a:t>
            </a:r>
          </a:p>
          <a:p>
            <a:pPr marL="457200" lvl="1" indent="0">
              <a:spcBef>
                <a:spcPts val="1200"/>
              </a:spcBef>
              <a:buNone/>
            </a:pPr>
            <a:endParaRPr lang="en-US" i="1" dirty="0"/>
          </a:p>
          <a:p>
            <a:pPr marL="457200" lvl="1" indent="0">
              <a:spcBef>
                <a:spcPts val="1200"/>
              </a:spcBef>
              <a:buNone/>
            </a:pPr>
            <a:r>
              <a:rPr lang="en-US" i="1" dirty="0" smtClean="0"/>
              <a:t>E.g. </a:t>
            </a:r>
            <a:r>
              <a:rPr lang="en-US" dirty="0"/>
              <a:t>catch (return (product </a:t>
            </a:r>
            <a:r>
              <a:rPr lang="en-US" dirty="0" err="1"/>
              <a:t>xs</a:t>
            </a:r>
            <a:r>
              <a:rPr lang="en-US" dirty="0"/>
              <a:t>)) (return 0)</a:t>
            </a:r>
            <a:endParaRPr lang="en-GB" i="1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8326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Extending Monads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Stateful</a:t>
            </a:r>
            <a:r>
              <a:rPr lang="en-GB" dirty="0" smtClean="0"/>
              <a:t> computations</a:t>
            </a:r>
            <a:endParaRPr lang="en-GB" dirty="0"/>
          </a:p>
          <a:p>
            <a:pPr lvl="1"/>
            <a:r>
              <a:rPr lang="en-US" dirty="0" smtClean="0"/>
              <a:t>Add state -&gt; functions depend not only on the parameters but on the state</a:t>
            </a:r>
          </a:p>
          <a:p>
            <a:pPr marL="0" indent="0">
              <a:buNone/>
            </a:pPr>
            <a:r>
              <a:rPr lang="pt-PT" dirty="0" smtClean="0"/>
              <a:t>			A S</a:t>
            </a:r>
            <a:r>
              <a:rPr lang="pt-PT" baseline="30000" dirty="0" smtClean="0"/>
              <a:t>      </a:t>
            </a:r>
            <a:r>
              <a:rPr lang="el-GR" baseline="30000" dirty="0" smtClean="0"/>
              <a:t>δ</a:t>
            </a:r>
            <a:r>
              <a:rPr lang="pt-PT" dirty="0" smtClean="0"/>
              <a:t>      B S’</a:t>
            </a:r>
          </a:p>
          <a:p>
            <a:pPr marL="457200" lvl="1" indent="0">
              <a:buNone/>
            </a:pPr>
            <a:r>
              <a:rPr lang="en-US" i="1" dirty="0" smtClean="0"/>
              <a:t>class Monad </a:t>
            </a:r>
            <a:r>
              <a:rPr lang="en-US" i="1" dirty="0" err="1" smtClean="0"/>
              <a:t>m⇒MonadState</a:t>
            </a:r>
            <a:r>
              <a:rPr lang="en-US" i="1" dirty="0" smtClean="0"/>
              <a:t> s m | </a:t>
            </a:r>
            <a:r>
              <a:rPr lang="en-US" i="1" dirty="0" err="1" smtClean="0"/>
              <a:t>m→s</a:t>
            </a:r>
            <a:r>
              <a:rPr lang="en-US" i="1" dirty="0" smtClean="0"/>
              <a:t> where</a:t>
            </a:r>
          </a:p>
          <a:p>
            <a:pPr marL="457200" lvl="1" indent="0">
              <a:buNone/>
            </a:pPr>
            <a:r>
              <a:rPr lang="pt-PT" i="1" dirty="0" smtClean="0"/>
              <a:t>get </a:t>
            </a:r>
            <a:r>
              <a:rPr lang="pt-PT" i="1" dirty="0"/>
              <a:t>::m s</a:t>
            </a:r>
          </a:p>
          <a:p>
            <a:pPr marL="457200" lvl="1" indent="0">
              <a:buNone/>
            </a:pPr>
            <a:r>
              <a:rPr lang="pt-PT" i="1" dirty="0"/>
              <a:t>put :: s→m ()</a:t>
            </a:r>
          </a:p>
          <a:p>
            <a:endParaRPr lang="pt-PT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962400" y="3429000"/>
            <a:ext cx="762000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60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Extending Monads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P</a:t>
            </a:r>
            <a:r>
              <a:rPr lang="en-GB" dirty="0" smtClean="0"/>
              <a:t>robabilistic </a:t>
            </a:r>
            <a:r>
              <a:rPr lang="en-GB" dirty="0" smtClean="0"/>
              <a:t>computations</a:t>
            </a:r>
          </a:p>
          <a:p>
            <a:pPr marL="457200" lvl="1" indent="0">
              <a:buNone/>
            </a:pPr>
            <a:r>
              <a:rPr lang="en-US" dirty="0" smtClean="0"/>
              <a:t>	class </a:t>
            </a:r>
            <a:r>
              <a:rPr lang="en-US" dirty="0"/>
              <a:t>Monad </a:t>
            </a:r>
            <a:r>
              <a:rPr lang="en-US" dirty="0" err="1"/>
              <a:t>m⇒MonadProb</a:t>
            </a:r>
            <a:r>
              <a:rPr lang="en-US" dirty="0"/>
              <a:t> m where</a:t>
            </a:r>
          </a:p>
          <a:p>
            <a:pPr marL="457200" lvl="1" indent="0">
              <a:buNone/>
            </a:pPr>
            <a:r>
              <a:rPr lang="en-US" dirty="0" smtClean="0"/>
              <a:t>	choice </a:t>
            </a:r>
            <a:r>
              <a:rPr lang="en-US" dirty="0"/>
              <a:t>:: </a:t>
            </a:r>
            <a:r>
              <a:rPr lang="en-US" dirty="0" err="1"/>
              <a:t>Prob→m</a:t>
            </a:r>
            <a:r>
              <a:rPr lang="en-US" dirty="0"/>
              <a:t> </a:t>
            </a:r>
            <a:r>
              <a:rPr lang="en-US" dirty="0" err="1"/>
              <a:t>a→m</a:t>
            </a:r>
            <a:r>
              <a:rPr lang="en-US" dirty="0"/>
              <a:t> </a:t>
            </a:r>
            <a:r>
              <a:rPr lang="en-US" dirty="0" err="1"/>
              <a:t>a→m</a:t>
            </a:r>
            <a:r>
              <a:rPr lang="en-US" dirty="0"/>
              <a:t> a</a:t>
            </a:r>
          </a:p>
          <a:p>
            <a:pPr marL="457200" lvl="1" indent="0">
              <a:buNone/>
            </a:pPr>
            <a:r>
              <a:rPr lang="pt-PT" dirty="0" smtClean="0"/>
              <a:t>	mx   0   my </a:t>
            </a:r>
            <a:r>
              <a:rPr lang="pt-PT" dirty="0"/>
              <a:t>= my</a:t>
            </a:r>
          </a:p>
          <a:p>
            <a:pPr marL="457200" lvl="1" indent="0">
              <a:buNone/>
            </a:pPr>
            <a:r>
              <a:rPr lang="pt-PT" dirty="0" smtClean="0"/>
              <a:t>	mx   1   </a:t>
            </a:r>
            <a:r>
              <a:rPr lang="pt-PT" dirty="0"/>
              <a:t>my = mx</a:t>
            </a:r>
          </a:p>
          <a:p>
            <a:pPr marL="457200" lvl="1" indent="0">
              <a:buNone/>
            </a:pPr>
            <a:r>
              <a:rPr lang="pt-PT" dirty="0" smtClean="0"/>
              <a:t>	(</a:t>
            </a:r>
            <a:r>
              <a:rPr lang="pt-PT" dirty="0"/>
              <a:t>mx </a:t>
            </a:r>
            <a:r>
              <a:rPr lang="pt-PT" dirty="0" smtClean="0"/>
              <a:t> p  my</a:t>
            </a:r>
            <a:r>
              <a:rPr lang="pt-PT" dirty="0"/>
              <a:t>) &gt;&gt;=k = (mx&gt;&gt;=k)  </a:t>
            </a:r>
            <a:r>
              <a:rPr lang="pt-PT" dirty="0" smtClean="0"/>
              <a:t> p  </a:t>
            </a:r>
            <a:r>
              <a:rPr lang="pt-PT" dirty="0"/>
              <a:t>(my&gt;&gt;=k)</a:t>
            </a:r>
          </a:p>
          <a:p>
            <a:endParaRPr lang="pt-PT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E.g.</a:t>
            </a:r>
          </a:p>
          <a:p>
            <a:pPr marL="457200" lvl="1" indent="0">
              <a:buNone/>
            </a:pPr>
            <a:r>
              <a:rPr lang="pt-PT" dirty="0" smtClean="0"/>
              <a:t>	uniform :: MonadProb m⇒[a]→m a</a:t>
            </a:r>
          </a:p>
          <a:p>
            <a:pPr marL="457200" lvl="1" indent="0">
              <a:buNone/>
            </a:pPr>
            <a:r>
              <a:rPr lang="pt-PT" dirty="0" smtClean="0"/>
              <a:t>	uniform [x] =return x</a:t>
            </a:r>
          </a:p>
          <a:p>
            <a:pPr marL="457200" lvl="1" indent="0">
              <a:buNone/>
            </a:pPr>
            <a:r>
              <a:rPr lang="en-US" dirty="0" smtClean="0"/>
              <a:t>	uniform </a:t>
            </a:r>
            <a:r>
              <a:rPr lang="en-US" dirty="0"/>
              <a:t>(x : </a:t>
            </a:r>
            <a:r>
              <a:rPr lang="en-US" dirty="0" err="1"/>
              <a:t>xs</a:t>
            </a:r>
            <a:r>
              <a:rPr lang="en-US" dirty="0"/>
              <a:t>) = return x  </a:t>
            </a:r>
            <a:r>
              <a:rPr lang="en-US" dirty="0" smtClean="0"/>
              <a:t> </a:t>
            </a:r>
            <a:r>
              <a:rPr lang="en-US" sz="2600" dirty="0" smtClean="0"/>
              <a:t>1/length </a:t>
            </a:r>
            <a:r>
              <a:rPr lang="en-US" sz="2600" dirty="0"/>
              <a:t>(</a:t>
            </a:r>
            <a:r>
              <a:rPr lang="en-US" sz="2600" dirty="0" err="1"/>
              <a:t>x:xs</a:t>
            </a:r>
            <a:r>
              <a:rPr lang="en-US" sz="2600" dirty="0" smtClean="0"/>
              <a:t>)</a:t>
            </a:r>
            <a:r>
              <a:rPr lang="en-US" dirty="0" smtClean="0"/>
              <a:t>   </a:t>
            </a:r>
            <a:r>
              <a:rPr lang="en-US" dirty="0"/>
              <a:t>uniform </a:t>
            </a:r>
            <a:r>
              <a:rPr lang="en-US" dirty="0" err="1" smtClean="0"/>
              <a:t>xs</a:t>
            </a:r>
            <a:endParaRPr lang="pt-PT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828800" y="2817962"/>
            <a:ext cx="76200" cy="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209800" y="2819400"/>
            <a:ext cx="76200" cy="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1828800" y="3124200"/>
            <a:ext cx="76200" cy="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1905000" y="3505200"/>
            <a:ext cx="76200" cy="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724400" y="3505200"/>
            <a:ext cx="76200" cy="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343400" y="5638800"/>
            <a:ext cx="76200" cy="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209800" y="3124200"/>
            <a:ext cx="76200" cy="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019800" y="5638800"/>
            <a:ext cx="76200" cy="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029200" y="3505200"/>
            <a:ext cx="76200" cy="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09800" y="3505200"/>
            <a:ext cx="76200" cy="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0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Conclusions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Extended the basic definition of Monads based on na </a:t>
            </a:r>
            <a:r>
              <a:rPr lang="en-US" dirty="0" smtClean="0"/>
              <a:t>algebraic </a:t>
            </a:r>
            <a:r>
              <a:rPr lang="en-US" dirty="0"/>
              <a:t>specification capturing its operations and equations</a:t>
            </a:r>
            <a:r>
              <a:rPr lang="pt-PT" dirty="0" smtClean="0"/>
              <a:t>to acount to:</a:t>
            </a:r>
          </a:p>
          <a:p>
            <a:pPr lvl="1"/>
            <a:r>
              <a:rPr lang="pt-PT" dirty="0" smtClean="0"/>
              <a:t>Non Determinism</a:t>
            </a:r>
          </a:p>
          <a:p>
            <a:pPr lvl="1"/>
            <a:r>
              <a:rPr lang="pt-PT" dirty="0" smtClean="0"/>
              <a:t>Exceptions</a:t>
            </a:r>
          </a:p>
          <a:p>
            <a:pPr lvl="1"/>
            <a:r>
              <a:rPr lang="pt-PT" dirty="0" smtClean="0"/>
              <a:t>Stateful Computations</a:t>
            </a:r>
          </a:p>
          <a:p>
            <a:pPr lvl="1"/>
            <a:r>
              <a:rPr lang="pt-PT" dirty="0" smtClean="0"/>
              <a:t>Probabilistic Computations</a:t>
            </a:r>
          </a:p>
          <a:p>
            <a:pPr lvl="1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5662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r>
              <a:rPr lang="pt-PT" dirty="0" smtClean="0"/>
              <a:t>		Thank you. Questions? </a:t>
            </a:r>
            <a:r>
              <a:rPr lang="pt-PT" dirty="0" smtClean="0">
                <a:sym typeface="Wingdings" pitchFamily="2" charset="2"/>
              </a:rPr>
              <a:t></a:t>
            </a:r>
            <a:endParaRPr lang="pt-PT" dirty="0"/>
          </a:p>
        </p:txBody>
      </p:sp>
      <p:pic>
        <p:nvPicPr>
          <p:cNvPr id="1026" name="Picture 2" descr="C:\Users\Alzita\Desktop\lens19364747_133400846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851789"/>
            <a:ext cx="2514600" cy="2634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loud 3"/>
          <p:cNvSpPr/>
          <p:nvPr/>
        </p:nvSpPr>
        <p:spPr>
          <a:xfrm>
            <a:off x="6565075" y="3124200"/>
            <a:ext cx="2327564" cy="897194"/>
          </a:xfrm>
          <a:prstGeom prst="cloud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400" dirty="0" smtClean="0"/>
              <a:t>Monads?</a:t>
            </a:r>
            <a:endParaRPr lang="pt-PT" sz="1400" dirty="0"/>
          </a:p>
        </p:txBody>
      </p:sp>
      <p:sp>
        <p:nvSpPr>
          <p:cNvPr id="6" name="Oval 5"/>
          <p:cNvSpPr/>
          <p:nvPr/>
        </p:nvSpPr>
        <p:spPr>
          <a:xfrm>
            <a:off x="7543800" y="4118758"/>
            <a:ext cx="457200" cy="3048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2498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Index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Functional programming</a:t>
            </a:r>
          </a:p>
          <a:p>
            <a:r>
              <a:rPr lang="en-GB" dirty="0" smtClean="0"/>
              <a:t>Monads</a:t>
            </a:r>
          </a:p>
          <a:p>
            <a:r>
              <a:rPr lang="pt-PT" dirty="0"/>
              <a:t>Non Determinism</a:t>
            </a:r>
          </a:p>
          <a:p>
            <a:r>
              <a:rPr lang="pt-PT" dirty="0"/>
              <a:t>Exceptions</a:t>
            </a:r>
          </a:p>
          <a:p>
            <a:r>
              <a:rPr lang="pt-PT" dirty="0"/>
              <a:t>Stateful Computations</a:t>
            </a:r>
          </a:p>
          <a:p>
            <a:r>
              <a:rPr lang="pt-PT" dirty="0"/>
              <a:t>Probabilistic Computations</a:t>
            </a:r>
          </a:p>
          <a:p>
            <a:r>
              <a:rPr lang="en-GB" dirty="0" smtClean="0"/>
              <a:t>Conclusions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00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Functional programming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Imperative languages</a:t>
            </a:r>
          </a:p>
          <a:p>
            <a:pPr lvl="1"/>
            <a:r>
              <a:rPr lang="en-GB" dirty="0" smtClean="0"/>
              <a:t>States and mutable data</a:t>
            </a:r>
          </a:p>
          <a:p>
            <a:pPr lvl="1"/>
            <a:r>
              <a:rPr lang="en-GB" dirty="0" smtClean="0"/>
              <a:t>Side effects</a:t>
            </a:r>
          </a:p>
          <a:p>
            <a:pPr lvl="1"/>
            <a:r>
              <a:rPr lang="en-GB" dirty="0" smtClean="0"/>
              <a:t>No referential transparency</a:t>
            </a:r>
          </a:p>
          <a:p>
            <a:r>
              <a:rPr lang="en-GB" dirty="0" smtClean="0"/>
              <a:t>Functional Programming</a:t>
            </a:r>
          </a:p>
          <a:p>
            <a:pPr lvl="1"/>
            <a:r>
              <a:rPr lang="en-GB" dirty="0" smtClean="0"/>
              <a:t>Based on the application of mathematical functions</a:t>
            </a:r>
          </a:p>
          <a:p>
            <a:pPr lvl="1"/>
            <a:r>
              <a:rPr lang="en-GB" dirty="0" smtClean="0"/>
              <a:t>No side </a:t>
            </a:r>
            <a:r>
              <a:rPr lang="en-GB" dirty="0" smtClean="0"/>
              <a:t>effects</a:t>
            </a:r>
          </a:p>
          <a:p>
            <a:pPr lvl="1"/>
            <a:r>
              <a:rPr lang="en-GB" dirty="0" smtClean="0"/>
              <a:t>Referential transparency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6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Monads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Extends functionalities of functional programming:</a:t>
            </a:r>
          </a:p>
          <a:p>
            <a:pPr lvl="1"/>
            <a:r>
              <a:rPr lang="pt-PT" dirty="0" smtClean="0"/>
              <a:t>I/O</a:t>
            </a:r>
          </a:p>
          <a:p>
            <a:pPr lvl="1"/>
            <a:r>
              <a:rPr lang="pt-PT" dirty="0" smtClean="0"/>
              <a:t>Non-determinism</a:t>
            </a:r>
          </a:p>
          <a:p>
            <a:pPr lvl="1"/>
            <a:r>
              <a:rPr lang="pt-PT" dirty="0" smtClean="0"/>
              <a:t>Variable assignment</a:t>
            </a:r>
          </a:p>
          <a:p>
            <a:pPr lvl="1"/>
            <a:r>
              <a:rPr lang="pt-PT" dirty="0" smtClean="0"/>
              <a:t>Exceptions</a:t>
            </a:r>
          </a:p>
          <a:p>
            <a:pPr lvl="1"/>
            <a:r>
              <a:rPr lang="pt-PT" dirty="0" smtClean="0"/>
              <a:t>Parsing</a:t>
            </a:r>
          </a:p>
          <a:p>
            <a:pPr lvl="1"/>
            <a:r>
              <a:rPr lang="pt-PT" dirty="0" smtClean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97904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Monads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Two basic operations</a:t>
            </a:r>
          </a:p>
          <a:p>
            <a:pPr lvl="1"/>
            <a:r>
              <a:rPr lang="pt-PT" dirty="0" smtClean="0"/>
              <a:t>Return </a:t>
            </a:r>
          </a:p>
          <a:p>
            <a:pPr marL="457200" lvl="1" indent="0">
              <a:buNone/>
            </a:pPr>
            <a:r>
              <a:rPr lang="pt-PT" dirty="0"/>
              <a:t>	</a:t>
            </a:r>
            <a:r>
              <a:rPr lang="pt-PT" i="1" dirty="0" smtClean="0"/>
              <a:t>return </a:t>
            </a:r>
            <a:r>
              <a:rPr lang="pt-PT" i="1" dirty="0"/>
              <a:t>:: a→m </a:t>
            </a:r>
            <a:r>
              <a:rPr lang="pt-PT" i="1" dirty="0" smtClean="0"/>
              <a:t>a</a:t>
            </a:r>
          </a:p>
          <a:p>
            <a:pPr lvl="1"/>
            <a:r>
              <a:rPr lang="pt-PT" dirty="0" smtClean="0"/>
              <a:t>Bind</a:t>
            </a:r>
            <a:endParaRPr lang="pt-PT" dirty="0"/>
          </a:p>
          <a:p>
            <a:pPr marL="457200" lvl="1" indent="0">
              <a:buNone/>
            </a:pPr>
            <a:r>
              <a:rPr lang="pt-PT" dirty="0" smtClean="0"/>
              <a:t>	</a:t>
            </a:r>
            <a:r>
              <a:rPr lang="pt-PT" i="1" dirty="0" smtClean="0"/>
              <a:t>(&gt;&gt;=) </a:t>
            </a:r>
            <a:r>
              <a:rPr lang="pt-PT" i="1" dirty="0"/>
              <a:t>::m a→(a→m b)→m </a:t>
            </a:r>
            <a:r>
              <a:rPr lang="pt-PT" i="1" dirty="0" smtClean="0"/>
              <a:t>b</a:t>
            </a:r>
            <a:endParaRPr lang="pt-PT" i="1" dirty="0"/>
          </a:p>
          <a:p>
            <a:r>
              <a:rPr lang="pt-PT" dirty="0" smtClean="0"/>
              <a:t>Another one</a:t>
            </a:r>
          </a:p>
          <a:p>
            <a:pPr lvl="1"/>
            <a:r>
              <a:rPr lang="pt-PT" dirty="0" smtClean="0"/>
              <a:t>Sequencing</a:t>
            </a:r>
          </a:p>
          <a:p>
            <a:pPr marL="457200" lvl="1" indent="0">
              <a:buNone/>
            </a:pPr>
            <a:r>
              <a:rPr lang="pt-PT" i="1" dirty="0" smtClean="0"/>
              <a:t>	(&gt;&gt;) </a:t>
            </a:r>
            <a:r>
              <a:rPr lang="pt-PT" i="1" dirty="0"/>
              <a:t>:: </a:t>
            </a:r>
            <a:r>
              <a:rPr lang="pt-PT" i="1" dirty="0" smtClean="0"/>
              <a:t>m </a:t>
            </a:r>
            <a:r>
              <a:rPr lang="pt-PT" i="1" dirty="0"/>
              <a:t>a→m b→m b</a:t>
            </a:r>
            <a:endParaRPr lang="pt-PT" i="1" dirty="0" smtClean="0"/>
          </a:p>
        </p:txBody>
      </p:sp>
    </p:spTree>
    <p:extLst>
      <p:ext uri="{BB962C8B-B14F-4D97-AF65-F5344CB8AC3E}">
        <p14:creationId xmlns:p14="http://schemas.microsoft.com/office/powerpoint/2010/main" val="282968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Monads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r>
              <a:rPr lang="pt-PT" dirty="0" smtClean="0"/>
              <a:t>Required to satisfy 3 axioms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en-US" i="1" kern="1200" dirty="0">
                <a:solidFill>
                  <a:schemeClr val="bg1"/>
                </a:solidFill>
              </a:rPr>
              <a:t>return x </a:t>
            </a:r>
            <a:r>
              <a:rPr lang="en-US" i="1" kern="1200" dirty="0" smtClean="0">
                <a:solidFill>
                  <a:schemeClr val="bg1"/>
                </a:solidFill>
              </a:rPr>
              <a:t>&gt;&gt;=k </a:t>
            </a:r>
            <a:r>
              <a:rPr lang="en-US" b="1" i="1" kern="1200" dirty="0">
                <a:solidFill>
                  <a:schemeClr val="bg1"/>
                </a:solidFill>
              </a:rPr>
              <a:t>=</a:t>
            </a:r>
            <a:r>
              <a:rPr lang="en-US" i="1" kern="1200" dirty="0">
                <a:solidFill>
                  <a:schemeClr val="bg1"/>
                </a:solidFill>
              </a:rPr>
              <a:t> k x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pt-PT" i="1" kern="1200" dirty="0" smtClean="0">
                <a:solidFill>
                  <a:schemeClr val="bg1"/>
                </a:solidFill>
              </a:rPr>
              <a:t>mx</a:t>
            </a:r>
            <a:r>
              <a:rPr lang="pt-PT" i="1" kern="1200" dirty="0">
                <a:solidFill>
                  <a:schemeClr val="bg1"/>
                </a:solidFill>
              </a:rPr>
              <a:t>&gt;&gt;=return </a:t>
            </a:r>
            <a:r>
              <a:rPr lang="pt-PT" b="1" i="1" kern="1200" dirty="0">
                <a:solidFill>
                  <a:schemeClr val="bg1"/>
                </a:solidFill>
              </a:rPr>
              <a:t>= </a:t>
            </a:r>
            <a:r>
              <a:rPr lang="pt-PT" i="1" kern="1200" dirty="0" smtClean="0">
                <a:solidFill>
                  <a:schemeClr val="bg1"/>
                </a:solidFill>
              </a:rPr>
              <a:t>mx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pt-PT" i="1" kern="1200" dirty="0" smtClean="0">
                <a:solidFill>
                  <a:schemeClr val="bg1"/>
                </a:solidFill>
              </a:rPr>
              <a:t>(mx</a:t>
            </a:r>
            <a:r>
              <a:rPr lang="pt-PT" i="1" kern="1200" dirty="0">
                <a:solidFill>
                  <a:schemeClr val="bg1"/>
                </a:solidFill>
              </a:rPr>
              <a:t>&gt;&gt;=k) </a:t>
            </a:r>
            <a:r>
              <a:rPr lang="pt-PT" i="1" kern="1200" dirty="0" smtClean="0">
                <a:solidFill>
                  <a:schemeClr val="bg1"/>
                </a:solidFill>
              </a:rPr>
              <a:t>&gt;&gt;=k’ </a:t>
            </a:r>
            <a:r>
              <a:rPr lang="pt-PT" sz="400" b="1" i="1" kern="1200" dirty="0" smtClean="0">
                <a:solidFill>
                  <a:schemeClr val="bg1"/>
                </a:solidFill>
              </a:rPr>
              <a:t> </a:t>
            </a:r>
            <a:r>
              <a:rPr lang="pt-PT" b="1" i="1" kern="1200" dirty="0">
                <a:solidFill>
                  <a:schemeClr val="bg1"/>
                </a:solidFill>
              </a:rPr>
              <a:t>=</a:t>
            </a:r>
            <a:r>
              <a:rPr lang="pt-PT" i="1" kern="1200" dirty="0">
                <a:solidFill>
                  <a:schemeClr val="bg1"/>
                </a:solidFill>
              </a:rPr>
              <a:t> mx&gt;&gt;=(</a:t>
            </a:r>
            <a:r>
              <a:rPr lang="el-GR" i="1" kern="1200" dirty="0">
                <a:solidFill>
                  <a:schemeClr val="bg1"/>
                </a:solidFill>
              </a:rPr>
              <a:t>λ</a:t>
            </a:r>
            <a:r>
              <a:rPr lang="pt-PT" i="1" kern="1200" dirty="0">
                <a:solidFill>
                  <a:schemeClr val="bg1"/>
                </a:solidFill>
              </a:rPr>
              <a:t>x→k x&gt;&gt;=</a:t>
            </a:r>
            <a:r>
              <a:rPr lang="pt-PT" i="1" kern="1200" dirty="0" smtClean="0">
                <a:solidFill>
                  <a:schemeClr val="bg1"/>
                </a:solidFill>
              </a:rPr>
              <a:t>k’)</a:t>
            </a:r>
            <a:endParaRPr lang="pt-PT" i="1" dirty="0"/>
          </a:p>
        </p:txBody>
      </p:sp>
    </p:spTree>
    <p:extLst>
      <p:ext uri="{BB962C8B-B14F-4D97-AF65-F5344CB8AC3E}">
        <p14:creationId xmlns:p14="http://schemas.microsoft.com/office/powerpoint/2010/main" val="3346273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Monads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Do operator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pt-PT" i="1" dirty="0"/>
              <a:t>do {e} = </a:t>
            </a:r>
            <a:r>
              <a:rPr lang="pt-PT" i="1" dirty="0" smtClean="0"/>
              <a:t>e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pt-PT" i="1" dirty="0" smtClean="0"/>
              <a:t>do {e ; es} = e &gt;&gt; do {es} 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pt-PT" i="1" dirty="0" smtClean="0"/>
              <a:t>do </a:t>
            </a:r>
            <a:r>
              <a:rPr lang="pt-PT" i="1" dirty="0"/>
              <a:t>{x←e ; es} = e &gt;&gt;=λx→do {es}</a:t>
            </a:r>
          </a:p>
        </p:txBody>
      </p:sp>
    </p:spTree>
    <p:extLst>
      <p:ext uri="{BB962C8B-B14F-4D97-AF65-F5344CB8AC3E}">
        <p14:creationId xmlns:p14="http://schemas.microsoft.com/office/powerpoint/2010/main" val="362547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Extending Monads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Non-determinism</a:t>
            </a:r>
          </a:p>
          <a:p>
            <a:pPr lvl="1"/>
            <a:r>
              <a:rPr lang="en-GB" dirty="0" smtClean="0"/>
              <a:t>Returns a possible answer</a:t>
            </a:r>
          </a:p>
          <a:p>
            <a:pPr marL="457200" lvl="1" indent="0">
              <a:buNone/>
            </a:pPr>
            <a:r>
              <a:rPr lang="pt-PT" dirty="0" smtClean="0"/>
              <a:t>	</a:t>
            </a:r>
            <a:r>
              <a:rPr lang="pt-PT" i="1" dirty="0" smtClean="0"/>
              <a:t>fail </a:t>
            </a:r>
            <a:r>
              <a:rPr lang="pt-PT" i="1" dirty="0"/>
              <a:t>::m </a:t>
            </a:r>
            <a:r>
              <a:rPr lang="pt-PT" i="1" dirty="0" smtClean="0"/>
              <a:t>a</a:t>
            </a:r>
          </a:p>
          <a:p>
            <a:pPr marL="457200" lvl="1" indent="0">
              <a:buNone/>
            </a:pPr>
            <a:r>
              <a:rPr lang="pt-PT" dirty="0" smtClean="0"/>
              <a:t>	</a:t>
            </a:r>
            <a:r>
              <a:rPr lang="pt-PT" i="1" dirty="0" smtClean="0"/>
              <a:t>fail </a:t>
            </a:r>
            <a:r>
              <a:rPr lang="pt-PT" i="1" dirty="0"/>
              <a:t>&gt;&gt;m = </a:t>
            </a:r>
            <a:r>
              <a:rPr lang="pt-PT" i="1" dirty="0" smtClean="0"/>
              <a:t>fail</a:t>
            </a:r>
            <a:endParaRPr lang="en-GB" i="1" dirty="0" smtClean="0"/>
          </a:p>
          <a:p>
            <a:pPr lvl="1"/>
            <a:r>
              <a:rPr lang="en-US" dirty="0"/>
              <a:t>P</a:t>
            </a:r>
            <a:r>
              <a:rPr lang="en-US" dirty="0" smtClean="0"/>
              <a:t>ermutation </a:t>
            </a:r>
            <a:r>
              <a:rPr lang="en-US" dirty="0"/>
              <a:t>of a</a:t>
            </a:r>
            <a:r>
              <a:rPr lang="en-US" dirty="0" smtClean="0"/>
              <a:t> list</a:t>
            </a:r>
          </a:p>
          <a:p>
            <a:pPr lvl="1"/>
            <a:r>
              <a:rPr lang="pt-PT" dirty="0" smtClean="0"/>
              <a:t>Get an element of a list</a:t>
            </a:r>
          </a:p>
          <a:p>
            <a:pPr lvl="1"/>
            <a:r>
              <a:rPr lang="pt-PT" dirty="0" smtClean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97038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Extending Monads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Non-determinism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pt-PT" dirty="0" smtClean="0"/>
              <a:t>	</a:t>
            </a:r>
            <a:r>
              <a:rPr lang="pt-PT" i="1" dirty="0" smtClean="0"/>
              <a:t>select </a:t>
            </a:r>
            <a:r>
              <a:rPr lang="pt-PT" i="1" dirty="0"/>
              <a:t>:: MonadNondet m⇒[a]→m (a, [a])</a:t>
            </a:r>
            <a:endParaRPr lang="pt-PT" i="1" dirty="0" smtClean="0"/>
          </a:p>
          <a:p>
            <a:pPr marL="457200" lvl="1" indent="0">
              <a:spcBef>
                <a:spcPts val="1200"/>
              </a:spcBef>
              <a:buNone/>
            </a:pPr>
            <a:r>
              <a:rPr lang="pt-PT" i="1" dirty="0" smtClean="0"/>
              <a:t>	select </a:t>
            </a:r>
            <a:r>
              <a:rPr lang="pt-PT" i="1" dirty="0"/>
              <a:t>[ ] =fail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i="1" dirty="0" smtClean="0"/>
              <a:t>	</a:t>
            </a:r>
            <a:r>
              <a:rPr lang="en-US" sz="2800" i="1" dirty="0" smtClean="0"/>
              <a:t>select </a:t>
            </a:r>
            <a:r>
              <a:rPr lang="en-US" sz="2800" i="1" dirty="0"/>
              <a:t>(x : </a:t>
            </a:r>
            <a:r>
              <a:rPr lang="en-US" sz="2800" i="1" dirty="0" err="1"/>
              <a:t>xs</a:t>
            </a:r>
            <a:r>
              <a:rPr lang="en-US" sz="2800" i="1" dirty="0"/>
              <a:t>) = return (x, </a:t>
            </a:r>
            <a:r>
              <a:rPr lang="en-US" sz="2800" i="1" dirty="0" err="1"/>
              <a:t>xs</a:t>
            </a:r>
            <a:r>
              <a:rPr lang="en-US" sz="2800" i="1" dirty="0"/>
              <a:t>) </a:t>
            </a:r>
            <a:r>
              <a:rPr lang="en-US" sz="2800" i="1" dirty="0" smtClean="0"/>
              <a:t>(++) 			do </a:t>
            </a:r>
            <a:r>
              <a:rPr lang="en-US" sz="2800" i="1" dirty="0"/>
              <a:t>{(</a:t>
            </a:r>
            <a:r>
              <a:rPr lang="en-US" sz="2800" i="1" dirty="0" err="1" smtClean="0"/>
              <a:t>y,ys</a:t>
            </a:r>
            <a:r>
              <a:rPr lang="en-US" sz="2800" i="1" dirty="0"/>
              <a:t>)←select </a:t>
            </a:r>
            <a:r>
              <a:rPr lang="en-US" sz="2800" i="1" dirty="0" err="1"/>
              <a:t>xs</a:t>
            </a:r>
            <a:r>
              <a:rPr lang="en-US" sz="2800" i="1" dirty="0"/>
              <a:t> ; return (y</a:t>
            </a:r>
            <a:r>
              <a:rPr lang="en-US" sz="2800" i="1" dirty="0" smtClean="0"/>
              <a:t>, x </a:t>
            </a:r>
            <a:r>
              <a:rPr lang="en-US" sz="2800" i="1" dirty="0"/>
              <a:t>: </a:t>
            </a:r>
            <a:r>
              <a:rPr lang="en-US" sz="2800" i="1" dirty="0" err="1"/>
              <a:t>ys</a:t>
            </a:r>
            <a:r>
              <a:rPr lang="en-US" sz="2800" i="1" dirty="0" smtClean="0"/>
              <a:t>)}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97441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1401</TotalTime>
  <Words>946</Words>
  <Application>Microsoft Office PowerPoint</Application>
  <PresentationFormat>On-screen Show (4:3)</PresentationFormat>
  <Paragraphs>135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Just do It: Simple Monadic Equational Reasoning Jeremy Gibbons and Ralf Hinze, 2011</vt:lpstr>
      <vt:lpstr>Index</vt:lpstr>
      <vt:lpstr>Functional programming</vt:lpstr>
      <vt:lpstr>Monads</vt:lpstr>
      <vt:lpstr>Monads</vt:lpstr>
      <vt:lpstr>Monads</vt:lpstr>
      <vt:lpstr>Monads</vt:lpstr>
      <vt:lpstr>Extending Monads</vt:lpstr>
      <vt:lpstr>Extending Monads</vt:lpstr>
      <vt:lpstr>Extending Monads</vt:lpstr>
      <vt:lpstr>Extending Monads</vt:lpstr>
      <vt:lpstr>Extending Monads</vt:lpstr>
      <vt:lpstr>Conclusions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 do It: Simple Monadic Equational Reasoning Jeremy Gibbons and Ralf Hinze, 2011</dc:title>
  <dc:creator>José</dc:creator>
  <cp:lastModifiedBy>Alzira</cp:lastModifiedBy>
  <cp:revision>33</cp:revision>
  <dcterms:created xsi:type="dcterms:W3CDTF">2006-08-16T00:00:00Z</dcterms:created>
  <dcterms:modified xsi:type="dcterms:W3CDTF">2012-06-22T15:17:37Z</dcterms:modified>
</cp:coreProperties>
</file>