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50" r:id="rId1"/>
  </p:sldMasterIdLst>
  <p:notesMasterIdLst>
    <p:notesMasterId r:id="rId29"/>
  </p:notesMasterIdLst>
  <p:handoutMasterIdLst>
    <p:handoutMasterId r:id="rId30"/>
  </p:handoutMasterIdLst>
  <p:sldIdLst>
    <p:sldId id="256" r:id="rId2"/>
    <p:sldId id="257" r:id="rId3"/>
    <p:sldId id="258" r:id="rId4"/>
    <p:sldId id="259" r:id="rId5"/>
    <p:sldId id="260" r:id="rId6"/>
    <p:sldId id="277" r:id="rId7"/>
    <p:sldId id="278" r:id="rId8"/>
    <p:sldId id="269" r:id="rId9"/>
    <p:sldId id="270" r:id="rId10"/>
    <p:sldId id="271" r:id="rId11"/>
    <p:sldId id="283" r:id="rId12"/>
    <p:sldId id="284" r:id="rId13"/>
    <p:sldId id="285" r:id="rId14"/>
    <p:sldId id="286" r:id="rId15"/>
    <p:sldId id="287" r:id="rId16"/>
    <p:sldId id="279" r:id="rId17"/>
    <p:sldId id="280" r:id="rId18"/>
    <p:sldId id="282" r:id="rId19"/>
    <p:sldId id="281" r:id="rId20"/>
    <p:sldId id="276" r:id="rId21"/>
    <p:sldId id="275" r:id="rId22"/>
    <p:sldId id="274" r:id="rId23"/>
    <p:sldId id="261" r:id="rId24"/>
    <p:sldId id="262" r:id="rId25"/>
    <p:sldId id="263" r:id="rId26"/>
    <p:sldId id="264" r:id="rId27"/>
    <p:sldId id="268" r:id="rId2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79" autoAdjust="0"/>
    <p:restoredTop sz="77292" autoAdjust="0"/>
  </p:normalViewPr>
  <p:slideViewPr>
    <p:cSldViewPr snapToGrid="0" snapToObjects="1">
      <p:cViewPr varScale="1">
        <p:scale>
          <a:sx n="72" d="100"/>
          <a:sy n="72" d="100"/>
        </p:scale>
        <p:origin x="-1336" y="-112"/>
      </p:cViewPr>
      <p:guideLst>
        <p:guide orient="horz" pos="2160"/>
        <p:guide pos="2880"/>
      </p:guideLst>
    </p:cSldViewPr>
  </p:slideViewPr>
  <p:outlineViewPr>
    <p:cViewPr>
      <p:scale>
        <a:sx n="33" d="100"/>
        <a:sy n="33" d="100"/>
      </p:scale>
      <p:origin x="0" y="643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D2EB0DEB-7D2F-714B-AC62-2BF31AD143E0}" type="datetimeFigureOut">
              <a:rPr lang="en-US" smtClean="0"/>
              <a:t>6/22/12</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CC5F6BBF-8DB0-2E4F-B8CA-AFA1FC794758}" type="slidenum">
              <a:rPr lang="en-US" smtClean="0"/>
              <a:t>‹#›</a:t>
            </a:fld>
            <a:endParaRPr lang="en-US"/>
          </a:p>
        </p:txBody>
      </p:sp>
    </p:spTree>
    <p:extLst>
      <p:ext uri="{BB962C8B-B14F-4D97-AF65-F5344CB8AC3E}">
        <p14:creationId xmlns:p14="http://schemas.microsoft.com/office/powerpoint/2010/main" val="39894688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DB2EC6E6-BD24-A542-A7D3-B99E2B8D6FC0}" type="datetimeFigureOut">
              <a:rPr lang="en-US" smtClean="0"/>
              <a:t>6/22/12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1D86BF79-922C-CB4F-9A27-5C02DAB45845}" type="slidenum">
              <a:rPr lang="en-US" smtClean="0"/>
              <a:t>‹#›</a:t>
            </a:fld>
            <a:endParaRPr lang="en-US"/>
          </a:p>
        </p:txBody>
      </p:sp>
    </p:spTree>
    <p:extLst>
      <p:ext uri="{BB962C8B-B14F-4D97-AF65-F5344CB8AC3E}">
        <p14:creationId xmlns:p14="http://schemas.microsoft.com/office/powerpoint/2010/main" val="175688473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Correctness verification assumes that both specification and implementation are available before proofs take place. A different, more constructive alternative would be to </a:t>
            </a:r>
            <a:r>
              <a:rPr lang="en-US" i="1" dirty="0" smtClean="0"/>
              <a:t>calculate </a:t>
            </a:r>
            <a:r>
              <a:rPr lang="en-US" dirty="0" smtClean="0"/>
              <a:t>the implementation from the specification itself. </a:t>
            </a:r>
            <a:endParaRPr lang="en-US" dirty="0"/>
          </a:p>
        </p:txBody>
      </p:sp>
      <p:sp>
        <p:nvSpPr>
          <p:cNvPr id="4" name="Slide Number Placeholder 3"/>
          <p:cNvSpPr>
            <a:spLocks noGrp="1"/>
          </p:cNvSpPr>
          <p:nvPr>
            <p:ph type="sldNum" sz="quarter" idx="10"/>
          </p:nvPr>
        </p:nvSpPr>
        <p:spPr/>
        <p:txBody>
          <a:bodyPr/>
          <a:lstStyle/>
          <a:p>
            <a:fld id="{1D86BF79-922C-CB4F-9A27-5C02DAB45845}" type="slidenum">
              <a:rPr lang="en-US" smtClean="0"/>
              <a:t>5</a:t>
            </a:fld>
            <a:endParaRPr lang="en-US"/>
          </a:p>
        </p:txBody>
      </p:sp>
    </p:spTree>
    <p:extLst>
      <p:ext uri="{BB962C8B-B14F-4D97-AF65-F5344CB8AC3E}">
        <p14:creationId xmlns:p14="http://schemas.microsoft.com/office/powerpoint/2010/main" val="27008348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core of the </a:t>
            </a:r>
            <a:r>
              <a:rPr lang="en-US" dirty="0" err="1" smtClean="0"/>
              <a:t>Galculator</a:t>
            </a:r>
            <a:r>
              <a:rPr lang="en-US" dirty="0" smtClean="0"/>
              <a:t> is inspired on the 2LT system. </a:t>
            </a:r>
          </a:p>
          <a:p>
            <a:endParaRPr lang="en-US" dirty="0"/>
          </a:p>
        </p:txBody>
      </p:sp>
      <p:sp>
        <p:nvSpPr>
          <p:cNvPr id="4" name="Slide Number Placeholder 3"/>
          <p:cNvSpPr>
            <a:spLocks noGrp="1"/>
          </p:cNvSpPr>
          <p:nvPr>
            <p:ph type="sldNum" sz="quarter" idx="10"/>
          </p:nvPr>
        </p:nvSpPr>
        <p:spPr/>
        <p:txBody>
          <a:bodyPr/>
          <a:lstStyle/>
          <a:p>
            <a:fld id="{1D86BF79-922C-CB4F-9A27-5C02DAB45845}" type="slidenum">
              <a:rPr lang="en-US" smtClean="0"/>
              <a:t>23</a:t>
            </a:fld>
            <a:endParaRPr lang="en-US"/>
          </a:p>
        </p:txBody>
      </p:sp>
    </p:spTree>
    <p:extLst>
      <p:ext uri="{BB962C8B-B14F-4D97-AF65-F5344CB8AC3E}">
        <p14:creationId xmlns:p14="http://schemas.microsoft.com/office/powerpoint/2010/main" val="35858128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and is also inspired on 2LT, </a:t>
            </a:r>
          </a:p>
          <a:p>
            <a:endParaRPr lang="en-US" dirty="0" smtClean="0"/>
          </a:p>
          <a:p>
            <a:r>
              <a:rPr lang="en-US" dirty="0" smtClean="0"/>
              <a:t>Some concepts are similar with the ones used in the </a:t>
            </a:r>
            <a:r>
              <a:rPr lang="en-US" dirty="0" err="1" smtClean="0"/>
              <a:t>Galculator</a:t>
            </a:r>
            <a:r>
              <a:rPr lang="en-US" smtClean="0"/>
              <a:t> but the 2 system are different. </a:t>
            </a:r>
            <a:endParaRPr lang="en-US" dirty="0"/>
          </a:p>
        </p:txBody>
      </p:sp>
      <p:sp>
        <p:nvSpPr>
          <p:cNvPr id="4" name="Slide Number Placeholder 3"/>
          <p:cNvSpPr>
            <a:spLocks noGrp="1"/>
          </p:cNvSpPr>
          <p:nvPr>
            <p:ph type="sldNum" sz="quarter" idx="10"/>
          </p:nvPr>
        </p:nvSpPr>
        <p:spPr/>
        <p:txBody>
          <a:bodyPr/>
          <a:lstStyle/>
          <a:p>
            <a:fld id="{1D86BF79-922C-CB4F-9A27-5C02DAB45845}" type="slidenum">
              <a:rPr lang="en-US" smtClean="0"/>
              <a:t>24</a:t>
            </a:fld>
            <a:endParaRPr lang="en-US"/>
          </a:p>
        </p:txBody>
      </p:sp>
    </p:spTree>
    <p:extLst>
      <p:ext uri="{BB962C8B-B14F-4D97-AF65-F5344CB8AC3E}">
        <p14:creationId xmlns:p14="http://schemas.microsoft.com/office/powerpoint/2010/main" val="15991724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86BF79-922C-CB4F-9A27-5C02DAB45845}" type="slidenum">
              <a:rPr lang="en-US" smtClean="0"/>
              <a:t>6</a:t>
            </a:fld>
            <a:endParaRPr lang="en-US"/>
          </a:p>
        </p:txBody>
      </p:sp>
    </p:spTree>
    <p:extLst>
      <p:ext uri="{BB962C8B-B14F-4D97-AF65-F5344CB8AC3E}">
        <p14:creationId xmlns:p14="http://schemas.microsoft.com/office/powerpoint/2010/main" val="9967582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WE CONCLUDE THAT THE 2 EXPRESSIONS ARE THE SAME</a:t>
            </a:r>
          </a:p>
          <a:p>
            <a:endParaRPr lang="en-US" dirty="0"/>
          </a:p>
        </p:txBody>
      </p:sp>
      <p:sp>
        <p:nvSpPr>
          <p:cNvPr id="4" name="Slide Number Placeholder 3"/>
          <p:cNvSpPr>
            <a:spLocks noGrp="1"/>
          </p:cNvSpPr>
          <p:nvPr>
            <p:ph type="sldNum" sz="quarter" idx="10"/>
          </p:nvPr>
        </p:nvSpPr>
        <p:spPr/>
        <p:txBody>
          <a:bodyPr/>
          <a:lstStyle/>
          <a:p>
            <a:fld id="{1D86BF79-922C-CB4F-9A27-5C02DAB45845}" type="slidenum">
              <a:rPr lang="en-US" smtClean="0"/>
              <a:t>7</a:t>
            </a:fld>
            <a:endParaRPr lang="en-US"/>
          </a:p>
        </p:txBody>
      </p:sp>
    </p:spTree>
    <p:extLst>
      <p:ext uri="{BB962C8B-B14F-4D97-AF65-F5344CB8AC3E}">
        <p14:creationId xmlns:p14="http://schemas.microsoft.com/office/powerpoint/2010/main" val="931233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a:t>
            </a:r>
            <a:r>
              <a:rPr lang="en-US" b="1" dirty="0" smtClean="0"/>
              <a:t>functional programming</a:t>
            </a:r>
            <a:r>
              <a:rPr lang="en-US" dirty="0" smtClean="0"/>
              <a:t>, programs are executed by evaluating </a:t>
            </a:r>
            <a:r>
              <a:rPr lang="en-US" i="1" dirty="0" smtClean="0"/>
              <a:t>expressions</a:t>
            </a:r>
            <a:r>
              <a:rPr lang="en-US" dirty="0" smtClean="0"/>
              <a:t>, in contrast with imperative programming where programs are composed of </a:t>
            </a:r>
            <a:r>
              <a:rPr lang="en-US" i="1" dirty="0" smtClean="0"/>
              <a:t>statements</a:t>
            </a:r>
            <a:r>
              <a:rPr lang="en-US" dirty="0" smtClean="0"/>
              <a:t> which change global </a:t>
            </a:r>
            <a:r>
              <a:rPr lang="en-US" i="1" dirty="0" smtClean="0"/>
              <a:t>state</a:t>
            </a:r>
            <a:r>
              <a:rPr lang="en-US" dirty="0" smtClean="0"/>
              <a:t> when executed. </a:t>
            </a:r>
            <a:endParaRPr lang="pt-PT"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pt-PT"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pt-PT" b="1" dirty="0" err="1" smtClean="0"/>
              <a:t>Lazy</a:t>
            </a:r>
            <a:r>
              <a:rPr lang="pt-PT" b="1" dirty="0" smtClean="0"/>
              <a:t> </a:t>
            </a:r>
            <a:r>
              <a:rPr lang="pt-PT" b="1" dirty="0" err="1" smtClean="0"/>
              <a:t>evaluation</a:t>
            </a:r>
            <a:r>
              <a:rPr lang="pt-PT" b="1" baseline="0" dirty="0" smtClean="0"/>
              <a:t> - </a:t>
            </a:r>
            <a:r>
              <a:rPr lang="en-US" dirty="0" smtClean="0"/>
              <a:t>expressions are not evaluated when they are bound to variables, but their evaluation is </a:t>
            </a:r>
            <a:r>
              <a:rPr lang="en-US" b="1" dirty="0" smtClean="0"/>
              <a:t>deferred</a:t>
            </a:r>
            <a:r>
              <a:rPr lang="en-US" dirty="0" smtClean="0"/>
              <a:t> until their results are needed by other computations.</a:t>
            </a:r>
          </a:p>
        </p:txBody>
      </p:sp>
      <p:sp>
        <p:nvSpPr>
          <p:cNvPr id="4" name="Slide Number Placeholder 3"/>
          <p:cNvSpPr>
            <a:spLocks noGrp="1"/>
          </p:cNvSpPr>
          <p:nvPr>
            <p:ph type="sldNum" sz="quarter" idx="10"/>
          </p:nvPr>
        </p:nvSpPr>
        <p:spPr/>
        <p:txBody>
          <a:bodyPr/>
          <a:lstStyle/>
          <a:p>
            <a:fld id="{1D86BF79-922C-CB4F-9A27-5C02DAB45845}" type="slidenum">
              <a:rPr lang="en-US" smtClean="0"/>
              <a:t>8</a:t>
            </a:fld>
            <a:endParaRPr lang="en-US"/>
          </a:p>
        </p:txBody>
      </p:sp>
    </p:spTree>
    <p:extLst>
      <p:ext uri="{BB962C8B-B14F-4D97-AF65-F5344CB8AC3E}">
        <p14:creationId xmlns:p14="http://schemas.microsoft.com/office/powerpoint/2010/main" val="18909359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this situation, </a:t>
            </a:r>
            <a:r>
              <a:rPr lang="en-US" i="1" dirty="0" smtClean="0"/>
              <a:t>F</a:t>
            </a:r>
            <a:r>
              <a:rPr lang="en-US" dirty="0" smtClean="0"/>
              <a:t> is called the </a:t>
            </a:r>
            <a:r>
              <a:rPr lang="en-US" b="1" dirty="0" smtClean="0"/>
              <a:t>lower </a:t>
            </a:r>
            <a:r>
              <a:rPr lang="en-US" b="1" dirty="0" err="1" smtClean="0"/>
              <a:t>adjoint</a:t>
            </a:r>
            <a:r>
              <a:rPr lang="en-US" dirty="0" smtClean="0"/>
              <a:t> of </a:t>
            </a:r>
            <a:r>
              <a:rPr lang="en-US" i="1" dirty="0" smtClean="0"/>
              <a:t>G</a:t>
            </a:r>
            <a:r>
              <a:rPr lang="en-US" dirty="0" smtClean="0"/>
              <a:t> and </a:t>
            </a:r>
            <a:r>
              <a:rPr lang="en-US" i="1" dirty="0" smtClean="0"/>
              <a:t>G</a:t>
            </a:r>
            <a:r>
              <a:rPr lang="en-US" dirty="0" smtClean="0"/>
              <a:t> is called the </a:t>
            </a:r>
            <a:r>
              <a:rPr lang="en-US" b="1" dirty="0" smtClean="0"/>
              <a:t>upper </a:t>
            </a:r>
            <a:r>
              <a:rPr lang="en-US" b="1" dirty="0" err="1" smtClean="0"/>
              <a:t>adjoint</a:t>
            </a:r>
            <a:r>
              <a:rPr lang="en-US" dirty="0" smtClean="0"/>
              <a:t> of </a:t>
            </a:r>
            <a:r>
              <a:rPr lang="en-US" i="1" dirty="0" smtClean="0"/>
              <a:t>F</a:t>
            </a:r>
            <a:r>
              <a:rPr lang="en-US" dirty="0" smtClean="0"/>
              <a:t>.</a:t>
            </a:r>
          </a:p>
          <a:p>
            <a:endParaRPr lang="en-US" dirty="0" smtClean="0"/>
          </a:p>
          <a:p>
            <a:r>
              <a:rPr lang="en-US" dirty="0" smtClean="0"/>
              <a:t>The upper/lower terminology refers to where the function application appears relative to ≤</a:t>
            </a:r>
          </a:p>
          <a:p>
            <a:endParaRPr lang="en-US" dirty="0" smtClean="0"/>
          </a:p>
          <a:p>
            <a:r>
              <a:rPr lang="en-US" dirty="0" smtClean="0"/>
              <a:t>An essential property of a Galois connection is that an upper/lower </a:t>
            </a:r>
            <a:r>
              <a:rPr lang="en-US" dirty="0" err="1" smtClean="0"/>
              <a:t>adjoint</a:t>
            </a:r>
            <a:r>
              <a:rPr lang="en-US" dirty="0" smtClean="0"/>
              <a:t> of a Galois connection </a:t>
            </a:r>
            <a:r>
              <a:rPr lang="en-US" i="1" dirty="0" smtClean="0"/>
              <a:t>uniquely</a:t>
            </a:r>
            <a:r>
              <a:rPr lang="en-US" dirty="0" smtClean="0"/>
              <a:t> determines the other.</a:t>
            </a:r>
          </a:p>
          <a:p>
            <a:endParaRPr lang="en-US" dirty="0" smtClean="0"/>
          </a:p>
          <a:p>
            <a:r>
              <a:rPr lang="en-US" dirty="0" smtClean="0"/>
              <a:t>Consequently, it's natural to use a pair of symbols to denote upper and lower </a:t>
            </a:r>
            <a:r>
              <a:rPr lang="en-US" dirty="0" err="1" smtClean="0"/>
              <a:t>adjoints</a:t>
            </a:r>
            <a:endParaRPr lang="en-US" dirty="0" smtClean="0"/>
          </a:p>
          <a:p>
            <a:endParaRPr lang="en-US" dirty="0"/>
          </a:p>
        </p:txBody>
      </p:sp>
      <p:sp>
        <p:nvSpPr>
          <p:cNvPr id="4" name="Slide Number Placeholder 3"/>
          <p:cNvSpPr>
            <a:spLocks noGrp="1"/>
          </p:cNvSpPr>
          <p:nvPr>
            <p:ph type="sldNum" sz="quarter" idx="10"/>
          </p:nvPr>
        </p:nvSpPr>
        <p:spPr/>
        <p:txBody>
          <a:bodyPr/>
          <a:lstStyle/>
          <a:p>
            <a:fld id="{1D86BF79-922C-CB4F-9A27-5C02DAB45845}" type="slidenum">
              <a:rPr lang="en-US" smtClean="0"/>
              <a:t>11</a:t>
            </a:fld>
            <a:endParaRPr lang="en-US"/>
          </a:p>
        </p:txBody>
      </p:sp>
    </p:spTree>
    <p:extLst>
      <p:ext uri="{BB962C8B-B14F-4D97-AF65-F5344CB8AC3E}">
        <p14:creationId xmlns:p14="http://schemas.microsoft.com/office/powerpoint/2010/main" val="23027623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This is the graphical notation</a:t>
            </a:r>
            <a:r>
              <a:rPr lang="en-US" baseline="0" dirty="0" smtClean="0"/>
              <a:t> of a </a:t>
            </a:r>
            <a:r>
              <a:rPr lang="en-US" baseline="0" dirty="0" err="1" smtClean="0"/>
              <a:t>galois</a:t>
            </a:r>
            <a:r>
              <a:rPr lang="en-US" baseline="0" dirty="0" smtClean="0"/>
              <a:t> connection</a:t>
            </a:r>
            <a:endParaRPr lang="en-US" dirty="0" smtClean="0"/>
          </a:p>
          <a:p>
            <a:endParaRPr lang="en-US" dirty="0"/>
          </a:p>
        </p:txBody>
      </p:sp>
      <p:sp>
        <p:nvSpPr>
          <p:cNvPr id="4" name="Slide Number Placeholder 3"/>
          <p:cNvSpPr>
            <a:spLocks noGrp="1"/>
          </p:cNvSpPr>
          <p:nvPr>
            <p:ph type="sldNum" sz="quarter" idx="10"/>
          </p:nvPr>
        </p:nvSpPr>
        <p:spPr/>
        <p:txBody>
          <a:bodyPr/>
          <a:lstStyle/>
          <a:p>
            <a:fld id="{1D86BF79-922C-CB4F-9A27-5C02DAB45845}" type="slidenum">
              <a:rPr lang="en-US" smtClean="0"/>
              <a:t>13</a:t>
            </a:fld>
            <a:endParaRPr lang="en-US"/>
          </a:p>
        </p:txBody>
      </p:sp>
    </p:spTree>
    <p:extLst>
      <p:ext uri="{BB962C8B-B14F-4D97-AF65-F5344CB8AC3E}">
        <p14:creationId xmlns:p14="http://schemas.microsoft.com/office/powerpoint/2010/main" val="572619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Notation b R a means that pair (b, a) is in R</a:t>
            </a:r>
            <a:endParaRPr lang="en-US" dirty="0" smtClean="0"/>
          </a:p>
          <a:p>
            <a:endParaRPr lang="en-US" dirty="0"/>
          </a:p>
        </p:txBody>
      </p:sp>
      <p:sp>
        <p:nvSpPr>
          <p:cNvPr id="4" name="Slide Number Placeholder 3"/>
          <p:cNvSpPr>
            <a:spLocks noGrp="1"/>
          </p:cNvSpPr>
          <p:nvPr>
            <p:ph type="sldNum" sz="quarter" idx="10"/>
          </p:nvPr>
        </p:nvSpPr>
        <p:spPr/>
        <p:txBody>
          <a:bodyPr/>
          <a:lstStyle/>
          <a:p>
            <a:fld id="{1D86BF79-922C-CB4F-9A27-5C02DAB45845}" type="slidenum">
              <a:rPr lang="en-US" smtClean="0"/>
              <a:t>14</a:t>
            </a:fld>
            <a:endParaRPr lang="en-US"/>
          </a:p>
        </p:txBody>
      </p:sp>
    </p:spTree>
    <p:extLst>
      <p:ext uri="{BB962C8B-B14F-4D97-AF65-F5344CB8AC3E}">
        <p14:creationId xmlns:p14="http://schemas.microsoft.com/office/powerpoint/2010/main" val="24040318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Here is presented a brief overview of the </a:t>
            </a:r>
            <a:r>
              <a:rPr lang="en-US" sz="1200" kern="1200" baseline="0" dirty="0" err="1" smtClean="0">
                <a:solidFill>
                  <a:schemeClr val="tx1"/>
                </a:solidFill>
                <a:latin typeface="+mn-lt"/>
                <a:ea typeface="+mn-ea"/>
                <a:cs typeface="+mn-cs"/>
              </a:rPr>
              <a:t>pointfree</a:t>
            </a:r>
            <a:r>
              <a:rPr lang="en-US" sz="1200" kern="1200" baseline="0" dirty="0" smtClean="0">
                <a:solidFill>
                  <a:schemeClr val="tx1"/>
                </a:solidFill>
                <a:latin typeface="+mn-lt"/>
                <a:ea typeface="+mn-ea"/>
                <a:cs typeface="+mn-cs"/>
              </a:rPr>
              <a:t> transform</a:t>
            </a:r>
            <a:endParaRPr lang="en-US" dirty="0" smtClean="0"/>
          </a:p>
          <a:p>
            <a:endParaRPr lang="en-US" dirty="0"/>
          </a:p>
        </p:txBody>
      </p:sp>
      <p:sp>
        <p:nvSpPr>
          <p:cNvPr id="4" name="Slide Number Placeholder 3"/>
          <p:cNvSpPr>
            <a:spLocks noGrp="1"/>
          </p:cNvSpPr>
          <p:nvPr>
            <p:ph type="sldNum" sz="quarter" idx="10"/>
          </p:nvPr>
        </p:nvSpPr>
        <p:spPr/>
        <p:txBody>
          <a:bodyPr/>
          <a:lstStyle/>
          <a:p>
            <a:fld id="{1D86BF79-922C-CB4F-9A27-5C02DAB45845}" type="slidenum">
              <a:rPr lang="en-US" smtClean="0"/>
              <a:t>15</a:t>
            </a:fld>
            <a:endParaRPr lang="en-US"/>
          </a:p>
        </p:txBody>
      </p:sp>
    </p:spTree>
    <p:extLst>
      <p:ext uri="{BB962C8B-B14F-4D97-AF65-F5344CB8AC3E}">
        <p14:creationId xmlns:p14="http://schemas.microsoft.com/office/powerpoint/2010/main" val="36547667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lgn="just"/>
            <a:r>
              <a:rPr lang="en-US" dirty="0" smtClean="0"/>
              <a:t>From each Galois connection the </a:t>
            </a:r>
            <a:r>
              <a:rPr lang="en-US" i="1" dirty="0" err="1" smtClean="0"/>
              <a:t>Galculator</a:t>
            </a:r>
            <a:r>
              <a:rPr lang="en-US" i="1" dirty="0" smtClean="0"/>
              <a:t> </a:t>
            </a:r>
            <a:r>
              <a:rPr lang="en-US" dirty="0" smtClean="0"/>
              <a:t>derives its properties as given by Table 1 which, together with laws from relation algebra (Bird and de Moor 1997) </a:t>
            </a:r>
            <a:r>
              <a:rPr lang="en-US" smtClean="0"/>
              <a:t>and algebraic </a:t>
            </a:r>
            <a:r>
              <a:rPr lang="en-US" dirty="0" smtClean="0"/>
              <a:t>properties of the particular domain of the problem being solved, form the set of </a:t>
            </a:r>
            <a:r>
              <a:rPr lang="en-US" i="1" dirty="0" smtClean="0"/>
              <a:t>laws </a:t>
            </a:r>
            <a:r>
              <a:rPr lang="en-US" dirty="0" smtClean="0"/>
              <a:t>of the system. </a:t>
            </a:r>
          </a:p>
          <a:p>
            <a:pPr lvl="1" algn="just"/>
            <a:endParaRPr lang="en-US" dirty="0" smtClean="0"/>
          </a:p>
          <a:p>
            <a:endParaRPr lang="en-US" dirty="0"/>
          </a:p>
        </p:txBody>
      </p:sp>
      <p:sp>
        <p:nvSpPr>
          <p:cNvPr id="4" name="Slide Number Placeholder 3"/>
          <p:cNvSpPr>
            <a:spLocks noGrp="1"/>
          </p:cNvSpPr>
          <p:nvPr>
            <p:ph type="sldNum" sz="quarter" idx="10"/>
          </p:nvPr>
        </p:nvSpPr>
        <p:spPr/>
        <p:txBody>
          <a:bodyPr/>
          <a:lstStyle/>
          <a:p>
            <a:fld id="{1D86BF79-922C-CB4F-9A27-5C02DAB45845}" type="slidenum">
              <a:rPr lang="en-US" smtClean="0"/>
              <a:t>20</a:t>
            </a:fld>
            <a:endParaRPr lang="en-US"/>
          </a:p>
        </p:txBody>
      </p:sp>
    </p:spTree>
    <p:extLst>
      <p:ext uri="{BB962C8B-B14F-4D97-AF65-F5344CB8AC3E}">
        <p14:creationId xmlns:p14="http://schemas.microsoft.com/office/powerpoint/2010/main" val="4263107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pt-PT"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smtClean="0"/>
              <a:t>Click to edit Master subtitle style</a:t>
            </a:r>
            <a:endParaRPr lang="en-US" dirty="0"/>
          </a:p>
        </p:txBody>
      </p:sp>
      <p:sp>
        <p:nvSpPr>
          <p:cNvPr id="4" name="Date Placeholder 3"/>
          <p:cNvSpPr>
            <a:spLocks noGrp="1"/>
          </p:cNvSpPr>
          <p:nvPr>
            <p:ph type="dt" sz="half" idx="10"/>
          </p:nvPr>
        </p:nvSpPr>
        <p:spPr/>
        <p:txBody>
          <a:bodyPr/>
          <a:lstStyle/>
          <a:p>
            <a:fld id="{C5FCBF76-4E5F-1341-89AF-5EADB181A908}" type="datetime1">
              <a:rPr lang="en-US" smtClean="0"/>
              <a:t>6/22/12</a:t>
            </a:fld>
            <a:endParaRPr lang="en-US"/>
          </a:p>
        </p:txBody>
      </p:sp>
      <p:sp>
        <p:nvSpPr>
          <p:cNvPr id="5" name="Footer Placeholder 4"/>
          <p:cNvSpPr>
            <a:spLocks noGrp="1"/>
          </p:cNvSpPr>
          <p:nvPr>
            <p:ph type="ftr" sz="quarter" idx="11"/>
          </p:nvPr>
        </p:nvSpPr>
        <p:spPr/>
        <p:txBody>
          <a:bodyPr/>
          <a:lstStyle/>
          <a:p>
            <a:r>
              <a:rPr lang="pt-BR" smtClean="0"/>
              <a:t>João Carneiro 22/06/2012 Thematic Seminar MAP-i</a:t>
            </a:r>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4" name="Date Placeholder 3"/>
          <p:cNvSpPr>
            <a:spLocks noGrp="1"/>
          </p:cNvSpPr>
          <p:nvPr>
            <p:ph type="dt" sz="half" idx="10"/>
          </p:nvPr>
        </p:nvSpPr>
        <p:spPr/>
        <p:txBody>
          <a:bodyPr/>
          <a:lstStyle/>
          <a:p>
            <a:fld id="{FEE3A4B8-2CF6-4C40-8973-207BEE59F30F}" type="datetime1">
              <a:rPr lang="en-US" smtClean="0"/>
              <a:t>6/22/12</a:t>
            </a:fld>
            <a:endParaRPr lang="en-US"/>
          </a:p>
        </p:txBody>
      </p:sp>
      <p:sp>
        <p:nvSpPr>
          <p:cNvPr id="5" name="Footer Placeholder 4"/>
          <p:cNvSpPr>
            <a:spLocks noGrp="1"/>
          </p:cNvSpPr>
          <p:nvPr>
            <p:ph type="ftr" sz="quarter" idx="11"/>
          </p:nvPr>
        </p:nvSpPr>
        <p:spPr/>
        <p:txBody>
          <a:bodyPr/>
          <a:lstStyle/>
          <a:p>
            <a:r>
              <a:rPr lang="pt-BR" smtClean="0"/>
              <a:t>João Carneiro 22/06/2012 Thematic Seminar MAP-i</a:t>
            </a:r>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pt-PT"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4" name="Date Placeholder 3"/>
          <p:cNvSpPr>
            <a:spLocks noGrp="1"/>
          </p:cNvSpPr>
          <p:nvPr>
            <p:ph type="dt" sz="half" idx="10"/>
          </p:nvPr>
        </p:nvSpPr>
        <p:spPr/>
        <p:txBody>
          <a:bodyPr/>
          <a:lstStyle/>
          <a:p>
            <a:fld id="{51A52F8D-416C-B24D-9C43-D054131C4A4F}" type="datetime1">
              <a:rPr lang="en-US" smtClean="0"/>
              <a:t>6/22/12</a:t>
            </a:fld>
            <a:endParaRPr lang="en-US"/>
          </a:p>
        </p:txBody>
      </p:sp>
      <p:sp>
        <p:nvSpPr>
          <p:cNvPr id="5" name="Footer Placeholder 4"/>
          <p:cNvSpPr>
            <a:spLocks noGrp="1"/>
          </p:cNvSpPr>
          <p:nvPr>
            <p:ph type="ftr" sz="quarter" idx="11"/>
          </p:nvPr>
        </p:nvSpPr>
        <p:spPr/>
        <p:txBody>
          <a:bodyPr/>
          <a:lstStyle/>
          <a:p>
            <a:r>
              <a:rPr lang="pt-BR" smtClean="0"/>
              <a:t>João Carneiro 22/06/2012 Thematic Seminar MAP-i</a:t>
            </a:r>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Click to edit Master title style</a:t>
            </a:r>
            <a:endParaRPr lang="en-US"/>
          </a:p>
        </p:txBody>
      </p:sp>
      <p:sp>
        <p:nvSpPr>
          <p:cNvPr id="3" name="Content Placeholder 2"/>
          <p:cNvSpPr>
            <a:spLocks noGrp="1"/>
          </p:cNvSpPr>
          <p:nvPr>
            <p:ph idx="1"/>
          </p:nvPr>
        </p:nvSpPr>
        <p:spPr/>
        <p:txBody>
          <a:body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4" name="Date Placeholder 3"/>
          <p:cNvSpPr>
            <a:spLocks noGrp="1"/>
          </p:cNvSpPr>
          <p:nvPr>
            <p:ph type="dt" sz="half" idx="10"/>
          </p:nvPr>
        </p:nvSpPr>
        <p:spPr/>
        <p:txBody>
          <a:bodyPr/>
          <a:lstStyle/>
          <a:p>
            <a:fld id="{C057AC81-C8BE-A443-8EC7-D875DACD61D6}" type="datetime1">
              <a:rPr lang="en-US" smtClean="0"/>
              <a:t>6/22/12</a:t>
            </a:fld>
            <a:endParaRPr lang="en-US"/>
          </a:p>
        </p:txBody>
      </p:sp>
      <p:sp>
        <p:nvSpPr>
          <p:cNvPr id="5" name="Footer Placeholder 4"/>
          <p:cNvSpPr>
            <a:spLocks noGrp="1"/>
          </p:cNvSpPr>
          <p:nvPr>
            <p:ph type="ftr" sz="quarter" idx="11"/>
          </p:nvPr>
        </p:nvSpPr>
        <p:spPr/>
        <p:txBody>
          <a:bodyPr/>
          <a:lstStyle/>
          <a:p>
            <a:r>
              <a:rPr lang="pt-BR" smtClean="0"/>
              <a:t>João Carneiro 22/06/2012 Thematic Seminar MAP-i</a:t>
            </a:r>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pt-PT"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smtClean="0"/>
              <a:t>Click to edit Master text styles</a:t>
            </a:r>
          </a:p>
        </p:txBody>
      </p:sp>
      <p:sp>
        <p:nvSpPr>
          <p:cNvPr id="4" name="Date Placeholder 3"/>
          <p:cNvSpPr>
            <a:spLocks noGrp="1"/>
          </p:cNvSpPr>
          <p:nvPr>
            <p:ph type="dt" sz="half" idx="10"/>
          </p:nvPr>
        </p:nvSpPr>
        <p:spPr/>
        <p:txBody>
          <a:bodyPr/>
          <a:lstStyle/>
          <a:p>
            <a:fld id="{21A6A610-C324-934F-A23D-1F872572674A}" type="datetime1">
              <a:rPr lang="en-US" smtClean="0"/>
              <a:t>6/22/12</a:t>
            </a:fld>
            <a:endParaRPr lang="en-US"/>
          </a:p>
        </p:txBody>
      </p:sp>
      <p:sp>
        <p:nvSpPr>
          <p:cNvPr id="5" name="Footer Placeholder 4"/>
          <p:cNvSpPr>
            <a:spLocks noGrp="1"/>
          </p:cNvSpPr>
          <p:nvPr>
            <p:ph type="ftr" sz="quarter" idx="11"/>
          </p:nvPr>
        </p:nvSpPr>
        <p:spPr/>
        <p:txBody>
          <a:bodyPr/>
          <a:lstStyle/>
          <a:p>
            <a:r>
              <a:rPr lang="pt-BR" smtClean="0"/>
              <a:t>João Carneiro 22/06/2012 Thematic Seminar MAP-i</a:t>
            </a:r>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dirty="0"/>
          </a:p>
        </p:txBody>
      </p:sp>
      <p:sp>
        <p:nvSpPr>
          <p:cNvPr id="5" name="Date Placeholder 4"/>
          <p:cNvSpPr>
            <a:spLocks noGrp="1"/>
          </p:cNvSpPr>
          <p:nvPr>
            <p:ph type="dt" sz="half" idx="10"/>
          </p:nvPr>
        </p:nvSpPr>
        <p:spPr/>
        <p:txBody>
          <a:bodyPr/>
          <a:lstStyle/>
          <a:p>
            <a:fld id="{B87F81FA-CF7B-9D40-BCC5-2B69C9D2E387}" type="datetime1">
              <a:rPr lang="en-US" smtClean="0"/>
              <a:t>6/22/12</a:t>
            </a:fld>
            <a:endParaRPr lang="en-US"/>
          </a:p>
        </p:txBody>
      </p:sp>
      <p:sp>
        <p:nvSpPr>
          <p:cNvPr id="6" name="Footer Placeholder 5"/>
          <p:cNvSpPr>
            <a:spLocks noGrp="1"/>
          </p:cNvSpPr>
          <p:nvPr>
            <p:ph type="ftr" sz="quarter" idx="11"/>
          </p:nvPr>
        </p:nvSpPr>
        <p:spPr/>
        <p:txBody>
          <a:bodyPr/>
          <a:lstStyle/>
          <a:p>
            <a:r>
              <a:rPr lang="pt-BR" smtClean="0"/>
              <a:t>João Carneiro 22/06/2012 Thematic Seminar MAP-i</a:t>
            </a:r>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PT"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7" name="Date Placeholder 6"/>
          <p:cNvSpPr>
            <a:spLocks noGrp="1"/>
          </p:cNvSpPr>
          <p:nvPr>
            <p:ph type="dt" sz="half" idx="10"/>
          </p:nvPr>
        </p:nvSpPr>
        <p:spPr/>
        <p:txBody>
          <a:bodyPr/>
          <a:lstStyle/>
          <a:p>
            <a:fld id="{220272C4-CC21-7741-92E8-6B62CB3ED4D6}" type="datetime1">
              <a:rPr lang="en-US" smtClean="0"/>
              <a:t>6/22/12</a:t>
            </a:fld>
            <a:endParaRPr lang="en-US"/>
          </a:p>
        </p:txBody>
      </p:sp>
      <p:sp>
        <p:nvSpPr>
          <p:cNvPr id="8" name="Footer Placeholder 7"/>
          <p:cNvSpPr>
            <a:spLocks noGrp="1"/>
          </p:cNvSpPr>
          <p:nvPr>
            <p:ph type="ftr" sz="quarter" idx="11"/>
          </p:nvPr>
        </p:nvSpPr>
        <p:spPr/>
        <p:txBody>
          <a:bodyPr/>
          <a:lstStyle/>
          <a:p>
            <a:r>
              <a:rPr lang="pt-BR" smtClean="0"/>
              <a:t>João Carneiro 22/06/2012 Thematic Seminar MAP-i</a:t>
            </a:r>
            <a:endParaRPr lang="en-US"/>
          </a:p>
        </p:txBody>
      </p:sp>
      <p:sp>
        <p:nvSpPr>
          <p:cNvPr id="9" name="Slide Number Placeholder 8"/>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Click to edit Master title style</a:t>
            </a:r>
            <a:endParaRPr lang="en-US"/>
          </a:p>
        </p:txBody>
      </p:sp>
      <p:sp>
        <p:nvSpPr>
          <p:cNvPr id="3" name="Date Placeholder 2"/>
          <p:cNvSpPr>
            <a:spLocks noGrp="1"/>
          </p:cNvSpPr>
          <p:nvPr>
            <p:ph type="dt" sz="half" idx="10"/>
          </p:nvPr>
        </p:nvSpPr>
        <p:spPr/>
        <p:txBody>
          <a:bodyPr/>
          <a:lstStyle/>
          <a:p>
            <a:fld id="{75A7523D-148B-9E41-B7E6-4D58F65FC327}" type="datetime1">
              <a:rPr lang="en-US" smtClean="0"/>
              <a:t>6/22/12</a:t>
            </a:fld>
            <a:endParaRPr lang="en-US"/>
          </a:p>
        </p:txBody>
      </p:sp>
      <p:sp>
        <p:nvSpPr>
          <p:cNvPr id="4" name="Footer Placeholder 3"/>
          <p:cNvSpPr>
            <a:spLocks noGrp="1"/>
          </p:cNvSpPr>
          <p:nvPr>
            <p:ph type="ftr" sz="quarter" idx="11"/>
          </p:nvPr>
        </p:nvSpPr>
        <p:spPr/>
        <p:txBody>
          <a:bodyPr/>
          <a:lstStyle/>
          <a:p>
            <a:r>
              <a:rPr lang="pt-BR" smtClean="0"/>
              <a:t>João Carneiro 22/06/2012 Thematic Seminar MAP-i</a:t>
            </a:r>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77C73E-BF7A-C048-93D0-39A15CA136CC}" type="datetime1">
              <a:rPr lang="en-US" smtClean="0"/>
              <a:t>6/22/12</a:t>
            </a:fld>
            <a:endParaRPr lang="en-US"/>
          </a:p>
        </p:txBody>
      </p:sp>
      <p:sp>
        <p:nvSpPr>
          <p:cNvPr id="3" name="Footer Placeholder 2"/>
          <p:cNvSpPr>
            <a:spLocks noGrp="1"/>
          </p:cNvSpPr>
          <p:nvPr>
            <p:ph type="ftr" sz="quarter" idx="11"/>
          </p:nvPr>
        </p:nvSpPr>
        <p:spPr/>
        <p:txBody>
          <a:bodyPr/>
          <a:lstStyle/>
          <a:p>
            <a:r>
              <a:rPr lang="pt-BR" smtClean="0"/>
              <a:t>João Carneiro 22/06/2012 Thematic Seminar MAP-i</a:t>
            </a:r>
            <a:endParaRPr lang="en-US"/>
          </a:p>
        </p:txBody>
      </p:sp>
      <p:sp>
        <p:nvSpPr>
          <p:cNvPr id="4" name="Slide Number Placeholder 3"/>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pt-PT"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Click to edit Master text styles</a:t>
            </a:r>
          </a:p>
        </p:txBody>
      </p:sp>
      <p:sp>
        <p:nvSpPr>
          <p:cNvPr id="5" name="Date Placeholder 4"/>
          <p:cNvSpPr>
            <a:spLocks noGrp="1"/>
          </p:cNvSpPr>
          <p:nvPr>
            <p:ph type="dt" sz="half" idx="10"/>
          </p:nvPr>
        </p:nvSpPr>
        <p:spPr/>
        <p:txBody>
          <a:bodyPr/>
          <a:lstStyle/>
          <a:p>
            <a:fld id="{09522FB5-D526-4A49-B54B-DD34A5009974}" type="datetime1">
              <a:rPr lang="en-US" smtClean="0"/>
              <a:t>6/22/12</a:t>
            </a:fld>
            <a:endParaRPr lang="en-US"/>
          </a:p>
        </p:txBody>
      </p:sp>
      <p:sp>
        <p:nvSpPr>
          <p:cNvPr id="6" name="Footer Placeholder 5"/>
          <p:cNvSpPr>
            <a:spLocks noGrp="1"/>
          </p:cNvSpPr>
          <p:nvPr>
            <p:ph type="ftr" sz="quarter" idx="11"/>
          </p:nvPr>
        </p:nvSpPr>
        <p:spPr/>
        <p:txBody>
          <a:bodyPr/>
          <a:lstStyle/>
          <a:p>
            <a:r>
              <a:rPr lang="pt-BR" smtClean="0"/>
              <a:t>João Carneiro 22/06/2012 Thematic Seminar MAP-i</a:t>
            </a:r>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pt-PT"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PT"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Click to edit Master text styles</a:t>
            </a:r>
          </a:p>
        </p:txBody>
      </p:sp>
      <p:sp>
        <p:nvSpPr>
          <p:cNvPr id="8" name="Date Placeholder 7"/>
          <p:cNvSpPr>
            <a:spLocks noGrp="1"/>
          </p:cNvSpPr>
          <p:nvPr>
            <p:ph type="dt" sz="half" idx="10"/>
          </p:nvPr>
        </p:nvSpPr>
        <p:spPr/>
        <p:txBody>
          <a:bodyPr/>
          <a:lstStyle/>
          <a:p>
            <a:fld id="{99128579-6207-7346-A12F-A0BFCB7E04DE}" type="datetime1">
              <a:rPr lang="en-US" smtClean="0"/>
              <a:t>6/22/12</a:t>
            </a:fld>
            <a:endParaRPr lang="en-US" dirty="0"/>
          </a:p>
        </p:txBody>
      </p:sp>
      <p:sp>
        <p:nvSpPr>
          <p:cNvPr id="9" name="Slide Number Placeholder 8"/>
          <p:cNvSpPr>
            <a:spLocks noGrp="1"/>
          </p:cNvSpPr>
          <p:nvPr>
            <p:ph type="sldNum" sz="quarter" idx="11"/>
          </p:nvPr>
        </p:nvSpPr>
        <p:spPr/>
        <p:txBody>
          <a:bodyPr/>
          <a:lstStyle/>
          <a:p>
            <a:fld id="{6E2D2B3B-882E-40F3-A32F-6DD516915044}" type="slidenum">
              <a:rPr lang="en-US" smtClean="0"/>
              <a:pPr/>
              <a:t>‹#›</a:t>
            </a:fld>
            <a:endParaRPr lang="en-US" dirty="0"/>
          </a:p>
        </p:txBody>
      </p:sp>
      <p:sp>
        <p:nvSpPr>
          <p:cNvPr id="10" name="Footer Placeholder 9"/>
          <p:cNvSpPr>
            <a:spLocks noGrp="1"/>
          </p:cNvSpPr>
          <p:nvPr>
            <p:ph type="ftr" sz="quarter" idx="12"/>
          </p:nvPr>
        </p:nvSpPr>
        <p:spPr/>
        <p:txBody>
          <a:bodyPr/>
          <a:lstStyle/>
          <a:p>
            <a:r>
              <a:rPr lang="pt-BR" smtClean="0"/>
              <a:t>João Carneiro 22/06/2012 Thematic Seminar MAP-i</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pt-PT"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E2D2B3B-882E-40F3-A32F-6DD516915044}" type="slidenum">
              <a:rPr lang="en-US" smtClean="0"/>
              <a:pPr/>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r>
              <a:rPr lang="pt-BR" smtClean="0"/>
              <a:t>João Carneiro 22/06/2012 Thematic Seminar MAP-i</a:t>
            </a:r>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D73A8F6B-AAED-DF4B-AC60-4AE4CED79917}" type="datetime1">
              <a:rPr lang="en-US" smtClean="0"/>
              <a:t>6/22/12</a:t>
            </a:fld>
            <a:endParaRPr lang="en-US" dirty="0"/>
          </a:p>
        </p:txBody>
      </p:sp>
    </p:spTree>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hf hd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4" Type="http://schemas.openxmlformats.org/officeDocument/2006/relationships/image" Target="../media/image12.png"/><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3.png"/></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4" Type="http://schemas.openxmlformats.org/officeDocument/2006/relationships/image" Target="../media/image16.png"/><Relationship Id="rId5" Type="http://schemas.openxmlformats.org/officeDocument/2006/relationships/image" Target="../media/image17.png"/><Relationship Id="rId6" Type="http://schemas.openxmlformats.org/officeDocument/2006/relationships/image" Target="../media/image18.png"/><Relationship Id="rId1" Type="http://schemas.openxmlformats.org/officeDocument/2006/relationships/slideLayout" Target="../slideLayouts/slideLayout2.xml"/><Relationship Id="rId2" Type="http://schemas.openxmlformats.org/officeDocument/2006/relationships/image" Target="../media/image1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9.png"/></Relationships>
</file>

<file path=ppt/slides/_rels/slide14.xml.rels><?xml version="1.0" encoding="UTF-8" standalone="yes"?>
<Relationships xmlns="http://schemas.openxmlformats.org/package/2006/relationships"><Relationship Id="rId3" Type="http://schemas.openxmlformats.org/officeDocument/2006/relationships/image" Target="../media/image20.png"/><Relationship Id="rId4" Type="http://schemas.openxmlformats.org/officeDocument/2006/relationships/image" Target="../media/image21.pn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34920"/>
            <a:ext cx="7543800" cy="2593975"/>
          </a:xfrm>
        </p:spPr>
        <p:txBody>
          <a:bodyPr/>
          <a:lstStyle/>
          <a:p>
            <a:pPr algn="ctr"/>
            <a:r>
              <a:rPr lang="en-US" sz="4400" dirty="0" smtClean="0"/>
              <a:t>‘</a:t>
            </a:r>
            <a:r>
              <a:rPr lang="en-US" sz="4400" dirty="0" err="1" smtClean="0"/>
              <a:t>Galculator</a:t>
            </a:r>
            <a:r>
              <a:rPr lang="en-US" sz="4400" dirty="0" smtClean="0"/>
              <a:t>’</a:t>
            </a:r>
            <a:br>
              <a:rPr lang="en-US" sz="4400" dirty="0" smtClean="0"/>
            </a:br>
            <a:r>
              <a:rPr lang="en-US" sz="2000" dirty="0" smtClean="0"/>
              <a:t>Functional Prototype of a Galois-connection Based Proof Assistant</a:t>
            </a:r>
            <a:endParaRPr lang="en-US" sz="2000" dirty="0"/>
          </a:p>
        </p:txBody>
      </p:sp>
      <p:sp>
        <p:nvSpPr>
          <p:cNvPr id="3" name="Subtitle 2"/>
          <p:cNvSpPr>
            <a:spLocks noGrp="1"/>
          </p:cNvSpPr>
          <p:nvPr>
            <p:ph type="subTitle" idx="1"/>
          </p:nvPr>
        </p:nvSpPr>
        <p:spPr>
          <a:xfrm>
            <a:off x="1366073" y="5275080"/>
            <a:ext cx="6461760" cy="1066800"/>
          </a:xfrm>
        </p:spPr>
        <p:txBody>
          <a:bodyPr/>
          <a:lstStyle/>
          <a:p>
            <a:r>
              <a:rPr lang="en-US" dirty="0" err="1" smtClean="0"/>
              <a:t>João</a:t>
            </a:r>
            <a:r>
              <a:rPr lang="en-US" dirty="0" smtClean="0"/>
              <a:t> Carneiro 22/06/2012</a:t>
            </a:r>
          </a:p>
          <a:p>
            <a:pPr algn="r"/>
            <a:r>
              <a:rPr lang="en-US" dirty="0" smtClean="0"/>
              <a:t>Thematic Seminar – MAP-</a:t>
            </a:r>
            <a:r>
              <a:rPr lang="en-US" dirty="0" err="1" smtClean="0"/>
              <a:t>i</a:t>
            </a:r>
            <a:endParaRPr lang="en-US" dirty="0"/>
          </a:p>
        </p:txBody>
      </p:sp>
    </p:spTree>
    <p:extLst>
      <p:ext uri="{BB962C8B-B14F-4D97-AF65-F5344CB8AC3E}">
        <p14:creationId xmlns:p14="http://schemas.microsoft.com/office/powerpoint/2010/main" val="395713700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Contextualization</a:t>
            </a:r>
          </a:p>
        </p:txBody>
      </p:sp>
      <p:sp>
        <p:nvSpPr>
          <p:cNvPr id="3" name="Content Placeholder 2"/>
          <p:cNvSpPr>
            <a:spLocks noGrp="1"/>
          </p:cNvSpPr>
          <p:nvPr>
            <p:ph idx="1"/>
          </p:nvPr>
        </p:nvSpPr>
        <p:spPr/>
        <p:txBody>
          <a:bodyPr/>
          <a:lstStyle/>
          <a:p>
            <a:pPr algn="just"/>
            <a:r>
              <a:rPr lang="en-US" b="1" dirty="0"/>
              <a:t>Haskell Monad (cont.</a:t>
            </a:r>
            <a:r>
              <a:rPr lang="en-US" b="1" dirty="0" smtClean="0"/>
              <a:t>)</a:t>
            </a:r>
          </a:p>
          <a:p>
            <a:pPr lvl="1" algn="just"/>
            <a:r>
              <a:rPr lang="en-US" dirty="0"/>
              <a:t>Every instance shall obey the monadic laws:</a:t>
            </a:r>
          </a:p>
          <a:p>
            <a:pPr lvl="1" algn="just"/>
            <a:endParaRPr lang="en-US" dirty="0" smtClean="0"/>
          </a:p>
          <a:p>
            <a:pPr lvl="1" algn="just"/>
            <a:endParaRPr lang="en-US" dirty="0"/>
          </a:p>
          <a:p>
            <a:pPr lvl="1" algn="just"/>
            <a:endParaRPr lang="en-US" dirty="0" smtClean="0"/>
          </a:p>
          <a:p>
            <a:pPr algn="just"/>
            <a:r>
              <a:rPr lang="en-US" b="1" dirty="0"/>
              <a:t>Haskell </a:t>
            </a:r>
            <a:r>
              <a:rPr lang="en-US" b="1" dirty="0" err="1"/>
              <a:t>MonadPlus</a:t>
            </a:r>
            <a:r>
              <a:rPr lang="en-US" b="1" dirty="0"/>
              <a:t> &amp; </a:t>
            </a:r>
            <a:r>
              <a:rPr lang="en-US" b="1" dirty="0" err="1" smtClean="0"/>
              <a:t>MonadOr</a:t>
            </a:r>
            <a:endParaRPr lang="en-US" b="1" dirty="0" smtClean="0"/>
          </a:p>
          <a:p>
            <a:pPr lvl="1"/>
            <a:r>
              <a:rPr lang="en-US" dirty="0"/>
              <a:t>Used in </a:t>
            </a:r>
            <a:r>
              <a:rPr lang="en-US" dirty="0" err="1"/>
              <a:t>Galculator</a:t>
            </a:r>
            <a:endParaRPr lang="en-US" dirty="0"/>
          </a:p>
          <a:p>
            <a:pPr lvl="1"/>
            <a:r>
              <a:rPr lang="en-US" dirty="0"/>
              <a:t>Provide </a:t>
            </a:r>
            <a:r>
              <a:rPr lang="en-US" i="1" dirty="0" err="1"/>
              <a:t>mzero</a:t>
            </a:r>
            <a:r>
              <a:rPr lang="en-US" dirty="0"/>
              <a:t> operator for modeling failure</a:t>
            </a:r>
          </a:p>
          <a:p>
            <a:pPr lvl="1"/>
            <a:r>
              <a:rPr lang="en-US" i="1" dirty="0" err="1"/>
              <a:t>MonadPlus</a:t>
            </a:r>
            <a:endParaRPr lang="en-US" i="1" dirty="0"/>
          </a:p>
          <a:p>
            <a:pPr lvl="2"/>
            <a:r>
              <a:rPr lang="en-US" dirty="0"/>
              <a:t>Uses </a:t>
            </a:r>
            <a:r>
              <a:rPr lang="en-US" i="1" dirty="0" err="1"/>
              <a:t>mplus</a:t>
            </a:r>
            <a:r>
              <a:rPr lang="en-US" dirty="0"/>
              <a:t> operator, which obeys to the left-distribution law</a:t>
            </a:r>
            <a:r>
              <a:rPr lang="en-US" dirty="0" smtClean="0"/>
              <a:t>:</a:t>
            </a:r>
          </a:p>
          <a:p>
            <a:pPr lvl="2"/>
            <a:endParaRPr lang="en-US" dirty="0"/>
          </a:p>
          <a:p>
            <a:pPr lvl="2"/>
            <a:r>
              <a:rPr lang="en-US" dirty="0"/>
              <a:t>Backtracking behavior, where all the possible combinations are tried</a:t>
            </a:r>
          </a:p>
          <a:p>
            <a:pPr lvl="1" algn="just"/>
            <a:endParaRPr lang="en-US" dirty="0"/>
          </a:p>
        </p:txBody>
      </p:sp>
      <p:sp>
        <p:nvSpPr>
          <p:cNvPr id="4" name="Footer Placeholder 3"/>
          <p:cNvSpPr>
            <a:spLocks noGrp="1"/>
          </p:cNvSpPr>
          <p:nvPr>
            <p:ph type="ftr" sz="quarter" idx="11"/>
          </p:nvPr>
        </p:nvSpPr>
        <p:spPr/>
        <p:txBody>
          <a:bodyPr/>
          <a:lstStyle/>
          <a:p>
            <a:r>
              <a:rPr lang="pt-BR" smtClean="0"/>
              <a:t>João Carneiro 22/06/2012 Thematic Seminar MAP-i</a:t>
            </a:r>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10</a:t>
            </a:fld>
            <a:endParaRPr lang="en-US"/>
          </a:p>
        </p:txBody>
      </p:sp>
      <p:pic>
        <p:nvPicPr>
          <p:cNvPr id="6" name="Picture 5"/>
          <p:cNvPicPr>
            <a:picLocks noChangeAspect="1" noChangeArrowheads="1"/>
          </p:cNvPicPr>
          <p:nvPr/>
        </p:nvPicPr>
        <p:blipFill>
          <a:blip r:embed="rId2" cstate="print"/>
          <a:srcRect/>
          <a:stretch>
            <a:fillRect/>
          </a:stretch>
        </p:blipFill>
        <p:spPr bwMode="auto">
          <a:xfrm>
            <a:off x="1801010" y="2461172"/>
            <a:ext cx="4972650" cy="997244"/>
          </a:xfrm>
          <a:prstGeom prst="rect">
            <a:avLst/>
          </a:prstGeom>
          <a:noFill/>
          <a:ln w="9525">
            <a:noFill/>
            <a:miter lim="800000"/>
            <a:headEnd/>
            <a:tailEnd/>
          </a:ln>
        </p:spPr>
      </p:pic>
      <p:grpSp>
        <p:nvGrpSpPr>
          <p:cNvPr id="7" name="Grupo 5"/>
          <p:cNvGrpSpPr/>
          <p:nvPr/>
        </p:nvGrpSpPr>
        <p:grpSpPr>
          <a:xfrm>
            <a:off x="2014043" y="5333085"/>
            <a:ext cx="5114925" cy="337289"/>
            <a:chOff x="3429000" y="3337302"/>
            <a:chExt cx="5114925" cy="337289"/>
          </a:xfrm>
        </p:grpSpPr>
        <p:pic>
          <p:nvPicPr>
            <p:cNvPr id="8" name="Picture 2"/>
            <p:cNvPicPr>
              <a:picLocks noChangeAspect="1" noChangeArrowheads="1"/>
            </p:cNvPicPr>
            <p:nvPr/>
          </p:nvPicPr>
          <p:blipFill>
            <a:blip r:embed="rId3" cstate="print"/>
            <a:srcRect/>
            <a:stretch>
              <a:fillRect/>
            </a:stretch>
          </p:blipFill>
          <p:spPr bwMode="auto">
            <a:xfrm>
              <a:off x="4648200" y="3352800"/>
              <a:ext cx="3895725" cy="321791"/>
            </a:xfrm>
            <a:prstGeom prst="rect">
              <a:avLst/>
            </a:prstGeom>
            <a:noFill/>
            <a:ln w="9525">
              <a:noFill/>
              <a:miter lim="800000"/>
              <a:headEnd/>
              <a:tailEnd/>
            </a:ln>
          </p:spPr>
        </p:pic>
        <p:pic>
          <p:nvPicPr>
            <p:cNvPr id="9" name="Picture 3"/>
            <p:cNvPicPr>
              <a:picLocks noChangeAspect="1" noChangeArrowheads="1"/>
            </p:cNvPicPr>
            <p:nvPr/>
          </p:nvPicPr>
          <p:blipFill>
            <a:blip r:embed="rId4" cstate="print"/>
            <a:srcRect/>
            <a:stretch>
              <a:fillRect/>
            </a:stretch>
          </p:blipFill>
          <p:spPr bwMode="auto">
            <a:xfrm>
              <a:off x="3429000" y="3337302"/>
              <a:ext cx="1219200" cy="313712"/>
            </a:xfrm>
            <a:prstGeom prst="rect">
              <a:avLst/>
            </a:prstGeom>
            <a:noFill/>
            <a:ln w="9525">
              <a:noFill/>
              <a:miter lim="800000"/>
              <a:headEnd/>
              <a:tailEnd/>
            </a:ln>
          </p:spPr>
        </p:pic>
      </p:grpSp>
    </p:spTree>
    <p:extLst>
      <p:ext uri="{BB962C8B-B14F-4D97-AF65-F5344CB8AC3E}">
        <p14:creationId xmlns:p14="http://schemas.microsoft.com/office/powerpoint/2010/main" val="283995466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Contextualization</a:t>
            </a:r>
            <a:endParaRPr lang="en-US" dirty="0"/>
          </a:p>
        </p:txBody>
      </p:sp>
      <p:sp>
        <p:nvSpPr>
          <p:cNvPr id="3" name="Content Placeholder 2"/>
          <p:cNvSpPr>
            <a:spLocks noGrp="1"/>
          </p:cNvSpPr>
          <p:nvPr>
            <p:ph idx="1"/>
          </p:nvPr>
        </p:nvSpPr>
        <p:spPr/>
        <p:txBody>
          <a:bodyPr/>
          <a:lstStyle/>
          <a:p>
            <a:r>
              <a:rPr lang="en-US" b="1" dirty="0"/>
              <a:t>Haskell </a:t>
            </a:r>
            <a:r>
              <a:rPr lang="en-US" b="1" dirty="0" err="1"/>
              <a:t>MonadPlus</a:t>
            </a:r>
            <a:r>
              <a:rPr lang="en-US" b="1" dirty="0"/>
              <a:t> &amp; </a:t>
            </a:r>
            <a:r>
              <a:rPr lang="en-US" b="1" dirty="0" err="1" smtClean="0"/>
              <a:t>MonadOr</a:t>
            </a:r>
            <a:r>
              <a:rPr lang="en-US" b="1" dirty="0" smtClean="0"/>
              <a:t> (cont.)</a:t>
            </a:r>
          </a:p>
          <a:p>
            <a:pPr lvl="1"/>
            <a:r>
              <a:rPr lang="en-US" i="1" dirty="0" err="1"/>
              <a:t>MonadOr</a:t>
            </a:r>
            <a:endParaRPr lang="en-US" i="1" dirty="0"/>
          </a:p>
          <a:p>
            <a:pPr lvl="2"/>
            <a:r>
              <a:rPr lang="en-US" dirty="0"/>
              <a:t>Defines a </a:t>
            </a:r>
            <a:r>
              <a:rPr lang="en-US" i="1" dirty="0" err="1"/>
              <a:t>morelse</a:t>
            </a:r>
            <a:r>
              <a:rPr lang="en-US" dirty="0"/>
              <a:t> operator which obeys the left catch law: </a:t>
            </a:r>
            <a:endParaRPr lang="en-US" dirty="0" smtClean="0"/>
          </a:p>
          <a:p>
            <a:pPr lvl="2"/>
            <a:endParaRPr lang="en-US" dirty="0"/>
          </a:p>
          <a:p>
            <a:pPr lvl="2"/>
            <a:r>
              <a:rPr lang="en-US" dirty="0"/>
              <a:t>The second argument is only tried if the first one </a:t>
            </a:r>
            <a:r>
              <a:rPr lang="en-US" dirty="0" smtClean="0"/>
              <a:t>fails</a:t>
            </a:r>
          </a:p>
          <a:p>
            <a:r>
              <a:rPr lang="en-US" b="1" dirty="0"/>
              <a:t>Galois </a:t>
            </a:r>
            <a:r>
              <a:rPr lang="en-US" b="1" dirty="0" smtClean="0"/>
              <a:t>connections</a:t>
            </a:r>
          </a:p>
          <a:p>
            <a:pPr lvl="1" algn="just"/>
            <a:r>
              <a:rPr lang="en-US" dirty="0"/>
              <a:t>Particular correspondence between two partially ordered sets (</a:t>
            </a:r>
            <a:r>
              <a:rPr lang="en-US" dirty="0" err="1"/>
              <a:t>posets</a:t>
            </a:r>
            <a:r>
              <a:rPr lang="en-US" dirty="0"/>
              <a:t>), preordered sets or classes</a:t>
            </a:r>
          </a:p>
          <a:p>
            <a:pPr lvl="1"/>
            <a:r>
              <a:rPr lang="en-US" dirty="0"/>
              <a:t>Let </a:t>
            </a:r>
            <a:r>
              <a:rPr lang="en-US" dirty="0">
                <a:solidFill>
                  <a:srgbClr val="0070C0"/>
                </a:solidFill>
              </a:rPr>
              <a:t>(</a:t>
            </a:r>
            <a:r>
              <a:rPr lang="en-US" i="1" dirty="0">
                <a:solidFill>
                  <a:srgbClr val="0070C0"/>
                </a:solidFill>
              </a:rPr>
              <a:t>A</a:t>
            </a:r>
            <a:r>
              <a:rPr lang="en-US" dirty="0">
                <a:solidFill>
                  <a:srgbClr val="0070C0"/>
                </a:solidFill>
              </a:rPr>
              <a:t>, </a:t>
            </a:r>
            <a:r>
              <a:rPr lang="en-US" i="1" dirty="0">
                <a:solidFill>
                  <a:srgbClr val="0070C0"/>
                </a:solidFill>
              </a:rPr>
              <a:t>≤</a:t>
            </a:r>
            <a:r>
              <a:rPr lang="en-US" dirty="0">
                <a:solidFill>
                  <a:srgbClr val="0070C0"/>
                </a:solidFill>
              </a:rPr>
              <a:t>)</a:t>
            </a:r>
            <a:r>
              <a:rPr lang="en-US" dirty="0"/>
              <a:t> and </a:t>
            </a:r>
            <a:r>
              <a:rPr lang="en-US" dirty="0">
                <a:solidFill>
                  <a:srgbClr val="0070C0"/>
                </a:solidFill>
              </a:rPr>
              <a:t>(</a:t>
            </a:r>
            <a:r>
              <a:rPr lang="en-US" i="1" dirty="0">
                <a:solidFill>
                  <a:srgbClr val="0070C0"/>
                </a:solidFill>
              </a:rPr>
              <a:t>B</a:t>
            </a:r>
            <a:r>
              <a:rPr lang="en-US" dirty="0">
                <a:solidFill>
                  <a:srgbClr val="0070C0"/>
                </a:solidFill>
              </a:rPr>
              <a:t>, </a:t>
            </a:r>
            <a:r>
              <a:rPr lang="en-US" i="1" dirty="0">
                <a:solidFill>
                  <a:srgbClr val="0070C0"/>
                </a:solidFill>
              </a:rPr>
              <a:t>≤</a:t>
            </a:r>
            <a:r>
              <a:rPr lang="en-US" dirty="0">
                <a:solidFill>
                  <a:srgbClr val="0070C0"/>
                </a:solidFill>
              </a:rPr>
              <a:t>)</a:t>
            </a:r>
            <a:r>
              <a:rPr lang="en-US" dirty="0"/>
              <a:t> be two partially ordered sets. A </a:t>
            </a:r>
            <a:r>
              <a:rPr lang="en-US" i="1" dirty="0"/>
              <a:t>Galois connection</a:t>
            </a:r>
            <a:r>
              <a:rPr lang="en-US" dirty="0"/>
              <a:t> between these </a:t>
            </a:r>
            <a:r>
              <a:rPr lang="en-US" dirty="0" err="1"/>
              <a:t>posets</a:t>
            </a:r>
            <a:r>
              <a:rPr lang="en-US" dirty="0"/>
              <a:t> consists of two monotone functions: </a:t>
            </a:r>
            <a:r>
              <a:rPr lang="en-US" i="1" dirty="0">
                <a:solidFill>
                  <a:srgbClr val="0070C0"/>
                </a:solidFill>
              </a:rPr>
              <a:t>F : A → B</a:t>
            </a:r>
            <a:r>
              <a:rPr lang="en-US" dirty="0"/>
              <a:t> and </a:t>
            </a:r>
            <a:r>
              <a:rPr lang="en-US" i="1" dirty="0">
                <a:solidFill>
                  <a:srgbClr val="0070C0"/>
                </a:solidFill>
              </a:rPr>
              <a:t>G</a:t>
            </a:r>
            <a:r>
              <a:rPr lang="en-US" dirty="0">
                <a:solidFill>
                  <a:srgbClr val="0070C0"/>
                </a:solidFill>
              </a:rPr>
              <a:t> : </a:t>
            </a:r>
            <a:r>
              <a:rPr lang="en-US" i="1" dirty="0">
                <a:solidFill>
                  <a:srgbClr val="0070C0"/>
                </a:solidFill>
              </a:rPr>
              <a:t>B</a:t>
            </a:r>
            <a:r>
              <a:rPr lang="en-US" dirty="0">
                <a:solidFill>
                  <a:srgbClr val="0070C0"/>
                </a:solidFill>
              </a:rPr>
              <a:t> → </a:t>
            </a:r>
            <a:r>
              <a:rPr lang="en-US" i="1" dirty="0">
                <a:solidFill>
                  <a:srgbClr val="0070C0"/>
                </a:solidFill>
              </a:rPr>
              <a:t>A</a:t>
            </a:r>
            <a:r>
              <a:rPr lang="en-US" dirty="0"/>
              <a:t>, such that for all </a:t>
            </a:r>
            <a:r>
              <a:rPr lang="en-US" i="1" dirty="0"/>
              <a:t>a</a:t>
            </a:r>
            <a:r>
              <a:rPr lang="en-US" dirty="0"/>
              <a:t> in </a:t>
            </a:r>
            <a:r>
              <a:rPr lang="en-US" i="1" dirty="0"/>
              <a:t>A</a:t>
            </a:r>
            <a:r>
              <a:rPr lang="en-US" dirty="0"/>
              <a:t> and </a:t>
            </a:r>
            <a:r>
              <a:rPr lang="en-US" i="1" dirty="0"/>
              <a:t>b</a:t>
            </a:r>
            <a:r>
              <a:rPr lang="en-US" dirty="0"/>
              <a:t> in </a:t>
            </a:r>
            <a:r>
              <a:rPr lang="en-US" i="1" dirty="0"/>
              <a:t>B</a:t>
            </a:r>
            <a:r>
              <a:rPr lang="en-US" dirty="0"/>
              <a:t>, we have </a:t>
            </a:r>
            <a:r>
              <a:rPr lang="en-US" i="1" dirty="0">
                <a:solidFill>
                  <a:srgbClr val="0070C0"/>
                </a:solidFill>
              </a:rPr>
              <a:t>F</a:t>
            </a:r>
            <a:r>
              <a:rPr lang="en-US" dirty="0">
                <a:solidFill>
                  <a:srgbClr val="0070C0"/>
                </a:solidFill>
              </a:rPr>
              <a:t>(</a:t>
            </a:r>
            <a:r>
              <a:rPr lang="en-US" i="1" dirty="0">
                <a:solidFill>
                  <a:srgbClr val="0070C0"/>
                </a:solidFill>
              </a:rPr>
              <a:t>a</a:t>
            </a:r>
            <a:r>
              <a:rPr lang="en-US" dirty="0">
                <a:solidFill>
                  <a:srgbClr val="0070C0"/>
                </a:solidFill>
              </a:rPr>
              <a:t>) ≤ </a:t>
            </a:r>
            <a:r>
              <a:rPr lang="en-US" i="1" dirty="0">
                <a:solidFill>
                  <a:srgbClr val="0070C0"/>
                </a:solidFill>
              </a:rPr>
              <a:t>b</a:t>
            </a:r>
            <a:r>
              <a:rPr lang="en-US" dirty="0"/>
              <a:t> if and only if </a:t>
            </a:r>
            <a:r>
              <a:rPr lang="en-US" i="1" dirty="0">
                <a:solidFill>
                  <a:srgbClr val="0070C0"/>
                </a:solidFill>
              </a:rPr>
              <a:t>a</a:t>
            </a:r>
            <a:r>
              <a:rPr lang="en-US" dirty="0">
                <a:solidFill>
                  <a:srgbClr val="0070C0"/>
                </a:solidFill>
              </a:rPr>
              <a:t> ≤ </a:t>
            </a:r>
            <a:r>
              <a:rPr lang="en-US" i="1" dirty="0">
                <a:solidFill>
                  <a:srgbClr val="0070C0"/>
                </a:solidFill>
              </a:rPr>
              <a:t>G</a:t>
            </a:r>
            <a:r>
              <a:rPr lang="en-US" dirty="0">
                <a:solidFill>
                  <a:srgbClr val="0070C0"/>
                </a:solidFill>
              </a:rPr>
              <a:t>(</a:t>
            </a:r>
            <a:r>
              <a:rPr lang="en-US" i="1" dirty="0">
                <a:solidFill>
                  <a:srgbClr val="0070C0"/>
                </a:solidFill>
              </a:rPr>
              <a:t>b</a:t>
            </a:r>
            <a:r>
              <a:rPr lang="en-US" dirty="0">
                <a:solidFill>
                  <a:srgbClr val="0070C0"/>
                </a:solidFill>
              </a:rPr>
              <a:t>)</a:t>
            </a:r>
            <a:endParaRPr lang="en-US" dirty="0"/>
          </a:p>
          <a:p>
            <a:pPr lvl="1"/>
            <a:endParaRPr lang="en-US" b="1" dirty="0"/>
          </a:p>
        </p:txBody>
      </p:sp>
      <p:sp>
        <p:nvSpPr>
          <p:cNvPr id="4" name="Footer Placeholder 3"/>
          <p:cNvSpPr>
            <a:spLocks noGrp="1"/>
          </p:cNvSpPr>
          <p:nvPr>
            <p:ph type="ftr" sz="quarter" idx="11"/>
          </p:nvPr>
        </p:nvSpPr>
        <p:spPr/>
        <p:txBody>
          <a:bodyPr/>
          <a:lstStyle/>
          <a:p>
            <a:r>
              <a:rPr lang="pt-BR" smtClean="0"/>
              <a:t>João Carneiro 22/06/2012 Thematic Seminar MAP-i</a:t>
            </a:r>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11</a:t>
            </a:fld>
            <a:endParaRPr lang="en-US"/>
          </a:p>
        </p:txBody>
      </p:sp>
      <p:pic>
        <p:nvPicPr>
          <p:cNvPr id="6" name="Picture 4"/>
          <p:cNvPicPr>
            <a:picLocks noChangeAspect="1" noChangeArrowheads="1"/>
          </p:cNvPicPr>
          <p:nvPr/>
        </p:nvPicPr>
        <p:blipFill>
          <a:blip r:embed="rId3" cstate="print"/>
          <a:srcRect/>
          <a:stretch>
            <a:fillRect/>
          </a:stretch>
        </p:blipFill>
        <p:spPr bwMode="auto">
          <a:xfrm>
            <a:off x="1921788" y="2780620"/>
            <a:ext cx="4419600" cy="249738"/>
          </a:xfrm>
          <a:prstGeom prst="rect">
            <a:avLst/>
          </a:prstGeom>
          <a:noFill/>
          <a:ln w="9525">
            <a:noFill/>
            <a:miter lim="800000"/>
            <a:headEnd/>
            <a:tailEnd/>
          </a:ln>
        </p:spPr>
      </p:pic>
    </p:spTree>
    <p:extLst>
      <p:ext uri="{BB962C8B-B14F-4D97-AF65-F5344CB8AC3E}">
        <p14:creationId xmlns:p14="http://schemas.microsoft.com/office/powerpoint/2010/main" val="383178907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Contextualization</a:t>
            </a:r>
            <a:endParaRPr lang="en-US" dirty="0"/>
          </a:p>
        </p:txBody>
      </p:sp>
      <p:sp>
        <p:nvSpPr>
          <p:cNvPr id="3" name="Content Placeholder 2"/>
          <p:cNvSpPr>
            <a:spLocks noGrp="1"/>
          </p:cNvSpPr>
          <p:nvPr>
            <p:ph idx="1"/>
          </p:nvPr>
        </p:nvSpPr>
        <p:spPr/>
        <p:txBody>
          <a:bodyPr/>
          <a:lstStyle/>
          <a:p>
            <a:r>
              <a:rPr lang="en-US" b="1" dirty="0" smtClean="0"/>
              <a:t>Galois connections (cont.)</a:t>
            </a:r>
          </a:p>
          <a:p>
            <a:r>
              <a:rPr lang="en-US" dirty="0" smtClean="0"/>
              <a:t>Essence </a:t>
            </a:r>
            <a:r>
              <a:rPr lang="en-US" dirty="0"/>
              <a:t>of the </a:t>
            </a:r>
            <a:r>
              <a:rPr lang="en-US" dirty="0" err="1"/>
              <a:t>Galculator</a:t>
            </a:r>
            <a:endParaRPr lang="en-US" dirty="0"/>
          </a:p>
          <a:p>
            <a:r>
              <a:rPr lang="en-US" dirty="0"/>
              <a:t>Given two preordered sets (</a:t>
            </a:r>
            <a:r>
              <a:rPr lang="en-US" i="1" dirty="0"/>
              <a:t>A</a:t>
            </a:r>
            <a:r>
              <a:rPr lang="en-US" dirty="0"/>
              <a:t>,     ) and (</a:t>
            </a:r>
            <a:r>
              <a:rPr lang="en-US" i="1" dirty="0"/>
              <a:t>B</a:t>
            </a:r>
            <a:r>
              <a:rPr lang="en-US" dirty="0"/>
              <a:t>,     ) and two functions                   and                   , the pair </a:t>
            </a:r>
            <a:r>
              <a:rPr lang="en-US" i="1" dirty="0"/>
              <a:t>(f, g) </a:t>
            </a:r>
            <a:r>
              <a:rPr lang="en-US" dirty="0"/>
              <a:t>is a Galois connection if and only if, for all </a:t>
            </a:r>
            <a:r>
              <a:rPr lang="en-US" i="1" dirty="0"/>
              <a:t>a</a:t>
            </a:r>
            <a:r>
              <a:rPr lang="en-US" dirty="0"/>
              <a:t> </a:t>
            </a:r>
            <a:r>
              <a:rPr lang="el-GR" dirty="0"/>
              <a:t>ϵ</a:t>
            </a:r>
            <a:r>
              <a:rPr lang="pt-PT" dirty="0"/>
              <a:t> </a:t>
            </a:r>
            <a:r>
              <a:rPr lang="en-US" i="1" dirty="0"/>
              <a:t>A</a:t>
            </a:r>
            <a:r>
              <a:rPr lang="en-US" dirty="0"/>
              <a:t> and </a:t>
            </a:r>
            <a:r>
              <a:rPr lang="en-US" i="1" dirty="0"/>
              <a:t>b</a:t>
            </a:r>
            <a:r>
              <a:rPr lang="en-US" dirty="0"/>
              <a:t> </a:t>
            </a:r>
            <a:r>
              <a:rPr lang="el-GR" dirty="0"/>
              <a:t>ϵ</a:t>
            </a:r>
            <a:r>
              <a:rPr lang="en-US" dirty="0"/>
              <a:t> </a:t>
            </a:r>
            <a:r>
              <a:rPr lang="en-US" i="1" dirty="0"/>
              <a:t>B</a:t>
            </a:r>
            <a:r>
              <a:rPr lang="en-US" dirty="0"/>
              <a:t>:</a:t>
            </a:r>
          </a:p>
          <a:p>
            <a:pPr lvl="1"/>
            <a:endParaRPr lang="en-US" b="1" dirty="0"/>
          </a:p>
        </p:txBody>
      </p:sp>
      <p:sp>
        <p:nvSpPr>
          <p:cNvPr id="4" name="Footer Placeholder 3"/>
          <p:cNvSpPr>
            <a:spLocks noGrp="1"/>
          </p:cNvSpPr>
          <p:nvPr>
            <p:ph type="ftr" sz="quarter" idx="11"/>
          </p:nvPr>
        </p:nvSpPr>
        <p:spPr/>
        <p:txBody>
          <a:bodyPr/>
          <a:lstStyle/>
          <a:p>
            <a:r>
              <a:rPr lang="pt-BR" smtClean="0"/>
              <a:t>João Carneiro 22/06/2012 Thematic Seminar MAP-i</a:t>
            </a:r>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12</a:t>
            </a:fld>
            <a:endParaRPr lang="en-US"/>
          </a:p>
        </p:txBody>
      </p:sp>
      <p:grpSp>
        <p:nvGrpSpPr>
          <p:cNvPr id="13" name="Group 12"/>
          <p:cNvGrpSpPr/>
          <p:nvPr/>
        </p:nvGrpSpPr>
        <p:grpSpPr>
          <a:xfrm>
            <a:off x="2042742" y="2486186"/>
            <a:ext cx="3870969" cy="1397405"/>
            <a:chOff x="2042742" y="2486186"/>
            <a:chExt cx="3870969" cy="1397405"/>
          </a:xfrm>
        </p:grpSpPr>
        <p:pic>
          <p:nvPicPr>
            <p:cNvPr id="7" name="Picture 2"/>
            <p:cNvPicPr>
              <a:picLocks noChangeAspect="1" noChangeArrowheads="1"/>
            </p:cNvPicPr>
            <p:nvPr/>
          </p:nvPicPr>
          <p:blipFill>
            <a:blip r:embed="rId2" cstate="print"/>
            <a:srcRect/>
            <a:stretch>
              <a:fillRect/>
            </a:stretch>
          </p:blipFill>
          <p:spPr bwMode="auto">
            <a:xfrm>
              <a:off x="4309440" y="2535562"/>
              <a:ext cx="306475" cy="251747"/>
            </a:xfrm>
            <a:prstGeom prst="rect">
              <a:avLst/>
            </a:prstGeom>
            <a:noFill/>
            <a:ln w="9525">
              <a:noFill/>
              <a:miter lim="800000"/>
              <a:headEnd/>
              <a:tailEnd/>
            </a:ln>
          </p:spPr>
        </p:pic>
        <p:pic>
          <p:nvPicPr>
            <p:cNvPr id="8" name="Picture 3"/>
            <p:cNvPicPr>
              <a:picLocks noChangeAspect="1" noChangeArrowheads="1"/>
            </p:cNvPicPr>
            <p:nvPr/>
          </p:nvPicPr>
          <p:blipFill>
            <a:blip r:embed="rId3" cstate="print"/>
            <a:srcRect/>
            <a:stretch>
              <a:fillRect/>
            </a:stretch>
          </p:blipFill>
          <p:spPr bwMode="auto">
            <a:xfrm>
              <a:off x="5544150" y="2486186"/>
              <a:ext cx="369561" cy="301123"/>
            </a:xfrm>
            <a:prstGeom prst="rect">
              <a:avLst/>
            </a:prstGeom>
            <a:noFill/>
            <a:ln w="9525">
              <a:noFill/>
              <a:miter lim="800000"/>
              <a:headEnd/>
              <a:tailEnd/>
            </a:ln>
          </p:spPr>
        </p:pic>
        <p:pic>
          <p:nvPicPr>
            <p:cNvPr id="9" name="Picture 4"/>
            <p:cNvPicPr>
              <a:picLocks noChangeAspect="1" noChangeArrowheads="1"/>
            </p:cNvPicPr>
            <p:nvPr/>
          </p:nvPicPr>
          <p:blipFill>
            <a:blip r:embed="rId4" cstate="print"/>
            <a:srcRect/>
            <a:stretch>
              <a:fillRect/>
            </a:stretch>
          </p:blipFill>
          <p:spPr bwMode="auto">
            <a:xfrm>
              <a:off x="2042742" y="2769668"/>
              <a:ext cx="1088241" cy="370465"/>
            </a:xfrm>
            <a:prstGeom prst="rect">
              <a:avLst/>
            </a:prstGeom>
            <a:noFill/>
            <a:ln w="9525">
              <a:noFill/>
              <a:miter lim="800000"/>
              <a:headEnd/>
              <a:tailEnd/>
            </a:ln>
          </p:spPr>
        </p:pic>
        <p:pic>
          <p:nvPicPr>
            <p:cNvPr id="10" name="Picture 6"/>
            <p:cNvPicPr>
              <a:picLocks noChangeAspect="1" noChangeArrowheads="1"/>
            </p:cNvPicPr>
            <p:nvPr/>
          </p:nvPicPr>
          <p:blipFill>
            <a:blip r:embed="rId5" cstate="print"/>
            <a:srcRect/>
            <a:stretch>
              <a:fillRect/>
            </a:stretch>
          </p:blipFill>
          <p:spPr bwMode="auto">
            <a:xfrm>
              <a:off x="3682072" y="2840232"/>
              <a:ext cx="986764" cy="277181"/>
            </a:xfrm>
            <a:prstGeom prst="rect">
              <a:avLst/>
            </a:prstGeom>
            <a:noFill/>
            <a:ln w="9525">
              <a:noFill/>
              <a:miter lim="800000"/>
              <a:headEnd/>
              <a:tailEnd/>
            </a:ln>
          </p:spPr>
        </p:pic>
        <p:pic>
          <p:nvPicPr>
            <p:cNvPr id="11" name="Picture 8"/>
            <p:cNvPicPr>
              <a:picLocks noChangeAspect="1" noChangeArrowheads="1"/>
            </p:cNvPicPr>
            <p:nvPr/>
          </p:nvPicPr>
          <p:blipFill>
            <a:blip r:embed="rId6" cstate="print"/>
            <a:srcRect/>
            <a:stretch>
              <a:fillRect/>
            </a:stretch>
          </p:blipFill>
          <p:spPr bwMode="auto">
            <a:xfrm>
              <a:off x="2660324" y="3550781"/>
              <a:ext cx="3253387" cy="332810"/>
            </a:xfrm>
            <a:prstGeom prst="rect">
              <a:avLst/>
            </a:prstGeom>
            <a:noFill/>
            <a:ln w="9525">
              <a:noFill/>
              <a:miter lim="800000"/>
              <a:headEnd/>
              <a:tailEnd/>
            </a:ln>
          </p:spPr>
        </p:pic>
      </p:grpSp>
    </p:spTree>
    <p:extLst>
      <p:ext uri="{BB962C8B-B14F-4D97-AF65-F5344CB8AC3E}">
        <p14:creationId xmlns:p14="http://schemas.microsoft.com/office/powerpoint/2010/main" val="200915574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Contextualization</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b="1" dirty="0" smtClean="0"/>
              <a:t>Galois connections (cont.)</a:t>
            </a:r>
          </a:p>
          <a:p>
            <a:endParaRPr lang="en-US" b="1" dirty="0"/>
          </a:p>
          <a:p>
            <a:endParaRPr lang="en-US" b="1" dirty="0" smtClean="0"/>
          </a:p>
          <a:p>
            <a:endParaRPr lang="en-US" b="1" dirty="0"/>
          </a:p>
          <a:p>
            <a:pPr algn="just"/>
            <a:r>
              <a:rPr lang="en-US" dirty="0"/>
              <a:t>Function </a:t>
            </a:r>
            <a:r>
              <a:rPr lang="en-US" i="1" dirty="0"/>
              <a:t>f</a:t>
            </a:r>
            <a:r>
              <a:rPr lang="en-US" dirty="0"/>
              <a:t> (resp. </a:t>
            </a:r>
            <a:r>
              <a:rPr lang="en-US" i="1" dirty="0"/>
              <a:t>g</a:t>
            </a:r>
            <a:r>
              <a:rPr lang="en-US" dirty="0"/>
              <a:t>) is referred to as the lower </a:t>
            </a:r>
            <a:r>
              <a:rPr lang="en-US" dirty="0" err="1"/>
              <a:t>adjoint</a:t>
            </a:r>
            <a:r>
              <a:rPr lang="en-US" dirty="0"/>
              <a:t> (resp. </a:t>
            </a:r>
            <a:r>
              <a:rPr lang="en-US" i="1" dirty="0"/>
              <a:t>upper </a:t>
            </a:r>
            <a:r>
              <a:rPr lang="en-US" i="1" dirty="0" err="1"/>
              <a:t>adjoint</a:t>
            </a:r>
            <a:r>
              <a:rPr lang="en-US" dirty="0"/>
              <a:t>) of the connection</a:t>
            </a:r>
          </a:p>
          <a:p>
            <a:pPr algn="just"/>
            <a:r>
              <a:rPr lang="en-US" dirty="0"/>
              <a:t>Represents the source domain of the lower </a:t>
            </a:r>
            <a:r>
              <a:rPr lang="en-US" dirty="0" err="1"/>
              <a:t>adjoint</a:t>
            </a:r>
            <a:r>
              <a:rPr lang="en-US" dirty="0"/>
              <a:t> on the left</a:t>
            </a:r>
          </a:p>
          <a:p>
            <a:pPr algn="just"/>
            <a:r>
              <a:rPr lang="en-US" dirty="0"/>
              <a:t>The arrow notation emphasizes the categorical structure of Galois </a:t>
            </a:r>
            <a:r>
              <a:rPr lang="en-US" dirty="0" smtClean="0"/>
              <a:t>connections</a:t>
            </a:r>
          </a:p>
          <a:p>
            <a:pPr algn="just"/>
            <a:r>
              <a:rPr lang="en-US" dirty="0"/>
              <a:t>Once a concept is identified as </a:t>
            </a:r>
            <a:r>
              <a:rPr lang="en-US" dirty="0" err="1"/>
              <a:t>adjoint</a:t>
            </a:r>
            <a:r>
              <a:rPr lang="en-US" dirty="0"/>
              <a:t> of a Galois connection, all generic properties are inherited, even when the other </a:t>
            </a:r>
            <a:r>
              <a:rPr lang="en-US" dirty="0" err="1"/>
              <a:t>adjoint</a:t>
            </a:r>
            <a:r>
              <a:rPr lang="en-US" dirty="0"/>
              <a:t> is not known</a:t>
            </a:r>
          </a:p>
          <a:p>
            <a:pPr algn="just"/>
            <a:r>
              <a:rPr lang="en-US" dirty="0"/>
              <a:t>Galois connections build up on top of themselves thanks to a number of </a:t>
            </a:r>
            <a:r>
              <a:rPr lang="en-US" dirty="0" err="1"/>
              <a:t>combinators</a:t>
            </a:r>
            <a:r>
              <a:rPr lang="en-US" dirty="0"/>
              <a:t> which enable the construction of new connections out of existing ones</a:t>
            </a:r>
          </a:p>
          <a:p>
            <a:pPr algn="just"/>
            <a:endParaRPr lang="en-US" dirty="0"/>
          </a:p>
          <a:p>
            <a:endParaRPr lang="en-US" b="1" dirty="0"/>
          </a:p>
        </p:txBody>
      </p:sp>
      <p:sp>
        <p:nvSpPr>
          <p:cNvPr id="4" name="Footer Placeholder 3"/>
          <p:cNvSpPr>
            <a:spLocks noGrp="1"/>
          </p:cNvSpPr>
          <p:nvPr>
            <p:ph type="ftr" sz="quarter" idx="11"/>
          </p:nvPr>
        </p:nvSpPr>
        <p:spPr/>
        <p:txBody>
          <a:bodyPr/>
          <a:lstStyle/>
          <a:p>
            <a:r>
              <a:rPr lang="pt-BR" smtClean="0"/>
              <a:t>João Carneiro 22/06/2012 Thematic Seminar MAP-i</a:t>
            </a:r>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13</a:t>
            </a:fld>
            <a:endParaRPr lang="en-US"/>
          </a:p>
        </p:txBody>
      </p:sp>
      <p:pic>
        <p:nvPicPr>
          <p:cNvPr id="6" name="Picture 9"/>
          <p:cNvPicPr>
            <a:picLocks noChangeAspect="1" noChangeArrowheads="1"/>
          </p:cNvPicPr>
          <p:nvPr/>
        </p:nvPicPr>
        <p:blipFill>
          <a:blip r:embed="rId3" cstate="print"/>
          <a:srcRect/>
          <a:stretch>
            <a:fillRect/>
          </a:stretch>
        </p:blipFill>
        <p:spPr bwMode="auto">
          <a:xfrm>
            <a:off x="2896933" y="2071731"/>
            <a:ext cx="2765424" cy="905149"/>
          </a:xfrm>
          <a:prstGeom prst="rect">
            <a:avLst/>
          </a:prstGeom>
          <a:noFill/>
          <a:ln w="9525">
            <a:noFill/>
            <a:miter lim="800000"/>
            <a:headEnd/>
            <a:tailEnd/>
          </a:ln>
        </p:spPr>
      </p:pic>
    </p:spTree>
    <p:extLst>
      <p:ext uri="{BB962C8B-B14F-4D97-AF65-F5344CB8AC3E}">
        <p14:creationId xmlns:p14="http://schemas.microsoft.com/office/powerpoint/2010/main" val="195702663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Contextualization</a:t>
            </a:r>
            <a:endParaRPr lang="en-US" dirty="0"/>
          </a:p>
        </p:txBody>
      </p:sp>
      <p:sp>
        <p:nvSpPr>
          <p:cNvPr id="3" name="Content Placeholder 2"/>
          <p:cNvSpPr>
            <a:spLocks noGrp="1"/>
          </p:cNvSpPr>
          <p:nvPr>
            <p:ph idx="1"/>
          </p:nvPr>
        </p:nvSpPr>
        <p:spPr/>
        <p:txBody>
          <a:bodyPr/>
          <a:lstStyle/>
          <a:p>
            <a:pPr algn="just"/>
            <a:r>
              <a:rPr lang="en-US" b="1" dirty="0" err="1"/>
              <a:t>Pointfree</a:t>
            </a:r>
            <a:r>
              <a:rPr lang="en-US" b="1" dirty="0"/>
              <a:t>  </a:t>
            </a:r>
            <a:r>
              <a:rPr lang="en-US" b="1" dirty="0" smtClean="0"/>
              <a:t>transform</a:t>
            </a:r>
          </a:p>
          <a:p>
            <a:pPr lvl="1" algn="just"/>
            <a:r>
              <a:rPr lang="en-US" dirty="0"/>
              <a:t>The overall operation of the </a:t>
            </a:r>
            <a:r>
              <a:rPr lang="en-US" dirty="0" err="1"/>
              <a:t>Galculator</a:t>
            </a:r>
            <a:r>
              <a:rPr lang="en-US" dirty="0"/>
              <a:t> is based on transforming and rewriting terms involving </a:t>
            </a:r>
            <a:r>
              <a:rPr lang="en-US" dirty="0" err="1"/>
              <a:t>adjoints</a:t>
            </a:r>
            <a:r>
              <a:rPr lang="en-US" dirty="0"/>
              <a:t> of Galois connections</a:t>
            </a:r>
          </a:p>
          <a:p>
            <a:pPr lvl="1" algn="just"/>
            <a:r>
              <a:rPr lang="en-US" dirty="0"/>
              <a:t>Care must be taken when rewriting terms: free and bound variables make substitutions tricky</a:t>
            </a:r>
          </a:p>
          <a:p>
            <a:pPr lvl="1" algn="just"/>
            <a:r>
              <a:rPr lang="en-US" dirty="0"/>
              <a:t>This complexity can be overcome by transforming variable-level logical </a:t>
            </a:r>
            <a:r>
              <a:rPr lang="en-US" dirty="0" err="1"/>
              <a:t>formulæ</a:t>
            </a:r>
            <a:r>
              <a:rPr lang="en-US" dirty="0"/>
              <a:t> into </a:t>
            </a:r>
            <a:r>
              <a:rPr lang="en-US" i="1" dirty="0" err="1"/>
              <a:t>pointfree</a:t>
            </a:r>
            <a:r>
              <a:rPr lang="en-US" i="1" dirty="0"/>
              <a:t> </a:t>
            </a:r>
            <a:r>
              <a:rPr lang="en-US" dirty="0" err="1"/>
              <a:t>formulæ</a:t>
            </a:r>
            <a:r>
              <a:rPr lang="en-US" dirty="0"/>
              <a:t> involving binary relations only</a:t>
            </a:r>
          </a:p>
          <a:p>
            <a:pPr lvl="1" algn="just"/>
            <a:r>
              <a:rPr lang="en-US" dirty="0"/>
              <a:t>Once PF-transformed, </a:t>
            </a:r>
            <a:r>
              <a:rPr lang="en-US" dirty="0" err="1"/>
              <a:t>formulæ</a:t>
            </a:r>
            <a:r>
              <a:rPr lang="en-US" dirty="0"/>
              <a:t> involve binary relations only (</a:t>
            </a:r>
            <a:r>
              <a:rPr lang="en-US" i="1" dirty="0"/>
              <a:t>R</a:t>
            </a:r>
            <a:r>
              <a:rPr lang="en-US" dirty="0"/>
              <a:t>, </a:t>
            </a:r>
            <a:r>
              <a:rPr lang="en-US" i="1" dirty="0"/>
              <a:t>S</a:t>
            </a:r>
            <a:r>
              <a:rPr lang="en-US" dirty="0"/>
              <a:t>, </a:t>
            </a:r>
            <a:r>
              <a:rPr lang="en-US" dirty="0" err="1"/>
              <a:t>etc</a:t>
            </a:r>
            <a:r>
              <a:rPr lang="en-US" dirty="0"/>
              <a:t>) and relational composition (</a:t>
            </a:r>
            <a:r>
              <a:rPr lang="en-US" i="1" dirty="0"/>
              <a:t>R  </a:t>
            </a:r>
            <a:r>
              <a:rPr lang="en-US" dirty="0"/>
              <a:t> </a:t>
            </a:r>
            <a:r>
              <a:rPr lang="en-US" i="1" dirty="0"/>
              <a:t>S</a:t>
            </a:r>
            <a:r>
              <a:rPr lang="en-US" dirty="0"/>
              <a:t>) becomes the main “glue” among terms:</a:t>
            </a:r>
          </a:p>
          <a:p>
            <a:pPr lvl="1" algn="just"/>
            <a:endParaRPr lang="en-US" b="1" dirty="0"/>
          </a:p>
        </p:txBody>
      </p:sp>
      <p:sp>
        <p:nvSpPr>
          <p:cNvPr id="4" name="Footer Placeholder 3"/>
          <p:cNvSpPr>
            <a:spLocks noGrp="1"/>
          </p:cNvSpPr>
          <p:nvPr>
            <p:ph type="ftr" sz="quarter" idx="11"/>
          </p:nvPr>
        </p:nvSpPr>
        <p:spPr/>
        <p:txBody>
          <a:bodyPr/>
          <a:lstStyle/>
          <a:p>
            <a:r>
              <a:rPr lang="pt-BR" smtClean="0"/>
              <a:t>João Carneiro 22/06/2012 Thematic Seminar MAP-i</a:t>
            </a:r>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14</a:t>
            </a:fld>
            <a:endParaRPr lang="en-US"/>
          </a:p>
        </p:txBody>
      </p:sp>
      <p:pic>
        <p:nvPicPr>
          <p:cNvPr id="6" name="Picture 2"/>
          <p:cNvPicPr>
            <a:picLocks noChangeAspect="1" noChangeArrowheads="1"/>
          </p:cNvPicPr>
          <p:nvPr/>
        </p:nvPicPr>
        <p:blipFill>
          <a:blip r:embed="rId3" cstate="print"/>
          <a:srcRect/>
          <a:stretch>
            <a:fillRect/>
          </a:stretch>
        </p:blipFill>
        <p:spPr bwMode="auto">
          <a:xfrm>
            <a:off x="4777336" y="4728078"/>
            <a:ext cx="246647" cy="228600"/>
          </a:xfrm>
          <a:prstGeom prst="rect">
            <a:avLst/>
          </a:prstGeom>
          <a:noFill/>
          <a:ln w="9525">
            <a:noFill/>
            <a:miter lim="800000"/>
            <a:headEnd/>
            <a:tailEnd/>
          </a:ln>
        </p:spPr>
      </p:pic>
      <p:pic>
        <p:nvPicPr>
          <p:cNvPr id="7" name="Picture 6"/>
          <p:cNvPicPr>
            <a:picLocks noChangeAspect="1" noChangeArrowheads="1"/>
          </p:cNvPicPr>
          <p:nvPr/>
        </p:nvPicPr>
        <p:blipFill>
          <a:blip r:embed="rId4" cstate="print"/>
          <a:srcRect/>
          <a:stretch>
            <a:fillRect/>
          </a:stretch>
        </p:blipFill>
        <p:spPr bwMode="auto">
          <a:xfrm>
            <a:off x="1308115" y="5415281"/>
            <a:ext cx="5977097" cy="439492"/>
          </a:xfrm>
          <a:prstGeom prst="rect">
            <a:avLst/>
          </a:prstGeom>
          <a:noFill/>
          <a:ln w="9525">
            <a:noFill/>
            <a:miter lim="800000"/>
            <a:headEnd/>
            <a:tailEnd/>
          </a:ln>
        </p:spPr>
      </p:pic>
    </p:spTree>
    <p:extLst>
      <p:ext uri="{BB962C8B-B14F-4D97-AF65-F5344CB8AC3E}">
        <p14:creationId xmlns:p14="http://schemas.microsoft.com/office/powerpoint/2010/main" val="35395345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Contextualization</a:t>
            </a:r>
            <a:endParaRPr lang="en-US" dirty="0"/>
          </a:p>
        </p:txBody>
      </p:sp>
      <p:sp>
        <p:nvSpPr>
          <p:cNvPr id="4" name="Footer Placeholder 3"/>
          <p:cNvSpPr>
            <a:spLocks noGrp="1"/>
          </p:cNvSpPr>
          <p:nvPr>
            <p:ph type="ftr" sz="quarter" idx="11"/>
          </p:nvPr>
        </p:nvSpPr>
        <p:spPr/>
        <p:txBody>
          <a:bodyPr/>
          <a:lstStyle/>
          <a:p>
            <a:r>
              <a:rPr lang="pt-BR" smtClean="0"/>
              <a:t>João Carneiro 22/06/2012 Thematic Seminar MAP-i</a:t>
            </a:r>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15</a:t>
            </a:fld>
            <a:endParaRPr lang="en-US"/>
          </a:p>
        </p:txBody>
      </p:sp>
      <p:sp>
        <p:nvSpPr>
          <p:cNvPr id="7" name="Content Placeholder 6"/>
          <p:cNvSpPr>
            <a:spLocks noGrp="1"/>
          </p:cNvSpPr>
          <p:nvPr>
            <p:ph idx="1"/>
          </p:nvPr>
        </p:nvSpPr>
        <p:spPr/>
        <p:txBody>
          <a:bodyPr/>
          <a:lstStyle/>
          <a:p>
            <a:pPr marL="114300" indent="0">
              <a:buNone/>
            </a:pPr>
            <a:endParaRPr lang="en-US" dirty="0"/>
          </a:p>
        </p:txBody>
      </p:sp>
      <p:pic>
        <p:nvPicPr>
          <p:cNvPr id="9" name="Picture 2"/>
          <p:cNvPicPr>
            <a:picLocks noChangeAspect="1" noChangeArrowheads="1"/>
          </p:cNvPicPr>
          <p:nvPr/>
        </p:nvPicPr>
        <p:blipFill>
          <a:blip r:embed="rId3" cstate="print"/>
          <a:srcRect/>
          <a:stretch>
            <a:fillRect/>
          </a:stretch>
        </p:blipFill>
        <p:spPr bwMode="auto">
          <a:xfrm>
            <a:off x="1443765" y="1417638"/>
            <a:ext cx="5647205" cy="4940300"/>
          </a:xfrm>
          <a:prstGeom prst="rect">
            <a:avLst/>
          </a:prstGeom>
          <a:noFill/>
          <a:ln w="9525">
            <a:noFill/>
            <a:miter lim="800000"/>
            <a:headEnd/>
            <a:tailEnd/>
          </a:ln>
        </p:spPr>
      </p:pic>
    </p:spTree>
    <p:extLst>
      <p:ext uri="{BB962C8B-B14F-4D97-AF65-F5344CB8AC3E}">
        <p14:creationId xmlns:p14="http://schemas.microsoft.com/office/powerpoint/2010/main" val="299681038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Galculator</a:t>
            </a:r>
            <a:endParaRPr lang="en-US" dirty="0"/>
          </a:p>
        </p:txBody>
      </p:sp>
      <p:sp>
        <p:nvSpPr>
          <p:cNvPr id="3" name="Content Placeholder 2"/>
          <p:cNvSpPr>
            <a:spLocks noGrp="1"/>
          </p:cNvSpPr>
          <p:nvPr>
            <p:ph idx="1"/>
          </p:nvPr>
        </p:nvSpPr>
        <p:spPr/>
        <p:txBody>
          <a:bodyPr/>
          <a:lstStyle/>
          <a:p>
            <a:r>
              <a:rPr lang="en-US" dirty="0"/>
              <a:t>Prototype of a proof assistant of special brand</a:t>
            </a:r>
          </a:p>
          <a:p>
            <a:endParaRPr lang="en-US" dirty="0"/>
          </a:p>
        </p:txBody>
      </p:sp>
      <p:sp>
        <p:nvSpPr>
          <p:cNvPr id="4" name="Footer Placeholder 3"/>
          <p:cNvSpPr>
            <a:spLocks noGrp="1"/>
          </p:cNvSpPr>
          <p:nvPr>
            <p:ph type="ftr" sz="quarter" idx="11"/>
          </p:nvPr>
        </p:nvSpPr>
        <p:spPr/>
        <p:txBody>
          <a:bodyPr/>
          <a:lstStyle/>
          <a:p>
            <a:r>
              <a:rPr lang="pt-BR" smtClean="0"/>
              <a:t>João Carneiro 22/06/2012 Thematic Seminar MAP-i</a:t>
            </a:r>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16</a:t>
            </a:fld>
            <a:endParaRPr lang="en-US"/>
          </a:p>
        </p:txBody>
      </p:sp>
      <p:pic>
        <p:nvPicPr>
          <p:cNvPr id="7" name="Picture 6" descr="Captura de ecrã 2012-06-22, às 1.03.17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81544" y="2093895"/>
            <a:ext cx="5394516" cy="4764105"/>
          </a:xfrm>
          <a:prstGeom prst="rect">
            <a:avLst/>
          </a:prstGeom>
        </p:spPr>
      </p:pic>
    </p:spTree>
    <p:extLst>
      <p:ext uri="{BB962C8B-B14F-4D97-AF65-F5344CB8AC3E}">
        <p14:creationId xmlns:p14="http://schemas.microsoft.com/office/powerpoint/2010/main" val="427922912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Galculator</a:t>
            </a:r>
            <a:endParaRPr lang="en-US" dirty="0"/>
          </a:p>
        </p:txBody>
      </p:sp>
      <p:sp>
        <p:nvSpPr>
          <p:cNvPr id="3" name="Content Placeholder 2"/>
          <p:cNvSpPr>
            <a:spLocks noGrp="1"/>
          </p:cNvSpPr>
          <p:nvPr>
            <p:ph idx="1"/>
          </p:nvPr>
        </p:nvSpPr>
        <p:spPr>
          <a:xfrm>
            <a:off x="457200" y="1370867"/>
            <a:ext cx="7620000" cy="4800600"/>
          </a:xfrm>
        </p:spPr>
        <p:txBody>
          <a:bodyPr/>
          <a:lstStyle/>
          <a:p>
            <a:pPr marL="114300" indent="0">
              <a:buNone/>
            </a:pPr>
            <a:endParaRPr lang="en-US" dirty="0"/>
          </a:p>
        </p:txBody>
      </p:sp>
      <p:sp>
        <p:nvSpPr>
          <p:cNvPr id="4" name="Footer Placeholder 3"/>
          <p:cNvSpPr>
            <a:spLocks noGrp="1"/>
          </p:cNvSpPr>
          <p:nvPr>
            <p:ph type="ftr" sz="quarter" idx="11"/>
          </p:nvPr>
        </p:nvSpPr>
        <p:spPr/>
        <p:txBody>
          <a:bodyPr/>
          <a:lstStyle/>
          <a:p>
            <a:r>
              <a:rPr lang="pt-BR" smtClean="0"/>
              <a:t>João Carneiro 22/06/2012 Thematic Seminar MAP-i</a:t>
            </a:r>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17</a:t>
            </a:fld>
            <a:endParaRPr lang="en-US"/>
          </a:p>
        </p:txBody>
      </p:sp>
      <p:pic>
        <p:nvPicPr>
          <p:cNvPr id="7" name="Picture 6" descr="Captura de ecrã 2012-06-22, às 1.03.17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81544" y="1829280"/>
            <a:ext cx="5394516" cy="4764105"/>
          </a:xfrm>
          <a:prstGeom prst="rect">
            <a:avLst/>
          </a:prstGeom>
        </p:spPr>
      </p:pic>
      <p:sp>
        <p:nvSpPr>
          <p:cNvPr id="6" name="Rectangle 5"/>
          <p:cNvSpPr/>
          <p:nvPr/>
        </p:nvSpPr>
        <p:spPr>
          <a:xfrm>
            <a:off x="962894" y="1864562"/>
            <a:ext cx="6126235" cy="2483920"/>
          </a:xfrm>
          <a:prstGeom prst="rect">
            <a:avLst/>
          </a:prstGeom>
          <a:noFill/>
          <a:ln w="38100" cmpd="sng">
            <a:solidFill>
              <a:schemeClr val="tx1"/>
            </a:solidFill>
          </a:ln>
          <a:effectLst>
            <a:outerShdw blurRad="1270000" dist="2540000" algn="bl"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3508753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Galculator</a:t>
            </a:r>
            <a:endParaRPr lang="en-US" dirty="0"/>
          </a:p>
        </p:txBody>
      </p:sp>
      <p:sp>
        <p:nvSpPr>
          <p:cNvPr id="3" name="Content Placeholder 2"/>
          <p:cNvSpPr>
            <a:spLocks noGrp="1"/>
          </p:cNvSpPr>
          <p:nvPr>
            <p:ph idx="1"/>
          </p:nvPr>
        </p:nvSpPr>
        <p:spPr/>
        <p:txBody>
          <a:bodyPr/>
          <a:lstStyle/>
          <a:p>
            <a:pPr marL="114300" indent="0">
              <a:buNone/>
            </a:pPr>
            <a:endParaRPr lang="en-US" dirty="0"/>
          </a:p>
        </p:txBody>
      </p:sp>
      <p:sp>
        <p:nvSpPr>
          <p:cNvPr id="4" name="Footer Placeholder 3"/>
          <p:cNvSpPr>
            <a:spLocks noGrp="1"/>
          </p:cNvSpPr>
          <p:nvPr>
            <p:ph type="ftr" sz="quarter" idx="11"/>
          </p:nvPr>
        </p:nvSpPr>
        <p:spPr/>
        <p:txBody>
          <a:bodyPr/>
          <a:lstStyle/>
          <a:p>
            <a:r>
              <a:rPr lang="pt-BR" smtClean="0"/>
              <a:t>João Carneiro 22/06/2012 Thematic Seminar MAP-i</a:t>
            </a:r>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18</a:t>
            </a:fld>
            <a:endParaRPr lang="en-US"/>
          </a:p>
        </p:txBody>
      </p:sp>
      <p:pic>
        <p:nvPicPr>
          <p:cNvPr id="6" name="Picture 5" descr="Captura de ecrã 2012-06-21, às 11.05.35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660" y="2032413"/>
            <a:ext cx="7089303" cy="3748172"/>
          </a:xfrm>
          <a:prstGeom prst="rect">
            <a:avLst/>
          </a:prstGeom>
        </p:spPr>
      </p:pic>
    </p:spTree>
    <p:extLst>
      <p:ext uri="{BB962C8B-B14F-4D97-AF65-F5344CB8AC3E}">
        <p14:creationId xmlns:p14="http://schemas.microsoft.com/office/powerpoint/2010/main" val="328326691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Galculator</a:t>
            </a:r>
            <a:endParaRPr lang="en-US" dirty="0"/>
          </a:p>
        </p:txBody>
      </p:sp>
      <p:sp>
        <p:nvSpPr>
          <p:cNvPr id="3" name="Content Placeholder 2"/>
          <p:cNvSpPr>
            <a:spLocks noGrp="1"/>
          </p:cNvSpPr>
          <p:nvPr>
            <p:ph idx="1"/>
          </p:nvPr>
        </p:nvSpPr>
        <p:spPr/>
        <p:txBody>
          <a:bodyPr/>
          <a:lstStyle/>
          <a:p>
            <a:pPr marL="114300" indent="0">
              <a:buNone/>
            </a:pPr>
            <a:endParaRPr lang="en-US" dirty="0"/>
          </a:p>
        </p:txBody>
      </p:sp>
      <p:sp>
        <p:nvSpPr>
          <p:cNvPr id="4" name="Footer Placeholder 3"/>
          <p:cNvSpPr>
            <a:spLocks noGrp="1"/>
          </p:cNvSpPr>
          <p:nvPr>
            <p:ph type="ftr" sz="quarter" idx="11"/>
          </p:nvPr>
        </p:nvSpPr>
        <p:spPr/>
        <p:txBody>
          <a:bodyPr/>
          <a:lstStyle/>
          <a:p>
            <a:r>
              <a:rPr lang="pt-BR" smtClean="0"/>
              <a:t>João Carneiro 22/06/2012 Thematic Seminar MAP-i</a:t>
            </a:r>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19</a:t>
            </a:fld>
            <a:endParaRPr lang="en-US"/>
          </a:p>
        </p:txBody>
      </p:sp>
      <p:pic>
        <p:nvPicPr>
          <p:cNvPr id="7" name="Picture 6" descr="Captura de ecrã 2012-06-22, às 1.03.17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81544" y="1829280"/>
            <a:ext cx="5394516" cy="4764105"/>
          </a:xfrm>
          <a:prstGeom prst="rect">
            <a:avLst/>
          </a:prstGeom>
        </p:spPr>
      </p:pic>
      <p:sp>
        <p:nvSpPr>
          <p:cNvPr id="6" name="Rectangle 5"/>
          <p:cNvSpPr/>
          <p:nvPr/>
        </p:nvSpPr>
        <p:spPr>
          <a:xfrm>
            <a:off x="962894" y="4327157"/>
            <a:ext cx="6126235" cy="2274991"/>
          </a:xfrm>
          <a:prstGeom prst="rect">
            <a:avLst/>
          </a:prstGeom>
          <a:noFill/>
          <a:ln w="38100" cmpd="sng">
            <a:solidFill>
              <a:schemeClr val="tx1"/>
            </a:solidFill>
          </a:ln>
          <a:effectLst>
            <a:outerShdw blurRad="1270000" dist="2540000" algn="bl"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0725503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a:bodyPr>
          <a:lstStyle/>
          <a:p>
            <a:r>
              <a:rPr lang="en-US" dirty="0" smtClean="0"/>
              <a:t>Introduction</a:t>
            </a:r>
          </a:p>
          <a:p>
            <a:r>
              <a:rPr lang="en-US" dirty="0" smtClean="0"/>
              <a:t>Contextualization</a:t>
            </a:r>
          </a:p>
          <a:p>
            <a:r>
              <a:rPr lang="en-US" dirty="0" err="1" smtClean="0"/>
              <a:t>Galculator</a:t>
            </a:r>
            <a:endParaRPr lang="en-US" dirty="0" smtClean="0"/>
          </a:p>
          <a:p>
            <a:r>
              <a:rPr lang="en-US" dirty="0" smtClean="0"/>
              <a:t>Related Work</a:t>
            </a:r>
            <a:endParaRPr lang="en-US" dirty="0"/>
          </a:p>
          <a:p>
            <a:r>
              <a:rPr lang="en-US" smtClean="0"/>
              <a:t>Conclusions</a:t>
            </a:r>
            <a:endParaRPr lang="en-US" dirty="0" smtClean="0"/>
          </a:p>
        </p:txBody>
      </p:sp>
      <p:sp>
        <p:nvSpPr>
          <p:cNvPr id="4" name="Footer Placeholder 3"/>
          <p:cNvSpPr>
            <a:spLocks noGrp="1"/>
          </p:cNvSpPr>
          <p:nvPr>
            <p:ph type="ftr" sz="quarter" idx="11"/>
          </p:nvPr>
        </p:nvSpPr>
        <p:spPr/>
        <p:txBody>
          <a:bodyPr/>
          <a:lstStyle/>
          <a:p>
            <a:r>
              <a:rPr lang="pt-BR" smtClean="0"/>
              <a:t>João Carneiro 22/06/2012 Thematic Seminar MAP-i</a:t>
            </a:r>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2</a:t>
            </a:fld>
            <a:endParaRPr lang="en-US"/>
          </a:p>
        </p:txBody>
      </p:sp>
    </p:spTree>
    <p:extLst>
      <p:ext uri="{BB962C8B-B14F-4D97-AF65-F5344CB8AC3E}">
        <p14:creationId xmlns:p14="http://schemas.microsoft.com/office/powerpoint/2010/main" val="3570212554"/>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Galculator</a:t>
            </a:r>
            <a:endParaRPr lang="en-US" dirty="0"/>
          </a:p>
        </p:txBody>
      </p:sp>
      <p:sp>
        <p:nvSpPr>
          <p:cNvPr id="3" name="Content Placeholder 2"/>
          <p:cNvSpPr>
            <a:spLocks noGrp="1"/>
          </p:cNvSpPr>
          <p:nvPr>
            <p:ph idx="1"/>
          </p:nvPr>
        </p:nvSpPr>
        <p:spPr/>
        <p:txBody>
          <a:bodyPr/>
          <a:lstStyle/>
          <a:p>
            <a:pPr algn="just"/>
            <a:r>
              <a:rPr lang="en-US" dirty="0" smtClean="0"/>
              <a:t>Galois connection is the main block</a:t>
            </a:r>
          </a:p>
          <a:p>
            <a:pPr marL="571500" indent="-457200" algn="just">
              <a:buFont typeface="+mj-lt"/>
              <a:buAutoNum type="arabicPeriod"/>
            </a:pPr>
            <a:r>
              <a:rPr lang="en-US" dirty="0" err="1" smtClean="0"/>
              <a:t>Galculator</a:t>
            </a:r>
            <a:r>
              <a:rPr lang="en-US" dirty="0" smtClean="0"/>
              <a:t> combines the Galois connections to create new connections from the existing ones</a:t>
            </a:r>
          </a:p>
          <a:p>
            <a:pPr marL="571500" indent="-457200" algn="just">
              <a:buFont typeface="+mj-lt"/>
              <a:buAutoNum type="arabicPeriod"/>
            </a:pPr>
            <a:r>
              <a:rPr lang="en-US" dirty="0" smtClean="0"/>
              <a:t>From each Galois connection, </a:t>
            </a:r>
            <a:r>
              <a:rPr lang="en-US" dirty="0" err="1" smtClean="0"/>
              <a:t>Galculator</a:t>
            </a:r>
            <a:r>
              <a:rPr lang="en-US" dirty="0" smtClean="0"/>
              <a:t> derives its properties as given in last table</a:t>
            </a:r>
          </a:p>
          <a:p>
            <a:pPr marL="571500" indent="-457200" algn="just">
              <a:buFont typeface="+mj-lt"/>
              <a:buAutoNum type="arabicPeriod"/>
            </a:pPr>
            <a:r>
              <a:rPr lang="en-US" dirty="0" smtClean="0"/>
              <a:t>From this properties together with laws from relation algebra and algebraic properties of the particular domain of the problem being solved, form the set of laws of the system</a:t>
            </a:r>
          </a:p>
          <a:p>
            <a:pPr algn="just"/>
            <a:r>
              <a:rPr lang="en-US" dirty="0" smtClean="0"/>
              <a:t>In </a:t>
            </a:r>
            <a:r>
              <a:rPr lang="en-US" dirty="0" err="1" smtClean="0"/>
              <a:t>ordem</a:t>
            </a:r>
            <a:r>
              <a:rPr lang="en-US" dirty="0" smtClean="0"/>
              <a:t> to represent all these concepts several embedded domain specific languages were defined (DSLs)</a:t>
            </a:r>
          </a:p>
        </p:txBody>
      </p:sp>
      <p:sp>
        <p:nvSpPr>
          <p:cNvPr id="4" name="Footer Placeholder 3"/>
          <p:cNvSpPr>
            <a:spLocks noGrp="1"/>
          </p:cNvSpPr>
          <p:nvPr>
            <p:ph type="ftr" sz="quarter" idx="11"/>
          </p:nvPr>
        </p:nvSpPr>
        <p:spPr/>
        <p:txBody>
          <a:bodyPr/>
          <a:lstStyle/>
          <a:p>
            <a:r>
              <a:rPr lang="pt-BR" smtClean="0"/>
              <a:t>João Carneiro 22/06/2012 Thematic Seminar MAP-i</a:t>
            </a:r>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20</a:t>
            </a:fld>
            <a:endParaRPr lang="en-US"/>
          </a:p>
        </p:txBody>
      </p:sp>
    </p:spTree>
    <p:extLst>
      <p:ext uri="{BB962C8B-B14F-4D97-AF65-F5344CB8AC3E}">
        <p14:creationId xmlns:p14="http://schemas.microsoft.com/office/powerpoint/2010/main" val="71832649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Galculator</a:t>
            </a:r>
            <a:endParaRPr lang="en-US" dirty="0"/>
          </a:p>
        </p:txBody>
      </p:sp>
      <p:sp>
        <p:nvSpPr>
          <p:cNvPr id="3" name="Content Placeholder 2"/>
          <p:cNvSpPr>
            <a:spLocks noGrp="1"/>
          </p:cNvSpPr>
          <p:nvPr>
            <p:ph idx="1"/>
          </p:nvPr>
        </p:nvSpPr>
        <p:spPr/>
        <p:txBody>
          <a:bodyPr/>
          <a:lstStyle/>
          <a:p>
            <a:pPr algn="just"/>
            <a:r>
              <a:rPr lang="en-US" i="1" dirty="0" err="1" smtClean="0"/>
              <a:t>Galculator</a:t>
            </a:r>
            <a:r>
              <a:rPr lang="en-US" i="1" dirty="0"/>
              <a:t> </a:t>
            </a:r>
            <a:r>
              <a:rPr lang="en-US" dirty="0" smtClean="0"/>
              <a:t>proofs </a:t>
            </a:r>
            <a:r>
              <a:rPr lang="en-US" dirty="0"/>
              <a:t>are transformations of the abstract </a:t>
            </a:r>
            <a:r>
              <a:rPr lang="en-US" dirty="0" smtClean="0"/>
              <a:t>representation </a:t>
            </a:r>
            <a:r>
              <a:rPr lang="en-US" dirty="0"/>
              <a:t>of the equality being proved. These transformations are made according to the equalities enabled by the laws of the </a:t>
            </a:r>
            <a:r>
              <a:rPr lang="en-US" dirty="0" smtClean="0"/>
              <a:t>system</a:t>
            </a:r>
          </a:p>
          <a:p>
            <a:pPr algn="just"/>
            <a:r>
              <a:rPr lang="en-US" dirty="0"/>
              <a:t>L</a:t>
            </a:r>
            <a:r>
              <a:rPr lang="en-US" dirty="0" smtClean="0"/>
              <a:t>aws </a:t>
            </a:r>
            <a:r>
              <a:rPr lang="en-US" dirty="0"/>
              <a:t>are objects arising from the theoretical level; they can- not be applied to representations </a:t>
            </a:r>
          </a:p>
          <a:p>
            <a:pPr marL="571500" indent="-457200" algn="just">
              <a:buFont typeface="+mj-lt"/>
              <a:buAutoNum type="arabicPeriod" startAt="4"/>
            </a:pPr>
            <a:r>
              <a:rPr lang="en-US" dirty="0"/>
              <a:t>A</a:t>
            </a:r>
            <a:r>
              <a:rPr lang="en-US" dirty="0" smtClean="0"/>
              <a:t> </a:t>
            </a:r>
            <a:r>
              <a:rPr lang="en-US" dirty="0"/>
              <a:t>mechanism is defined for deriving functional applications of the available laws in the form of </a:t>
            </a:r>
            <a:r>
              <a:rPr lang="en-US" i="1" dirty="0"/>
              <a:t>rewrite </a:t>
            </a:r>
            <a:r>
              <a:rPr lang="en-US" i="1" dirty="0" smtClean="0"/>
              <a:t>rules</a:t>
            </a:r>
          </a:p>
          <a:p>
            <a:pPr marL="571500" indent="-457200" algn="just">
              <a:buFont typeface="+mj-lt"/>
              <a:buAutoNum type="arabicPeriod" startAt="4"/>
            </a:pPr>
            <a:r>
              <a:rPr lang="en-US" dirty="0"/>
              <a:t>The application of such rules </a:t>
            </a:r>
            <a:r>
              <a:rPr lang="en-US" dirty="0" smtClean="0"/>
              <a:t>is </a:t>
            </a:r>
            <a:r>
              <a:rPr lang="en-US" dirty="0"/>
              <a:t>performed by a strategic term rewrite system (TRS</a:t>
            </a:r>
            <a:r>
              <a:rPr lang="en-US" dirty="0" smtClean="0"/>
              <a:t>)</a:t>
            </a:r>
          </a:p>
          <a:p>
            <a:pPr algn="just"/>
            <a:r>
              <a:rPr lang="en-US" dirty="0"/>
              <a:t>Basic rewrite strategies can be combined in order to build more complex ones, according to the complexity of the </a:t>
            </a:r>
            <a:r>
              <a:rPr lang="en-US" dirty="0" smtClean="0"/>
              <a:t>problem</a:t>
            </a:r>
            <a:endParaRPr lang="en-US" dirty="0"/>
          </a:p>
        </p:txBody>
      </p:sp>
      <p:sp>
        <p:nvSpPr>
          <p:cNvPr id="4" name="Footer Placeholder 3"/>
          <p:cNvSpPr>
            <a:spLocks noGrp="1"/>
          </p:cNvSpPr>
          <p:nvPr>
            <p:ph type="ftr" sz="quarter" idx="11"/>
          </p:nvPr>
        </p:nvSpPr>
        <p:spPr/>
        <p:txBody>
          <a:bodyPr/>
          <a:lstStyle/>
          <a:p>
            <a:r>
              <a:rPr lang="pt-BR" smtClean="0"/>
              <a:t>João Carneiro 22/06/2012 Thematic Seminar MAP-i</a:t>
            </a:r>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21</a:t>
            </a:fld>
            <a:endParaRPr lang="en-US"/>
          </a:p>
        </p:txBody>
      </p:sp>
    </p:spTree>
    <p:extLst>
      <p:ext uri="{BB962C8B-B14F-4D97-AF65-F5344CB8AC3E}">
        <p14:creationId xmlns:p14="http://schemas.microsoft.com/office/powerpoint/2010/main" val="1255919865"/>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Galculator</a:t>
            </a:r>
            <a:endParaRPr lang="en-US" dirty="0"/>
          </a:p>
        </p:txBody>
      </p:sp>
      <p:sp>
        <p:nvSpPr>
          <p:cNvPr id="3" name="Content Placeholder 2"/>
          <p:cNvSpPr>
            <a:spLocks noGrp="1"/>
          </p:cNvSpPr>
          <p:nvPr>
            <p:ph idx="1"/>
          </p:nvPr>
        </p:nvSpPr>
        <p:spPr/>
        <p:txBody>
          <a:bodyPr/>
          <a:lstStyle/>
          <a:p>
            <a:r>
              <a:rPr lang="en-US" b="1" dirty="0" smtClean="0"/>
              <a:t>Architecture</a:t>
            </a:r>
          </a:p>
          <a:p>
            <a:pPr lvl="1"/>
            <a:r>
              <a:rPr lang="en-US" dirty="0" smtClean="0"/>
              <a:t>Interpreter: The command line provides for interactive user interfacing</a:t>
            </a:r>
          </a:p>
          <a:p>
            <a:pPr lvl="1"/>
            <a:r>
              <a:rPr lang="en-US" dirty="0" smtClean="0"/>
              <a:t>Parser: Several domain specific languages (DSLs) are available in order to express the concepts in use</a:t>
            </a:r>
          </a:p>
          <a:p>
            <a:pPr lvl="1"/>
            <a:r>
              <a:rPr lang="en-US" dirty="0" smtClean="0"/>
              <a:t>Type inference: The system supports parametric polymorphism</a:t>
            </a:r>
          </a:p>
          <a:p>
            <a:pPr lvl="1"/>
            <a:r>
              <a:rPr lang="en-US" dirty="0" smtClean="0"/>
              <a:t>Term rewriting system: The core of </a:t>
            </a:r>
            <a:r>
              <a:rPr lang="en-US" dirty="0" err="1" smtClean="0"/>
              <a:t>Galculator</a:t>
            </a:r>
            <a:r>
              <a:rPr lang="en-US" dirty="0" smtClean="0"/>
              <a:t> is its term rewriting system (TRS)</a:t>
            </a:r>
          </a:p>
          <a:p>
            <a:pPr lvl="1" algn="just"/>
            <a:r>
              <a:rPr lang="en-US" dirty="0" smtClean="0"/>
              <a:t>Property inference: This component derives the properties stated in last Table from the starting specification and adds them to the  system</a:t>
            </a:r>
          </a:p>
          <a:p>
            <a:endParaRPr lang="en-US" dirty="0"/>
          </a:p>
        </p:txBody>
      </p:sp>
      <p:sp>
        <p:nvSpPr>
          <p:cNvPr id="4" name="Footer Placeholder 3"/>
          <p:cNvSpPr>
            <a:spLocks noGrp="1"/>
          </p:cNvSpPr>
          <p:nvPr>
            <p:ph type="ftr" sz="quarter" idx="11"/>
          </p:nvPr>
        </p:nvSpPr>
        <p:spPr/>
        <p:txBody>
          <a:bodyPr/>
          <a:lstStyle/>
          <a:p>
            <a:r>
              <a:rPr lang="pt-BR" smtClean="0"/>
              <a:t>João Carneiro 22/06/2012 Thematic Seminar MAP-i</a:t>
            </a:r>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22</a:t>
            </a:fld>
            <a:endParaRPr lang="en-US"/>
          </a:p>
        </p:txBody>
      </p:sp>
    </p:spTree>
    <p:extLst>
      <p:ext uri="{BB962C8B-B14F-4D97-AF65-F5344CB8AC3E}">
        <p14:creationId xmlns:p14="http://schemas.microsoft.com/office/powerpoint/2010/main" val="3208271176"/>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Work</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b="1" dirty="0" smtClean="0"/>
              <a:t>Galois connections in Coq</a:t>
            </a:r>
          </a:p>
          <a:p>
            <a:pPr lvl="1" algn="just"/>
            <a:r>
              <a:rPr lang="en-US" dirty="0" smtClean="0"/>
              <a:t>This work combines Galois connections and Coq (</a:t>
            </a:r>
            <a:r>
              <a:rPr lang="en-US" dirty="0" err="1" smtClean="0"/>
              <a:t>Pichardie</a:t>
            </a:r>
            <a:r>
              <a:rPr lang="en-US" dirty="0" smtClean="0"/>
              <a:t>, 2005)</a:t>
            </a:r>
          </a:p>
          <a:p>
            <a:pPr lvl="1" algn="just"/>
            <a:r>
              <a:rPr lang="en-US" dirty="0" smtClean="0"/>
              <a:t>Developed in the context of work on abstract interpretation where </a:t>
            </a:r>
            <a:r>
              <a:rPr lang="en-US" dirty="0" err="1" smtClean="0"/>
              <a:t>adjoints</a:t>
            </a:r>
            <a:r>
              <a:rPr lang="en-US" dirty="0" smtClean="0"/>
              <a:t> are defined over complete lattices</a:t>
            </a:r>
          </a:p>
          <a:p>
            <a:pPr lvl="1" algn="just"/>
            <a:r>
              <a:rPr lang="en-US" dirty="0" smtClean="0"/>
              <a:t>Proofs of the general properties that Galois connections enjoy are defined in order to be executed in Coq, however, Galois connection algebra is not exploited in order to combine existing connections nor is it applied to proofs</a:t>
            </a:r>
          </a:p>
          <a:p>
            <a:pPr lvl="1" algn="just"/>
            <a:r>
              <a:rPr lang="en-US" dirty="0" smtClean="0"/>
              <a:t>This work in a sense complements the </a:t>
            </a:r>
            <a:r>
              <a:rPr lang="en-US" dirty="0" err="1" smtClean="0"/>
              <a:t>Galculator</a:t>
            </a:r>
            <a:r>
              <a:rPr lang="en-US" dirty="0" smtClean="0"/>
              <a:t> approach since it can discharge proof obligations about </a:t>
            </a:r>
            <a:r>
              <a:rPr lang="en-US" dirty="0" err="1" smtClean="0"/>
              <a:t>adjoints</a:t>
            </a:r>
            <a:r>
              <a:rPr lang="en-US" dirty="0" smtClean="0"/>
              <a:t> prior to loading these into the system</a:t>
            </a:r>
          </a:p>
          <a:p>
            <a:pPr algn="just"/>
            <a:r>
              <a:rPr lang="en-US" b="1" dirty="0" smtClean="0"/>
              <a:t>2LT</a:t>
            </a:r>
          </a:p>
          <a:p>
            <a:pPr lvl="1" algn="just"/>
            <a:r>
              <a:rPr lang="en-US" dirty="0" smtClean="0"/>
              <a:t>2LT is aimed at schema transformation of both data and migration functions in a type safe manner</a:t>
            </a:r>
          </a:p>
          <a:p>
            <a:pPr lvl="1" algn="just"/>
            <a:r>
              <a:rPr lang="en-US" dirty="0" smtClean="0"/>
              <a:t>Further developments deal with calculating data retrieving functions in the context of data schema evolution and invariant preservation through data refinement</a:t>
            </a:r>
          </a:p>
          <a:p>
            <a:pPr lvl="1" algn="just"/>
            <a:r>
              <a:rPr lang="en-US" dirty="0" err="1" smtClean="0"/>
              <a:t>Galculator</a:t>
            </a:r>
            <a:r>
              <a:rPr lang="en-US" dirty="0" smtClean="0"/>
              <a:t> representation technique and the rewriting strategies implemented were mostly influenced by this system</a:t>
            </a:r>
          </a:p>
        </p:txBody>
      </p:sp>
      <p:sp>
        <p:nvSpPr>
          <p:cNvPr id="4" name="Footer Placeholder 3"/>
          <p:cNvSpPr>
            <a:spLocks noGrp="1"/>
          </p:cNvSpPr>
          <p:nvPr>
            <p:ph type="ftr" sz="quarter" idx="11"/>
          </p:nvPr>
        </p:nvSpPr>
        <p:spPr/>
        <p:txBody>
          <a:bodyPr/>
          <a:lstStyle/>
          <a:p>
            <a:r>
              <a:rPr lang="pt-BR" smtClean="0"/>
              <a:t>João Carneiro 22/06/2012 Thematic Seminar MAP-i</a:t>
            </a:r>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23</a:t>
            </a:fld>
            <a:endParaRPr lang="en-US"/>
          </a:p>
        </p:txBody>
      </p:sp>
    </p:spTree>
    <p:extLst>
      <p:ext uri="{BB962C8B-B14F-4D97-AF65-F5344CB8AC3E}">
        <p14:creationId xmlns:p14="http://schemas.microsoft.com/office/powerpoint/2010/main" val="2510129316"/>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Work</a:t>
            </a:r>
            <a:endParaRPr lang="en-US" dirty="0"/>
          </a:p>
        </p:txBody>
      </p:sp>
      <p:sp>
        <p:nvSpPr>
          <p:cNvPr id="3" name="Content Placeholder 2"/>
          <p:cNvSpPr>
            <a:spLocks noGrp="1"/>
          </p:cNvSpPr>
          <p:nvPr>
            <p:ph idx="1"/>
          </p:nvPr>
        </p:nvSpPr>
        <p:spPr/>
        <p:txBody>
          <a:bodyPr>
            <a:normAutofit/>
          </a:bodyPr>
          <a:lstStyle/>
          <a:p>
            <a:pPr algn="just"/>
            <a:r>
              <a:rPr lang="en-US" b="1" dirty="0"/>
              <a:t>PF-ESC</a:t>
            </a:r>
          </a:p>
          <a:p>
            <a:pPr lvl="1" algn="just"/>
            <a:r>
              <a:rPr lang="en-US" dirty="0" smtClean="0"/>
              <a:t>A tool which performs </a:t>
            </a:r>
            <a:r>
              <a:rPr lang="en-US" dirty="0" err="1" smtClean="0"/>
              <a:t>pointfree</a:t>
            </a:r>
            <a:r>
              <a:rPr lang="en-US" dirty="0" smtClean="0"/>
              <a:t> extended static checking (</a:t>
            </a:r>
            <a:r>
              <a:rPr lang="en-US" dirty="0" err="1" smtClean="0"/>
              <a:t>Necco</a:t>
            </a:r>
            <a:r>
              <a:rPr lang="en-US" dirty="0" smtClean="0"/>
              <a:t> et al. 2007)</a:t>
            </a:r>
          </a:p>
          <a:p>
            <a:pPr lvl="1" algn="just"/>
            <a:r>
              <a:rPr lang="en-US" dirty="0"/>
              <a:t>U</a:t>
            </a:r>
            <a:r>
              <a:rPr lang="en-US" dirty="0" smtClean="0"/>
              <a:t>ses the relation calculus to simplify PF-transformed proof obligations and Galois connections are used implicitly in the underlying calculus</a:t>
            </a:r>
          </a:p>
          <a:p>
            <a:pPr lvl="1" algn="just"/>
            <a:r>
              <a:rPr lang="en-US" dirty="0" smtClean="0"/>
              <a:t>The </a:t>
            </a:r>
            <a:r>
              <a:rPr lang="en-US" i="1" dirty="0"/>
              <a:t>PF-ESC </a:t>
            </a:r>
            <a:r>
              <a:rPr lang="en-US" dirty="0"/>
              <a:t>representation uses properties to classify relations while the </a:t>
            </a:r>
            <a:r>
              <a:rPr lang="en-US" i="1" dirty="0" err="1"/>
              <a:t>Galculator</a:t>
            </a:r>
            <a:r>
              <a:rPr lang="en-US" i="1" dirty="0"/>
              <a:t> </a:t>
            </a:r>
            <a:r>
              <a:rPr lang="en-US" dirty="0"/>
              <a:t>uses the type representation </a:t>
            </a:r>
            <a:r>
              <a:rPr lang="en-US" dirty="0" smtClean="0"/>
              <a:t>itself</a:t>
            </a:r>
          </a:p>
          <a:p>
            <a:pPr lvl="2" algn="just"/>
            <a:r>
              <a:rPr lang="en-US" dirty="0" smtClean="0"/>
              <a:t>Advantage: the </a:t>
            </a:r>
            <a:r>
              <a:rPr lang="en-US" dirty="0"/>
              <a:t>system is more </a:t>
            </a:r>
            <a:r>
              <a:rPr lang="en-US" dirty="0" smtClean="0"/>
              <a:t>flexible</a:t>
            </a:r>
          </a:p>
          <a:p>
            <a:pPr lvl="2" algn="just"/>
            <a:r>
              <a:rPr lang="en-US" dirty="0" smtClean="0"/>
              <a:t>Disadvantage: predicate </a:t>
            </a:r>
            <a:r>
              <a:rPr lang="en-US" dirty="0"/>
              <a:t>functions which calculate the properties of </a:t>
            </a:r>
            <a:r>
              <a:rPr lang="en-US" dirty="0" smtClean="0"/>
              <a:t>expressions </a:t>
            </a:r>
            <a:r>
              <a:rPr lang="en-US" dirty="0"/>
              <a:t>are required in order to apply certain transformations. This makes the system not extensible because rewrite equations must be hard-wired into </a:t>
            </a:r>
            <a:r>
              <a:rPr lang="en-US" dirty="0" smtClean="0"/>
              <a:t>functions</a:t>
            </a:r>
            <a:endParaRPr lang="en-US" dirty="0"/>
          </a:p>
        </p:txBody>
      </p:sp>
      <p:sp>
        <p:nvSpPr>
          <p:cNvPr id="4" name="Footer Placeholder 3"/>
          <p:cNvSpPr>
            <a:spLocks noGrp="1"/>
          </p:cNvSpPr>
          <p:nvPr>
            <p:ph type="ftr" sz="quarter" idx="11"/>
          </p:nvPr>
        </p:nvSpPr>
        <p:spPr/>
        <p:txBody>
          <a:bodyPr/>
          <a:lstStyle/>
          <a:p>
            <a:r>
              <a:rPr lang="pt-BR" smtClean="0"/>
              <a:t>João Carneiro 22/06/2012 Thematic Seminar MAP-i</a:t>
            </a:r>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24</a:t>
            </a:fld>
            <a:endParaRPr lang="en-US"/>
          </a:p>
        </p:txBody>
      </p:sp>
    </p:spTree>
    <p:extLst>
      <p:ext uri="{BB962C8B-B14F-4D97-AF65-F5344CB8AC3E}">
        <p14:creationId xmlns:p14="http://schemas.microsoft.com/office/powerpoint/2010/main" val="675638127"/>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Work</a:t>
            </a:r>
            <a:endParaRPr lang="en-US" dirty="0"/>
          </a:p>
        </p:txBody>
      </p:sp>
      <p:sp>
        <p:nvSpPr>
          <p:cNvPr id="3" name="Content Placeholder 2"/>
          <p:cNvSpPr>
            <a:spLocks noGrp="1"/>
          </p:cNvSpPr>
          <p:nvPr>
            <p:ph idx="1"/>
          </p:nvPr>
        </p:nvSpPr>
        <p:spPr/>
        <p:txBody>
          <a:bodyPr>
            <a:normAutofit/>
          </a:bodyPr>
          <a:lstStyle/>
          <a:p>
            <a:pPr algn="just"/>
            <a:r>
              <a:rPr lang="en-US" b="1" dirty="0"/>
              <a:t>Proof processor system</a:t>
            </a:r>
          </a:p>
          <a:p>
            <a:pPr lvl="1" algn="just"/>
            <a:r>
              <a:rPr lang="en-US" dirty="0" smtClean="0"/>
              <a:t>Tool developed in Haskell</a:t>
            </a:r>
          </a:p>
          <a:p>
            <a:pPr lvl="1" algn="just"/>
            <a:r>
              <a:rPr lang="en-US" dirty="0" smtClean="0"/>
              <a:t>Use the calculation approach proposed by </a:t>
            </a:r>
            <a:r>
              <a:rPr lang="en-US" dirty="0" err="1" smtClean="0"/>
              <a:t>Dijkstra</a:t>
            </a:r>
            <a:r>
              <a:rPr lang="en-US" dirty="0" smtClean="0"/>
              <a:t> and </a:t>
            </a:r>
            <a:r>
              <a:rPr lang="en-US" dirty="0" err="1" smtClean="0"/>
              <a:t>Scholten</a:t>
            </a:r>
            <a:r>
              <a:rPr lang="en-US" dirty="0" smtClean="0"/>
              <a:t> in teaching discrete </a:t>
            </a:r>
            <a:r>
              <a:rPr lang="en-US" dirty="0" err="1" smtClean="0"/>
              <a:t>maths</a:t>
            </a:r>
            <a:endParaRPr lang="en-US" dirty="0"/>
          </a:p>
          <a:p>
            <a:pPr lvl="1" algn="just"/>
            <a:r>
              <a:rPr lang="en-US" dirty="0" smtClean="0"/>
              <a:t>Was based in the E logical calculus to exploit </a:t>
            </a:r>
            <a:r>
              <a:rPr lang="en-US" dirty="0" err="1" smtClean="0"/>
              <a:t>quational</a:t>
            </a:r>
            <a:r>
              <a:rPr lang="en-US" dirty="0" smtClean="0"/>
              <a:t> proofs written in Z notation (Spivey, 1989)</a:t>
            </a:r>
          </a:p>
          <a:p>
            <a:pPr lvl="1" algn="just"/>
            <a:r>
              <a:rPr lang="en-US" dirty="0"/>
              <a:t>The system helps the user by detecting errors in proofs and suggesting valid deductive </a:t>
            </a:r>
            <a:r>
              <a:rPr lang="en-US" dirty="0" smtClean="0"/>
              <a:t>steps.</a:t>
            </a:r>
          </a:p>
          <a:p>
            <a:pPr lvl="1" algn="just"/>
            <a:r>
              <a:rPr lang="en-US" dirty="0" smtClean="0"/>
              <a:t>Unlike </a:t>
            </a:r>
            <a:r>
              <a:rPr lang="en-US" dirty="0" err="1" smtClean="0"/>
              <a:t>Galculator</a:t>
            </a:r>
            <a:r>
              <a:rPr lang="en-US" dirty="0" smtClean="0"/>
              <a:t>, </a:t>
            </a:r>
            <a:r>
              <a:rPr lang="en-US" dirty="0"/>
              <a:t>this system does not provide type support and does not use Galois connections as a building block of the calculus implemented.</a:t>
            </a:r>
            <a:endParaRPr lang="en-US" dirty="0" smtClean="0"/>
          </a:p>
          <a:p>
            <a:pPr lvl="1" algn="just"/>
            <a:endParaRPr lang="en-US" dirty="0"/>
          </a:p>
          <a:p>
            <a:pPr algn="just"/>
            <a:endParaRPr lang="en-US" dirty="0"/>
          </a:p>
        </p:txBody>
      </p:sp>
      <p:sp>
        <p:nvSpPr>
          <p:cNvPr id="4" name="Footer Placeholder 3"/>
          <p:cNvSpPr>
            <a:spLocks noGrp="1"/>
          </p:cNvSpPr>
          <p:nvPr>
            <p:ph type="ftr" sz="quarter" idx="11"/>
          </p:nvPr>
        </p:nvSpPr>
        <p:spPr/>
        <p:txBody>
          <a:bodyPr/>
          <a:lstStyle/>
          <a:p>
            <a:r>
              <a:rPr lang="pt-BR" smtClean="0"/>
              <a:t>João Carneiro 22/06/2012 Thematic Seminar MAP-i</a:t>
            </a:r>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25</a:t>
            </a:fld>
            <a:endParaRPr lang="en-US"/>
          </a:p>
        </p:txBody>
      </p:sp>
    </p:spTree>
    <p:extLst>
      <p:ext uri="{BB962C8B-B14F-4D97-AF65-F5344CB8AC3E}">
        <p14:creationId xmlns:p14="http://schemas.microsoft.com/office/powerpoint/2010/main" val="2016480974"/>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pPr algn="just"/>
            <a:r>
              <a:rPr lang="en-US" dirty="0" smtClean="0"/>
              <a:t>The </a:t>
            </a:r>
            <a:r>
              <a:rPr lang="en-US" b="1" dirty="0" err="1" smtClean="0"/>
              <a:t>Galculator</a:t>
            </a:r>
            <a:r>
              <a:rPr lang="en-US" b="1" dirty="0" smtClean="0"/>
              <a:t> is a proof assistant </a:t>
            </a:r>
            <a:r>
              <a:rPr lang="en-US" dirty="0" smtClean="0"/>
              <a:t>which implements an innovative approach to theorem proving, different from what is traditional in the field.</a:t>
            </a:r>
          </a:p>
          <a:p>
            <a:pPr algn="just"/>
            <a:r>
              <a:rPr lang="en-US" dirty="0" smtClean="0"/>
              <a:t>The way how </a:t>
            </a:r>
            <a:r>
              <a:rPr lang="en-US" b="1" dirty="0" err="1" smtClean="0"/>
              <a:t>Galculator</a:t>
            </a:r>
            <a:r>
              <a:rPr lang="en-US" b="1" dirty="0" smtClean="0"/>
              <a:t> was developed in Haskell</a:t>
            </a:r>
            <a:r>
              <a:rPr lang="en-US" dirty="0" smtClean="0"/>
              <a:t> was presented.</a:t>
            </a:r>
          </a:p>
          <a:p>
            <a:pPr algn="just"/>
            <a:r>
              <a:rPr lang="en-US" dirty="0" smtClean="0"/>
              <a:t>The </a:t>
            </a:r>
            <a:r>
              <a:rPr lang="en-US" dirty="0" err="1" smtClean="0"/>
              <a:t>Galculator</a:t>
            </a:r>
            <a:r>
              <a:rPr lang="en-US" dirty="0" smtClean="0"/>
              <a:t> turns in </a:t>
            </a:r>
            <a:r>
              <a:rPr lang="en-US" b="1" dirty="0" smtClean="0"/>
              <a:t>the first proof engine ever to combine and calculate directly </a:t>
            </a:r>
            <a:r>
              <a:rPr lang="en-US" dirty="0" smtClean="0"/>
              <a:t>with PF-transformed Galois connections.</a:t>
            </a:r>
          </a:p>
          <a:p>
            <a:pPr algn="just"/>
            <a:r>
              <a:rPr lang="en-US" dirty="0" smtClean="0"/>
              <a:t>The prototype proposed is a </a:t>
            </a:r>
            <a:r>
              <a:rPr lang="en-US" b="1" dirty="0" smtClean="0"/>
              <a:t>non-trivial illustration of the power of functional programming</a:t>
            </a:r>
            <a:r>
              <a:rPr lang="en-US" dirty="0" smtClean="0"/>
              <a:t> advanced features or building prototypes of complex systems.</a:t>
            </a:r>
          </a:p>
          <a:p>
            <a:pPr algn="just"/>
            <a:r>
              <a:rPr lang="en-US" dirty="0" smtClean="0"/>
              <a:t>This prototype </a:t>
            </a:r>
            <a:r>
              <a:rPr lang="en-US" b="1" dirty="0" smtClean="0"/>
              <a:t>uses an own rewriting system </a:t>
            </a:r>
            <a:r>
              <a:rPr lang="en-US" dirty="0" smtClean="0"/>
              <a:t>instead of using another rewriting engine. </a:t>
            </a:r>
          </a:p>
        </p:txBody>
      </p:sp>
      <p:sp>
        <p:nvSpPr>
          <p:cNvPr id="4" name="Footer Placeholder 3"/>
          <p:cNvSpPr>
            <a:spLocks noGrp="1"/>
          </p:cNvSpPr>
          <p:nvPr>
            <p:ph type="ftr" sz="quarter" idx="11"/>
          </p:nvPr>
        </p:nvSpPr>
        <p:spPr/>
        <p:txBody>
          <a:bodyPr/>
          <a:lstStyle/>
          <a:p>
            <a:r>
              <a:rPr lang="pt-BR" smtClean="0"/>
              <a:t>João Carneiro 22/06/2012 Thematic Seminar MAP-i</a:t>
            </a:r>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26</a:t>
            </a:fld>
            <a:endParaRPr lang="en-US"/>
          </a:p>
        </p:txBody>
      </p:sp>
    </p:spTree>
    <p:extLst>
      <p:ext uri="{BB962C8B-B14F-4D97-AF65-F5344CB8AC3E}">
        <p14:creationId xmlns:p14="http://schemas.microsoft.com/office/powerpoint/2010/main" val="2956266355"/>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pt-BR" dirty="0" smtClean="0"/>
              <a:t>João Carneiro 22/06/2012 </a:t>
            </a:r>
            <a:r>
              <a:rPr lang="pt-BR" dirty="0" err="1" smtClean="0"/>
              <a:t>Thematic</a:t>
            </a:r>
            <a:r>
              <a:rPr lang="pt-BR" dirty="0" smtClean="0"/>
              <a:t> </a:t>
            </a:r>
            <a:r>
              <a:rPr lang="pt-BR" dirty="0" err="1" smtClean="0"/>
              <a:t>Seminar</a:t>
            </a:r>
            <a:r>
              <a:rPr lang="pt-BR" dirty="0" smtClean="0"/>
              <a:t> MAP-</a:t>
            </a:r>
            <a:r>
              <a:rPr lang="pt-BR" dirty="0" err="1" smtClean="0"/>
              <a:t>i</a:t>
            </a:r>
            <a:endParaRPr lang="en-US" dirty="0"/>
          </a:p>
        </p:txBody>
      </p:sp>
      <p:sp>
        <p:nvSpPr>
          <p:cNvPr id="5" name="Slide Number Placeholder 4"/>
          <p:cNvSpPr>
            <a:spLocks noGrp="1"/>
          </p:cNvSpPr>
          <p:nvPr>
            <p:ph type="sldNum" sz="quarter" idx="12"/>
          </p:nvPr>
        </p:nvSpPr>
        <p:spPr/>
        <p:txBody>
          <a:bodyPr/>
          <a:lstStyle/>
          <a:p>
            <a:fld id="{6E2D2B3B-882E-40F3-A32F-6DD516915044}" type="slidenum">
              <a:rPr lang="en-US" smtClean="0"/>
              <a:pPr/>
              <a:t>27</a:t>
            </a:fld>
            <a:endParaRPr lang="en-US"/>
          </a:p>
        </p:txBody>
      </p:sp>
      <p:sp>
        <p:nvSpPr>
          <p:cNvPr id="6" name="TextBox 5"/>
          <p:cNvSpPr txBox="1"/>
          <p:nvPr/>
        </p:nvSpPr>
        <p:spPr>
          <a:xfrm>
            <a:off x="2358278" y="2447834"/>
            <a:ext cx="4467126" cy="1200329"/>
          </a:xfrm>
          <a:prstGeom prst="rect">
            <a:avLst/>
          </a:prstGeom>
          <a:noFill/>
        </p:spPr>
        <p:txBody>
          <a:bodyPr wrap="square" rtlCol="0">
            <a:spAutoFit/>
          </a:bodyPr>
          <a:lstStyle/>
          <a:p>
            <a:r>
              <a:rPr lang="en-US" sz="7200" dirty="0" smtClean="0"/>
              <a:t>Questions?</a:t>
            </a:r>
            <a:endParaRPr lang="en-US" sz="7200" dirty="0"/>
          </a:p>
        </p:txBody>
      </p:sp>
    </p:spTree>
    <p:extLst>
      <p:ext uri="{BB962C8B-B14F-4D97-AF65-F5344CB8AC3E}">
        <p14:creationId xmlns:p14="http://schemas.microsoft.com/office/powerpoint/2010/main" val="292394182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Software correctness</a:t>
            </a:r>
          </a:p>
          <a:p>
            <a:pPr lvl="1" algn="just"/>
            <a:r>
              <a:rPr lang="en-US" dirty="0" smtClean="0"/>
              <a:t>Ambitious challenge</a:t>
            </a:r>
          </a:p>
          <a:p>
            <a:pPr lvl="1" algn="just"/>
            <a:r>
              <a:rPr lang="en-US" dirty="0" smtClean="0"/>
              <a:t>Augment confidence in programs written</a:t>
            </a:r>
          </a:p>
          <a:p>
            <a:pPr lvl="1" algn="just"/>
            <a:r>
              <a:rPr lang="en-US" dirty="0" err="1" smtClean="0"/>
              <a:t>Eg</a:t>
            </a:r>
            <a:r>
              <a:rPr lang="en-US" dirty="0" smtClean="0"/>
              <a:t>. Formal and Informal techniques</a:t>
            </a:r>
          </a:p>
          <a:p>
            <a:pPr lvl="1" algn="just"/>
            <a:r>
              <a:rPr lang="en-US" dirty="0" smtClean="0"/>
              <a:t>The success of each of these methods varies greatly but there seems to be evidence that success is proportional to tool support (Jackson, 2006).</a:t>
            </a:r>
          </a:p>
          <a:p>
            <a:pPr algn="just"/>
            <a:r>
              <a:rPr lang="en-US" dirty="0" smtClean="0"/>
              <a:t>Logic based approaches</a:t>
            </a:r>
          </a:p>
          <a:p>
            <a:pPr lvl="1" algn="just"/>
            <a:r>
              <a:rPr lang="en-US" dirty="0" smtClean="0"/>
              <a:t>Advantages</a:t>
            </a:r>
          </a:p>
          <a:p>
            <a:pPr lvl="2" algn="just"/>
            <a:r>
              <a:rPr lang="en-US" dirty="0" smtClean="0"/>
              <a:t>Benefit from the help of theorem </a:t>
            </a:r>
            <a:r>
              <a:rPr lang="en-US" dirty="0" err="1" smtClean="0"/>
              <a:t>provers</a:t>
            </a:r>
            <a:r>
              <a:rPr lang="en-US" dirty="0" smtClean="0"/>
              <a:t> in the conduction of proofs</a:t>
            </a:r>
          </a:p>
          <a:p>
            <a:pPr lvl="2" algn="just"/>
            <a:r>
              <a:rPr lang="en-US" dirty="0" smtClean="0"/>
              <a:t>Using annotations and tools, programs can be verified and formal proof obligations be discharged</a:t>
            </a:r>
          </a:p>
          <a:p>
            <a:pPr lvl="1" algn="just"/>
            <a:r>
              <a:rPr lang="en-US" dirty="0" smtClean="0"/>
              <a:t>Disadvantages</a:t>
            </a:r>
          </a:p>
          <a:p>
            <a:pPr lvl="2" algn="just"/>
            <a:r>
              <a:rPr lang="en-US" dirty="0" smtClean="0"/>
              <a:t>There are theoretical limits imposed by the </a:t>
            </a:r>
            <a:r>
              <a:rPr lang="en-US" dirty="0" err="1" smtClean="0"/>
              <a:t>undecidability</a:t>
            </a:r>
            <a:r>
              <a:rPr lang="en-US" dirty="0" smtClean="0"/>
              <a:t> of general predicate calculus</a:t>
            </a:r>
            <a:endParaRPr lang="en-US" dirty="0"/>
          </a:p>
        </p:txBody>
      </p:sp>
      <p:sp>
        <p:nvSpPr>
          <p:cNvPr id="4" name="Footer Placeholder 3"/>
          <p:cNvSpPr>
            <a:spLocks noGrp="1"/>
          </p:cNvSpPr>
          <p:nvPr>
            <p:ph type="ftr" sz="quarter" idx="11"/>
          </p:nvPr>
        </p:nvSpPr>
        <p:spPr/>
        <p:txBody>
          <a:bodyPr/>
          <a:lstStyle/>
          <a:p>
            <a:r>
              <a:rPr lang="pt-BR" smtClean="0"/>
              <a:t>João Carneiro 22/06/2012 Thematic Seminar MAP-i</a:t>
            </a:r>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3</a:t>
            </a:fld>
            <a:endParaRPr lang="en-US"/>
          </a:p>
        </p:txBody>
      </p:sp>
    </p:spTree>
    <p:extLst>
      <p:ext uri="{BB962C8B-B14F-4D97-AF65-F5344CB8AC3E}">
        <p14:creationId xmlns:p14="http://schemas.microsoft.com/office/powerpoint/2010/main" val="114650493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smtClean="0"/>
              <a:t>Haskell function:</a:t>
            </a:r>
          </a:p>
          <a:p>
            <a:endParaRPr lang="en-US" dirty="0" smtClean="0"/>
          </a:p>
          <a:p>
            <a:endParaRPr lang="en-US" dirty="0"/>
          </a:p>
          <a:p>
            <a:r>
              <a:rPr lang="en-US" dirty="0" smtClean="0"/>
              <a:t>This function computed whole division, for non-negative x and positive y</a:t>
            </a:r>
            <a:endParaRPr lang="en-US" dirty="0"/>
          </a:p>
          <a:p>
            <a:r>
              <a:rPr lang="en-US" dirty="0" smtClean="0"/>
              <a:t>To prove the correctness (we can use a standard proof: </a:t>
            </a:r>
            <a:r>
              <a:rPr lang="en-US" dirty="0" err="1" smtClean="0"/>
              <a:t>eg</a:t>
            </a:r>
            <a:r>
              <a:rPr lang="en-US" dirty="0" smtClean="0"/>
              <a:t>. Structural induction, </a:t>
            </a:r>
            <a:r>
              <a:rPr lang="en-US" dirty="0" err="1" smtClean="0"/>
              <a:t>fixpoint</a:t>
            </a:r>
            <a:r>
              <a:rPr lang="en-US" dirty="0" smtClean="0"/>
              <a:t> induction)</a:t>
            </a:r>
          </a:p>
          <a:p>
            <a:pPr marL="114300" indent="0" algn="ctr">
              <a:buNone/>
            </a:pPr>
            <a:r>
              <a:rPr lang="en-US" dirty="0" smtClean="0">
                <a:solidFill>
                  <a:srgbClr val="FF0000"/>
                </a:solidFill>
              </a:rPr>
              <a:t>BUT</a:t>
            </a:r>
          </a:p>
          <a:p>
            <a:pPr marL="114300" indent="0" algn="ctr">
              <a:buNone/>
            </a:pPr>
            <a:r>
              <a:rPr lang="en-US" dirty="0" smtClean="0">
                <a:solidFill>
                  <a:srgbClr val="FF0000"/>
                </a:solidFill>
              </a:rPr>
              <a:t>What we have above is code – Where is the specification?</a:t>
            </a:r>
          </a:p>
          <a:p>
            <a:r>
              <a:rPr lang="en-US" dirty="0" smtClean="0"/>
              <a:t>In literature we can find at least two definitions: one implicit</a:t>
            </a:r>
          </a:p>
          <a:p>
            <a:endParaRPr lang="en-US" dirty="0" smtClean="0"/>
          </a:p>
        </p:txBody>
      </p:sp>
      <p:sp>
        <p:nvSpPr>
          <p:cNvPr id="4" name="Footer Placeholder 3"/>
          <p:cNvSpPr>
            <a:spLocks noGrp="1"/>
          </p:cNvSpPr>
          <p:nvPr>
            <p:ph type="ftr" sz="quarter" idx="11"/>
          </p:nvPr>
        </p:nvSpPr>
        <p:spPr/>
        <p:txBody>
          <a:bodyPr/>
          <a:lstStyle/>
          <a:p>
            <a:r>
              <a:rPr lang="pt-BR" smtClean="0"/>
              <a:t>João Carneiro 22/06/2012 Thematic Seminar MAP-i</a:t>
            </a:r>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4</a:t>
            </a:fld>
            <a:endParaRPr lang="en-US"/>
          </a:p>
        </p:txBody>
      </p:sp>
      <p:pic>
        <p:nvPicPr>
          <p:cNvPr id="6" name="Picture 5" descr="Captura de ecrã 2012-06-20, às 8.40.13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68866" y="2059207"/>
            <a:ext cx="3403652" cy="663556"/>
          </a:xfrm>
          <a:prstGeom prst="rect">
            <a:avLst/>
          </a:prstGeom>
        </p:spPr>
      </p:pic>
      <p:pic>
        <p:nvPicPr>
          <p:cNvPr id="7" name="Picture 6" descr="Captura de ecrã 2012-06-21, às 10.47.21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0192" y="5648960"/>
            <a:ext cx="5641299" cy="340790"/>
          </a:xfrm>
          <a:prstGeom prst="rect">
            <a:avLst/>
          </a:prstGeom>
        </p:spPr>
      </p:pic>
    </p:spTree>
    <p:extLst>
      <p:ext uri="{BB962C8B-B14F-4D97-AF65-F5344CB8AC3E}">
        <p14:creationId xmlns:p14="http://schemas.microsoft.com/office/powerpoint/2010/main" val="356280482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algn="just"/>
            <a:r>
              <a:rPr lang="en-US" dirty="0"/>
              <a:t>a</a:t>
            </a:r>
            <a:r>
              <a:rPr lang="en-US" dirty="0" smtClean="0"/>
              <a:t>nd the other explicit</a:t>
            </a:r>
          </a:p>
          <a:p>
            <a:pPr algn="just"/>
            <a:endParaRPr lang="en-US" dirty="0" smtClean="0"/>
          </a:p>
          <a:p>
            <a:pPr algn="just"/>
            <a:r>
              <a:rPr lang="en-US" dirty="0"/>
              <a:t>T</a:t>
            </a:r>
            <a:r>
              <a:rPr lang="en-US" dirty="0" smtClean="0"/>
              <a:t>he </a:t>
            </a:r>
            <a:r>
              <a:rPr lang="en-US" dirty="0"/>
              <a:t>following Galois connection (Ore 1944) arises from </a:t>
            </a:r>
            <a:r>
              <a:rPr lang="en-US" dirty="0" smtClean="0"/>
              <a:t>the last definition:</a:t>
            </a:r>
          </a:p>
          <a:p>
            <a:pPr algn="just"/>
            <a:endParaRPr lang="en-US" dirty="0" smtClean="0"/>
          </a:p>
          <a:p>
            <a:pPr algn="just"/>
            <a:r>
              <a:rPr lang="en-US" dirty="0" smtClean="0"/>
              <a:t>And another important Galois connection is (cancellation):</a:t>
            </a:r>
            <a:endParaRPr lang="en-US" dirty="0"/>
          </a:p>
          <a:p>
            <a:pPr algn="just"/>
            <a:endParaRPr lang="en-US" dirty="0" smtClean="0"/>
          </a:p>
          <a:p>
            <a:pPr algn="just"/>
            <a:r>
              <a:rPr lang="en-US" dirty="0"/>
              <a:t>Which explains subtraction over the integers (another operator used in the algorithm)</a:t>
            </a:r>
            <a:endParaRPr lang="en-US" dirty="0" smtClean="0"/>
          </a:p>
        </p:txBody>
      </p:sp>
      <p:sp>
        <p:nvSpPr>
          <p:cNvPr id="4" name="Footer Placeholder 3"/>
          <p:cNvSpPr>
            <a:spLocks noGrp="1"/>
          </p:cNvSpPr>
          <p:nvPr>
            <p:ph type="ftr" sz="quarter" idx="11"/>
          </p:nvPr>
        </p:nvSpPr>
        <p:spPr/>
        <p:txBody>
          <a:bodyPr/>
          <a:lstStyle/>
          <a:p>
            <a:r>
              <a:rPr lang="pt-BR" smtClean="0"/>
              <a:t>João Carneiro 22/06/2012 Thematic Seminar MAP-i</a:t>
            </a:r>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5</a:t>
            </a:fld>
            <a:endParaRPr lang="en-US"/>
          </a:p>
        </p:txBody>
      </p:sp>
      <p:pic>
        <p:nvPicPr>
          <p:cNvPr id="9" name="Picture 8" descr="Captura de ecrã 2012-06-21, às 10.47.09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30482" y="2071144"/>
            <a:ext cx="3896928" cy="354266"/>
          </a:xfrm>
          <a:prstGeom prst="rect">
            <a:avLst/>
          </a:prstGeom>
        </p:spPr>
      </p:pic>
      <p:pic>
        <p:nvPicPr>
          <p:cNvPr id="10" name="Picture 9" descr="Captura de ecrã 2012-06-21, às 10.46.44 P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97591" y="3178368"/>
            <a:ext cx="5355478" cy="381610"/>
          </a:xfrm>
          <a:prstGeom prst="rect">
            <a:avLst/>
          </a:prstGeom>
        </p:spPr>
      </p:pic>
      <p:pic>
        <p:nvPicPr>
          <p:cNvPr id="11" name="Picture 10" descr="Captura de ecrã 2012-06-21, às 10.46.26 PM.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58327" y="4010960"/>
            <a:ext cx="5037171" cy="359285"/>
          </a:xfrm>
          <a:prstGeom prst="rect">
            <a:avLst/>
          </a:prstGeom>
        </p:spPr>
      </p:pic>
    </p:spTree>
    <p:extLst>
      <p:ext uri="{BB962C8B-B14F-4D97-AF65-F5344CB8AC3E}">
        <p14:creationId xmlns:p14="http://schemas.microsoft.com/office/powerpoint/2010/main" val="356301262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algn="just"/>
            <a:r>
              <a:rPr lang="en-US" dirty="0" smtClean="0"/>
              <a:t>We </a:t>
            </a:r>
            <a:r>
              <a:rPr lang="en-US" dirty="0"/>
              <a:t>can put these two connections together by restricting (3) to non-negative integers, keeping y ≠ 0. We reason: </a:t>
            </a:r>
          </a:p>
        </p:txBody>
      </p:sp>
      <p:sp>
        <p:nvSpPr>
          <p:cNvPr id="4" name="Footer Placeholder 3"/>
          <p:cNvSpPr>
            <a:spLocks noGrp="1"/>
          </p:cNvSpPr>
          <p:nvPr>
            <p:ph type="ftr" sz="quarter" idx="11"/>
          </p:nvPr>
        </p:nvSpPr>
        <p:spPr/>
        <p:txBody>
          <a:bodyPr/>
          <a:lstStyle/>
          <a:p>
            <a:r>
              <a:rPr lang="pt-BR" smtClean="0"/>
              <a:t>João Carneiro 22/06/2012 Thematic Seminar MAP-i</a:t>
            </a:r>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6</a:t>
            </a:fld>
            <a:endParaRPr lang="en-US"/>
          </a:p>
        </p:txBody>
      </p:sp>
      <p:pic>
        <p:nvPicPr>
          <p:cNvPr id="6" name="Picture 5" descr="Captura de ecrã 2012-06-21, às 10.51.03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81613" y="2391842"/>
            <a:ext cx="5044965" cy="4295463"/>
          </a:xfrm>
          <a:prstGeom prst="rect">
            <a:avLst/>
          </a:prstGeom>
        </p:spPr>
      </p:pic>
    </p:spTree>
    <p:extLst>
      <p:ext uri="{BB962C8B-B14F-4D97-AF65-F5344CB8AC3E}">
        <p14:creationId xmlns:p14="http://schemas.microsoft.com/office/powerpoint/2010/main" val="61817226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pPr algn="just"/>
            <a:r>
              <a:rPr lang="en-US" dirty="0" smtClean="0"/>
              <a:t>We conclude that </a:t>
            </a:r>
            <a:r>
              <a:rPr lang="en-US" dirty="0"/>
              <a:t>the two expressions are the </a:t>
            </a:r>
            <a:r>
              <a:rPr lang="en-US" dirty="0" smtClean="0"/>
              <a:t>same:</a:t>
            </a:r>
          </a:p>
          <a:p>
            <a:pPr algn="just"/>
            <a:endParaRPr lang="en-US" dirty="0"/>
          </a:p>
          <a:p>
            <a:pPr algn="just"/>
            <a:r>
              <a:rPr lang="en-US" dirty="0"/>
              <a:t>This simple (non inductive) proof shows the </a:t>
            </a:r>
            <a:r>
              <a:rPr lang="en-US" dirty="0" err="1"/>
              <a:t>calculational</a:t>
            </a:r>
            <a:r>
              <a:rPr lang="en-US" dirty="0"/>
              <a:t> power of Galois connections operated via indirect equality, which are </a:t>
            </a:r>
            <a:r>
              <a:rPr lang="en-US" dirty="0" smtClean="0"/>
              <a:t>applicable </a:t>
            </a:r>
            <a:r>
              <a:rPr lang="en-US" dirty="0"/>
              <a:t>to arbitrarily complex problem domains. </a:t>
            </a:r>
          </a:p>
          <a:p>
            <a:pPr algn="just"/>
            <a:r>
              <a:rPr lang="en-US" i="1" dirty="0" err="1" smtClean="0"/>
              <a:t>Galculator</a:t>
            </a:r>
            <a:r>
              <a:rPr lang="en-US" i="1" dirty="0" smtClean="0"/>
              <a:t> </a:t>
            </a:r>
            <a:r>
              <a:rPr lang="en-US" dirty="0"/>
              <a:t>does not intend to be a classical theorem </a:t>
            </a:r>
            <a:r>
              <a:rPr lang="en-US" dirty="0" err="1"/>
              <a:t>prover</a:t>
            </a:r>
            <a:r>
              <a:rPr lang="en-US" dirty="0"/>
              <a:t> (TP) because it is not usable in arbitrary proofs: only in those where </a:t>
            </a:r>
            <a:r>
              <a:rPr lang="en-US" dirty="0" err="1"/>
              <a:t>adjoint</a:t>
            </a:r>
            <a:r>
              <a:rPr lang="en-US" dirty="0"/>
              <a:t> operators of Galois connections participate. However, it can be very useful when used together with a “host” TP such as e.g. Coq (</a:t>
            </a:r>
            <a:r>
              <a:rPr lang="en-US" dirty="0" err="1"/>
              <a:t>Bertot</a:t>
            </a:r>
            <a:r>
              <a:rPr lang="en-US" dirty="0"/>
              <a:t> and </a:t>
            </a:r>
            <a:r>
              <a:rPr lang="en-US" dirty="0" err="1" smtClean="0"/>
              <a:t>Casté́ran</a:t>
            </a:r>
            <a:r>
              <a:rPr lang="en-US" dirty="0" smtClean="0"/>
              <a:t> </a:t>
            </a:r>
            <a:r>
              <a:rPr lang="en-US" dirty="0"/>
              <a:t>2004). </a:t>
            </a:r>
          </a:p>
          <a:p>
            <a:pPr algn="just"/>
            <a:endParaRPr lang="en-US" dirty="0" smtClean="0"/>
          </a:p>
          <a:p>
            <a:pPr algn="just"/>
            <a:endParaRPr lang="en-US" dirty="0"/>
          </a:p>
          <a:p>
            <a:pPr algn="just"/>
            <a:endParaRPr lang="en-US" dirty="0" smtClean="0"/>
          </a:p>
        </p:txBody>
      </p:sp>
      <p:sp>
        <p:nvSpPr>
          <p:cNvPr id="4" name="Footer Placeholder 3"/>
          <p:cNvSpPr>
            <a:spLocks noGrp="1"/>
          </p:cNvSpPr>
          <p:nvPr>
            <p:ph type="ftr" sz="quarter" idx="11"/>
          </p:nvPr>
        </p:nvSpPr>
        <p:spPr/>
        <p:txBody>
          <a:bodyPr/>
          <a:lstStyle/>
          <a:p>
            <a:r>
              <a:rPr lang="pt-BR" smtClean="0"/>
              <a:t>João Carneiro 22/06/2012 Thematic Seminar MAP-i</a:t>
            </a:r>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7</a:t>
            </a:fld>
            <a:endParaRPr lang="en-US"/>
          </a:p>
        </p:txBody>
      </p:sp>
      <p:pic>
        <p:nvPicPr>
          <p:cNvPr id="6" name="Picture 5" descr="Captura de ecrã 2012-06-21, às 10.54.33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67684" y="2100800"/>
            <a:ext cx="4535368" cy="260354"/>
          </a:xfrm>
          <a:prstGeom prst="rect">
            <a:avLst/>
          </a:prstGeom>
        </p:spPr>
      </p:pic>
    </p:spTree>
    <p:extLst>
      <p:ext uri="{BB962C8B-B14F-4D97-AF65-F5344CB8AC3E}">
        <p14:creationId xmlns:p14="http://schemas.microsoft.com/office/powerpoint/2010/main" val="118304326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Contextualization</a:t>
            </a:r>
            <a:endParaRPr lang="en-US" dirty="0"/>
          </a:p>
        </p:txBody>
      </p:sp>
      <p:sp>
        <p:nvSpPr>
          <p:cNvPr id="3" name="Content Placeholder 2"/>
          <p:cNvSpPr>
            <a:spLocks noGrp="1"/>
          </p:cNvSpPr>
          <p:nvPr>
            <p:ph idx="1"/>
          </p:nvPr>
        </p:nvSpPr>
        <p:spPr/>
        <p:txBody>
          <a:bodyPr/>
          <a:lstStyle/>
          <a:p>
            <a:pPr algn="just"/>
            <a:r>
              <a:rPr lang="en-US" dirty="0"/>
              <a:t>One of the keys to functional programming is the ability to compose functions to create new functions. </a:t>
            </a:r>
          </a:p>
          <a:p>
            <a:pPr algn="just"/>
            <a:r>
              <a:rPr lang="en-US" b="1" dirty="0" smtClean="0"/>
              <a:t>Haskell</a:t>
            </a:r>
          </a:p>
          <a:p>
            <a:pPr lvl="1" algn="just"/>
            <a:r>
              <a:rPr lang="en-US" dirty="0"/>
              <a:t>Used to implement the </a:t>
            </a:r>
            <a:r>
              <a:rPr lang="en-US" dirty="0" err="1"/>
              <a:t>Galculator</a:t>
            </a:r>
            <a:r>
              <a:rPr lang="en-US" dirty="0"/>
              <a:t> prototype</a:t>
            </a:r>
          </a:p>
          <a:p>
            <a:pPr lvl="1" algn="just"/>
            <a:r>
              <a:rPr lang="en-US" dirty="0"/>
              <a:t>Purely functional programming language</a:t>
            </a:r>
          </a:p>
          <a:p>
            <a:pPr lvl="1" algn="just"/>
            <a:r>
              <a:rPr lang="en-US" dirty="0" smtClean="0"/>
              <a:t>Statically </a:t>
            </a:r>
            <a:r>
              <a:rPr lang="en-US" dirty="0"/>
              <a:t>typed (types are checked at compile-time)</a:t>
            </a:r>
          </a:p>
          <a:p>
            <a:pPr lvl="1" algn="just"/>
            <a:r>
              <a:rPr lang="en-US" dirty="0" smtClean="0"/>
              <a:t>Lazy evaluation</a:t>
            </a:r>
            <a:endParaRPr lang="en-US" dirty="0"/>
          </a:p>
          <a:p>
            <a:pPr lvl="1" algn="just"/>
            <a:r>
              <a:rPr lang="en-US" dirty="0"/>
              <a:t>Polymorphic (parametric and ad hoc polymorphism)</a:t>
            </a:r>
          </a:p>
          <a:p>
            <a:pPr lvl="1" algn="just"/>
            <a:r>
              <a:rPr lang="en-US" dirty="0" smtClean="0"/>
              <a:t>Allows Shorter</a:t>
            </a:r>
            <a:r>
              <a:rPr lang="en-US" dirty="0"/>
              <a:t>, clearer, and more maintainable code</a:t>
            </a:r>
          </a:p>
          <a:p>
            <a:pPr lvl="1" algn="just"/>
            <a:endParaRPr lang="en-US" dirty="0"/>
          </a:p>
          <a:p>
            <a:pPr algn="just"/>
            <a:endParaRPr lang="en-US" dirty="0"/>
          </a:p>
          <a:p>
            <a:pPr algn="just"/>
            <a:endParaRPr lang="en-US" dirty="0"/>
          </a:p>
        </p:txBody>
      </p:sp>
      <p:sp>
        <p:nvSpPr>
          <p:cNvPr id="4" name="Footer Placeholder 3"/>
          <p:cNvSpPr>
            <a:spLocks noGrp="1"/>
          </p:cNvSpPr>
          <p:nvPr>
            <p:ph type="ftr" sz="quarter" idx="11"/>
          </p:nvPr>
        </p:nvSpPr>
        <p:spPr/>
        <p:txBody>
          <a:bodyPr/>
          <a:lstStyle/>
          <a:p>
            <a:r>
              <a:rPr lang="pt-BR" smtClean="0"/>
              <a:t>João Carneiro 22/06/2012 Thematic Seminar MAP-i</a:t>
            </a:r>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8</a:t>
            </a:fld>
            <a:endParaRPr lang="en-US"/>
          </a:p>
        </p:txBody>
      </p:sp>
    </p:spTree>
    <p:extLst>
      <p:ext uri="{BB962C8B-B14F-4D97-AF65-F5344CB8AC3E}">
        <p14:creationId xmlns:p14="http://schemas.microsoft.com/office/powerpoint/2010/main" val="89256785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Contextualization</a:t>
            </a:r>
          </a:p>
        </p:txBody>
      </p:sp>
      <p:sp>
        <p:nvSpPr>
          <p:cNvPr id="3" name="Content Placeholder 2"/>
          <p:cNvSpPr>
            <a:spLocks noGrp="1"/>
          </p:cNvSpPr>
          <p:nvPr>
            <p:ph idx="1"/>
          </p:nvPr>
        </p:nvSpPr>
        <p:spPr/>
        <p:txBody>
          <a:bodyPr>
            <a:normAutofit/>
          </a:bodyPr>
          <a:lstStyle/>
          <a:p>
            <a:r>
              <a:rPr lang="en-US" b="1" dirty="0"/>
              <a:t>Haskell </a:t>
            </a:r>
            <a:r>
              <a:rPr lang="en-US" b="1" dirty="0" smtClean="0"/>
              <a:t>Monad</a:t>
            </a:r>
          </a:p>
          <a:p>
            <a:pPr lvl="1" algn="just"/>
            <a:r>
              <a:rPr lang="en-US" dirty="0"/>
              <a:t>Structure that represents computations</a:t>
            </a:r>
          </a:p>
          <a:p>
            <a:pPr lvl="1" algn="just"/>
            <a:r>
              <a:rPr lang="en-US" dirty="0"/>
              <a:t>Consists of a type constructor </a:t>
            </a:r>
            <a:r>
              <a:rPr lang="en-US" i="1" dirty="0"/>
              <a:t>m </a:t>
            </a:r>
            <a:r>
              <a:rPr lang="en-US" dirty="0"/>
              <a:t>and two operations, </a:t>
            </a:r>
            <a:r>
              <a:rPr lang="en-US" i="1" dirty="0"/>
              <a:t>bind</a:t>
            </a:r>
            <a:r>
              <a:rPr lang="en-US" dirty="0"/>
              <a:t> (</a:t>
            </a:r>
            <a:r>
              <a:rPr lang="en-US" i="1" dirty="0"/>
              <a:t>&gt;&gt;=</a:t>
            </a:r>
            <a:r>
              <a:rPr lang="en-US" dirty="0"/>
              <a:t>) and </a:t>
            </a:r>
            <a:r>
              <a:rPr lang="en-US" i="1" dirty="0"/>
              <a:t>return</a:t>
            </a:r>
          </a:p>
          <a:p>
            <a:pPr lvl="1" algn="just"/>
            <a:r>
              <a:rPr lang="en-US" dirty="0"/>
              <a:t>Used to deal with computations such as:</a:t>
            </a:r>
          </a:p>
          <a:p>
            <a:pPr lvl="2" algn="just"/>
            <a:r>
              <a:rPr lang="en-US" dirty="0"/>
              <a:t>I/O;</a:t>
            </a:r>
          </a:p>
          <a:p>
            <a:pPr lvl="2" algn="just"/>
            <a:r>
              <a:rPr lang="en-US" dirty="0"/>
              <a:t>common environment or state;</a:t>
            </a:r>
          </a:p>
          <a:p>
            <a:pPr lvl="2" algn="just"/>
            <a:r>
              <a:rPr lang="en-US" dirty="0"/>
              <a:t>preprocessing of computations </a:t>
            </a:r>
            <a:r>
              <a:rPr lang="pt-PT" dirty="0"/>
              <a:t>(</a:t>
            </a:r>
            <a:r>
              <a:rPr lang="pt-PT" dirty="0" err="1"/>
              <a:t>simplification</a:t>
            </a:r>
            <a:r>
              <a:rPr lang="pt-PT" dirty="0"/>
              <a:t>, </a:t>
            </a:r>
            <a:r>
              <a:rPr lang="pt-PT" dirty="0" err="1"/>
              <a:t>optimization</a:t>
            </a:r>
            <a:r>
              <a:rPr lang="pt-PT" dirty="0"/>
              <a:t> etc.)</a:t>
            </a:r>
            <a:endParaRPr lang="en-US" dirty="0"/>
          </a:p>
          <a:p>
            <a:pPr lvl="1"/>
            <a:r>
              <a:rPr lang="en-US" dirty="0"/>
              <a:t>Available via standard type class </a:t>
            </a:r>
            <a:r>
              <a:rPr lang="en-US" i="1" dirty="0"/>
              <a:t>Monad:</a:t>
            </a:r>
          </a:p>
          <a:p>
            <a:pPr algn="ctr">
              <a:buNone/>
            </a:pPr>
            <a:endParaRPr lang="en-US" dirty="0"/>
          </a:p>
          <a:p>
            <a:pPr algn="ctr">
              <a:buNone/>
            </a:pPr>
            <a:endParaRPr lang="en-US" dirty="0"/>
          </a:p>
          <a:p>
            <a:pPr marL="411480" lvl="1" indent="0">
              <a:buNone/>
            </a:pPr>
            <a:endParaRPr lang="en-US" dirty="0"/>
          </a:p>
          <a:p>
            <a:pPr lvl="1"/>
            <a:endParaRPr lang="en-US" dirty="0"/>
          </a:p>
          <a:p>
            <a:pPr>
              <a:buNone/>
            </a:pPr>
            <a:endParaRPr lang="en-US" dirty="0"/>
          </a:p>
          <a:p>
            <a:endParaRPr lang="en-US" dirty="0"/>
          </a:p>
        </p:txBody>
      </p:sp>
      <p:sp>
        <p:nvSpPr>
          <p:cNvPr id="4" name="Footer Placeholder 3"/>
          <p:cNvSpPr>
            <a:spLocks noGrp="1"/>
          </p:cNvSpPr>
          <p:nvPr>
            <p:ph type="ftr" sz="quarter" idx="11"/>
          </p:nvPr>
        </p:nvSpPr>
        <p:spPr/>
        <p:txBody>
          <a:bodyPr/>
          <a:lstStyle/>
          <a:p>
            <a:r>
              <a:rPr lang="pt-BR" smtClean="0"/>
              <a:t>João Carneiro 22/06/2012 Thematic Seminar MAP-i</a:t>
            </a:r>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9</a:t>
            </a:fld>
            <a:endParaRPr lang="en-US"/>
          </a:p>
        </p:txBody>
      </p:sp>
      <p:pic>
        <p:nvPicPr>
          <p:cNvPr id="6" name="Picture 5"/>
          <p:cNvPicPr>
            <a:picLocks noChangeAspect="1" noChangeArrowheads="1"/>
          </p:cNvPicPr>
          <p:nvPr/>
        </p:nvPicPr>
        <p:blipFill>
          <a:blip r:embed="rId2" cstate="print"/>
          <a:srcRect/>
          <a:stretch>
            <a:fillRect/>
          </a:stretch>
        </p:blipFill>
        <p:spPr bwMode="auto">
          <a:xfrm>
            <a:off x="1534656" y="4883167"/>
            <a:ext cx="5462171" cy="1178766"/>
          </a:xfrm>
          <a:prstGeom prst="rect">
            <a:avLst/>
          </a:prstGeom>
          <a:noFill/>
          <a:ln w="9525">
            <a:noFill/>
            <a:miter lim="800000"/>
            <a:headEnd/>
            <a:tailEnd/>
          </a:ln>
        </p:spPr>
      </p:pic>
    </p:spTree>
    <p:extLst>
      <p:ext uri="{BB962C8B-B14F-4D97-AF65-F5344CB8AC3E}">
        <p14:creationId xmlns:p14="http://schemas.microsoft.com/office/powerpoint/2010/main" val="1149436889"/>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1286</TotalTime>
  <Words>2189</Words>
  <Application>Microsoft Macintosh PowerPoint</Application>
  <PresentationFormat>On-screen Show (4:3)</PresentationFormat>
  <Paragraphs>250</Paragraphs>
  <Slides>27</Slides>
  <Notes>11</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Adjacency</vt:lpstr>
      <vt:lpstr>‘Galculator’ Functional Prototype of a Galois-connection Based Proof Assistant</vt:lpstr>
      <vt:lpstr>Outline</vt:lpstr>
      <vt:lpstr>Introduction</vt:lpstr>
      <vt:lpstr>Introduction</vt:lpstr>
      <vt:lpstr>Introduction</vt:lpstr>
      <vt:lpstr>Introduction</vt:lpstr>
      <vt:lpstr>Introduction</vt:lpstr>
      <vt:lpstr>Contextualization</vt:lpstr>
      <vt:lpstr>Contextualization</vt:lpstr>
      <vt:lpstr>Contextualization</vt:lpstr>
      <vt:lpstr>Contextualization</vt:lpstr>
      <vt:lpstr>Contextualization</vt:lpstr>
      <vt:lpstr>Contextualization</vt:lpstr>
      <vt:lpstr>Contextualization</vt:lpstr>
      <vt:lpstr>Contextualization</vt:lpstr>
      <vt:lpstr>Galculator</vt:lpstr>
      <vt:lpstr>Galculator</vt:lpstr>
      <vt:lpstr>Galculator</vt:lpstr>
      <vt:lpstr>Galculator</vt:lpstr>
      <vt:lpstr>Galculator</vt:lpstr>
      <vt:lpstr>Galculator</vt:lpstr>
      <vt:lpstr>Galculator</vt:lpstr>
      <vt:lpstr>Related Work</vt:lpstr>
      <vt:lpstr>Related Work</vt:lpstr>
      <vt:lpstr>Related Work</vt:lpstr>
      <vt:lpstr>Conclusions</vt:lpstr>
      <vt:lpstr>PowerPoint Presentation</vt:lpstr>
    </vt:vector>
  </TitlesOfParts>
  <Company>gecad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‘Galculator’ Functional Prototype of a Galois-connection Based Proof Assistant</dc:title>
  <dc:creator>joao carneiro</dc:creator>
  <cp:lastModifiedBy>joao carneiro</cp:lastModifiedBy>
  <cp:revision>61</cp:revision>
  <dcterms:created xsi:type="dcterms:W3CDTF">2012-06-20T12:50:22Z</dcterms:created>
  <dcterms:modified xsi:type="dcterms:W3CDTF">2012-06-22T13:42:32Z</dcterms:modified>
</cp:coreProperties>
</file>