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2"/>
  </p:notesMasterIdLst>
  <p:sldIdLst>
    <p:sldId id="426" r:id="rId5"/>
    <p:sldId id="578" r:id="rId6"/>
    <p:sldId id="579" r:id="rId7"/>
    <p:sldId id="580" r:id="rId8"/>
    <p:sldId id="502" r:id="rId9"/>
    <p:sldId id="450" r:id="rId10"/>
    <p:sldId id="554" r:id="rId11"/>
    <p:sldId id="555" r:id="rId12"/>
    <p:sldId id="556" r:id="rId13"/>
    <p:sldId id="507" r:id="rId14"/>
    <p:sldId id="508" r:id="rId15"/>
    <p:sldId id="557" r:id="rId16"/>
    <p:sldId id="510" r:id="rId17"/>
    <p:sldId id="511" r:id="rId18"/>
    <p:sldId id="512" r:id="rId19"/>
    <p:sldId id="559" r:id="rId20"/>
    <p:sldId id="560" r:id="rId21"/>
    <p:sldId id="515" r:id="rId22"/>
    <p:sldId id="516" r:id="rId23"/>
    <p:sldId id="561" r:id="rId24"/>
    <p:sldId id="562" r:id="rId25"/>
    <p:sldId id="563" r:id="rId26"/>
    <p:sldId id="564" r:id="rId27"/>
    <p:sldId id="565" r:id="rId28"/>
    <p:sldId id="566" r:id="rId29"/>
    <p:sldId id="567" r:id="rId30"/>
    <p:sldId id="568" r:id="rId31"/>
    <p:sldId id="525" r:id="rId32"/>
    <p:sldId id="526" r:id="rId33"/>
    <p:sldId id="527" r:id="rId34"/>
    <p:sldId id="528" r:id="rId35"/>
    <p:sldId id="569" r:id="rId36"/>
    <p:sldId id="570" r:id="rId37"/>
    <p:sldId id="531" r:id="rId38"/>
    <p:sldId id="571" r:id="rId39"/>
    <p:sldId id="572" r:id="rId40"/>
    <p:sldId id="573" r:id="rId41"/>
    <p:sldId id="535" r:id="rId42"/>
    <p:sldId id="536" r:id="rId43"/>
    <p:sldId id="537" r:id="rId44"/>
    <p:sldId id="574" r:id="rId45"/>
    <p:sldId id="539" r:id="rId46"/>
    <p:sldId id="540" r:id="rId47"/>
    <p:sldId id="541" r:id="rId48"/>
    <p:sldId id="542" r:id="rId49"/>
    <p:sldId id="575" r:id="rId50"/>
    <p:sldId id="544" r:id="rId51"/>
    <p:sldId id="545" r:id="rId52"/>
    <p:sldId id="546" r:id="rId53"/>
    <p:sldId id="547" r:id="rId54"/>
    <p:sldId id="548" r:id="rId55"/>
    <p:sldId id="549" r:id="rId56"/>
    <p:sldId id="550" r:id="rId57"/>
    <p:sldId id="576" r:id="rId58"/>
    <p:sldId id="491" r:id="rId59"/>
    <p:sldId id="492" r:id="rId60"/>
    <p:sldId id="577" r:id="rId61"/>
  </p:sldIdLst>
  <p:sldSz cx="10080625" cy="5761038"/>
  <p:notesSz cx="6858000" cy="9144000"/>
  <p:defaultTextStyle>
    <a:defPPr>
      <a:defRPr lang="pt-PT"/>
    </a:defPPr>
    <a:lvl1pPr marL="0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898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3795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0693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7591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4488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1386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8283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55181" algn="l" defTabSz="10137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5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E5B"/>
    <a:srgbClr val="096998"/>
    <a:srgbClr val="00A0E3"/>
    <a:srgbClr val="A42F2C"/>
    <a:srgbClr val="581A18"/>
    <a:srgbClr val="C53835"/>
    <a:srgbClr val="762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3084" autoAdjust="0"/>
  </p:normalViewPr>
  <p:slideViewPr>
    <p:cSldViewPr>
      <p:cViewPr varScale="1">
        <p:scale>
          <a:sx n="153" d="100"/>
          <a:sy n="153" d="100"/>
        </p:scale>
        <p:origin x="512" y="168"/>
      </p:cViewPr>
      <p:guideLst>
        <p:guide orient="horz" pos="1815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9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Jorge Freitas Oliveira Novais" userId="e060a021-9f9e-456b-a8c1-315d8486a96b" providerId="ADAL" clId="{812C4ED6-5DDD-4795-B2BC-E59267FEFF12}"/>
    <pc:docChg chg="modSld">
      <pc:chgData name="Paulo Jorge Freitas Oliveira Novais" userId="e060a021-9f9e-456b-a8c1-315d8486a96b" providerId="ADAL" clId="{812C4ED6-5DDD-4795-B2BC-E59267FEFF12}" dt="2023-03-20T09:28:19.732" v="52" actId="20577"/>
      <pc:docMkLst>
        <pc:docMk/>
      </pc:docMkLst>
      <pc:sldChg chg="modSp">
        <pc:chgData name="Paulo Jorge Freitas Oliveira Novais" userId="e060a021-9f9e-456b-a8c1-315d8486a96b" providerId="ADAL" clId="{812C4ED6-5DDD-4795-B2BC-E59267FEFF12}" dt="2023-03-05T19:19:49.409" v="0"/>
        <pc:sldMkLst>
          <pc:docMk/>
          <pc:sldMk cId="4163106329" sldId="426"/>
        </pc:sldMkLst>
        <pc:spChg chg="mod">
          <ac:chgData name="Paulo Jorge Freitas Oliveira Novais" userId="e060a021-9f9e-456b-a8c1-315d8486a96b" providerId="ADAL" clId="{812C4ED6-5DDD-4795-B2BC-E59267FEFF12}" dt="2023-03-05T19:19:49.409" v="0"/>
          <ac:spMkLst>
            <pc:docMk/>
            <pc:sldMk cId="4163106329" sldId="426"/>
            <ac:spMk id="6" creationId="{00000000-0000-0000-0000-000000000000}"/>
          </ac:spMkLst>
        </pc:spChg>
      </pc:sldChg>
      <pc:sldChg chg="modSp">
        <pc:chgData name="Paulo Jorge Freitas Oliveira Novais" userId="e060a021-9f9e-456b-a8c1-315d8486a96b" providerId="ADAL" clId="{812C4ED6-5DDD-4795-B2BC-E59267FEFF12}" dt="2023-03-20T09:28:19.732" v="52" actId="20577"/>
        <pc:sldMkLst>
          <pc:docMk/>
          <pc:sldMk cId="1106979239" sldId="491"/>
        </pc:sldMkLst>
        <pc:spChg chg="mod">
          <ac:chgData name="Paulo Jorge Freitas Oliveira Novais" userId="e060a021-9f9e-456b-a8c1-315d8486a96b" providerId="ADAL" clId="{812C4ED6-5DDD-4795-B2BC-E59267FEFF12}" dt="2023-03-20T09:28:19.732" v="52" actId="20577"/>
          <ac:spMkLst>
            <pc:docMk/>
            <pc:sldMk cId="1106979239" sldId="491"/>
            <ac:spMk id="3" creationId="{00000000-0000-0000-0000-000000000000}"/>
          </ac:spMkLst>
        </pc:spChg>
      </pc:sldChg>
      <pc:sldChg chg="modSp">
        <pc:chgData name="Paulo Jorge Freitas Oliveira Novais" userId="e060a021-9f9e-456b-a8c1-315d8486a96b" providerId="ADAL" clId="{812C4ED6-5DDD-4795-B2BC-E59267FEFF12}" dt="2023-03-20T09:19:06.517" v="18" actId="14100"/>
        <pc:sldMkLst>
          <pc:docMk/>
          <pc:sldMk cId="2588399823" sldId="550"/>
        </pc:sldMkLst>
        <pc:spChg chg="mod">
          <ac:chgData name="Paulo Jorge Freitas Oliveira Novais" userId="e060a021-9f9e-456b-a8c1-315d8486a96b" providerId="ADAL" clId="{812C4ED6-5DDD-4795-B2BC-E59267FEFF12}" dt="2023-03-20T09:19:06.517" v="18" actId="14100"/>
          <ac:spMkLst>
            <pc:docMk/>
            <pc:sldMk cId="2588399823" sldId="550"/>
            <ac:spMk id="2" creationId="{00000000-0000-0000-0000-000000000000}"/>
          </ac:spMkLst>
        </pc:spChg>
      </pc:sldChg>
      <pc:sldChg chg="modSp">
        <pc:chgData name="Paulo Jorge Freitas Oliveira Novais" userId="e060a021-9f9e-456b-a8c1-315d8486a96b" providerId="ADAL" clId="{812C4ED6-5DDD-4795-B2BC-E59267FEFF12}" dt="2023-03-05T19:20:02.852" v="1"/>
        <pc:sldMkLst>
          <pc:docMk/>
          <pc:sldMk cId="3864188945" sldId="577"/>
        </pc:sldMkLst>
        <pc:spChg chg="mod">
          <ac:chgData name="Paulo Jorge Freitas Oliveira Novais" userId="e060a021-9f9e-456b-a8c1-315d8486a96b" providerId="ADAL" clId="{812C4ED6-5DDD-4795-B2BC-E59267FEFF12}" dt="2023-03-05T19:20:02.852" v="1"/>
          <ac:spMkLst>
            <pc:docMk/>
            <pc:sldMk cId="3864188945" sldId="577"/>
            <ac:spMk id="6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5DBCC-A02B-4E31-B589-EDD6707715C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5114DDE-10A2-4651-B1E9-91001824703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Coordenação</a:t>
          </a:r>
        </a:p>
      </dgm:t>
    </dgm:pt>
    <dgm:pt modelId="{94E8B04F-C845-416D-994B-80B66F8CDF6F}" type="parTrans" cxnId="{BFBEB7C0-F40C-4415-A08B-45D9D1B3BE42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0E36B1-EBBB-4B12-8752-EE59B8616B83}" type="sibTrans" cxnId="{BFBEB7C0-F40C-4415-A08B-45D9D1B3BE42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F34B8A-F9E6-4F0D-BBBB-D8263600803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Cooperação</a:t>
          </a:r>
        </a:p>
      </dgm:t>
    </dgm:pt>
    <dgm:pt modelId="{210BC325-4EE2-492E-9D61-C261A18A1C2D}" type="parTrans" cxnId="{3C1F2110-4FB8-428B-AA43-50A474D3D004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167B73-8906-4DB8-9E0F-8B5A12683E02}" type="sibTrans" cxnId="{3C1F2110-4FB8-428B-AA43-50A474D3D004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C099F7-6870-4D18-BD1A-FF3CD54F046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Planeamento</a:t>
          </a:r>
        </a:p>
      </dgm:t>
    </dgm:pt>
    <dgm:pt modelId="{00C19732-FAE4-4348-A93C-7855BFEAF69B}" type="parTrans" cxnId="{984FC1C7-574B-40F7-9D99-AAB46D0CED89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3056FE-DD26-47B1-92AF-BD675B7244A0}" type="sibTrans" cxnId="{984FC1C7-574B-40F7-9D99-AAB46D0CED89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548B71-3E4C-4D84-97D2-9C2D519BFADC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Central</a:t>
          </a:r>
        </a:p>
      </dgm:t>
    </dgm:pt>
    <dgm:pt modelId="{A5C85A7B-EE80-4617-A66E-8A6D31219845}" type="parTrans" cxnId="{E715D6FB-9001-4998-9C5F-A3225CC328A6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C05F5E-AC3B-4E61-B24E-38AE91A0409C}" type="sibTrans" cxnId="{E715D6FB-9001-4998-9C5F-A3225CC328A6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C77D6E-B5FC-45AE-BC64-A44AD9EC4DE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Distribuído</a:t>
          </a:r>
        </a:p>
      </dgm:t>
    </dgm:pt>
    <dgm:pt modelId="{F3433985-7F15-4FAF-AE32-914E0B46C24C}" type="parTrans" cxnId="{8CB8B215-481A-4BEB-9311-B59A3CF6F6EC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BA2B2F-3560-4466-8DA7-83144F134060}" type="sibTrans" cxnId="{8CB8B215-481A-4BEB-9311-B59A3CF6F6EC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B44E89-4B0D-4C2B-8465-3AA3A7160549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Competição</a:t>
          </a:r>
        </a:p>
      </dgm:t>
    </dgm:pt>
    <dgm:pt modelId="{FC5F995B-152B-4FE2-B732-268BB29FBCBB}" type="parTrans" cxnId="{D50B268D-034C-4D83-8EAA-2E3879C3558A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3FA2B9-C0AE-45A8-8ED2-F9674D226103}" type="sibTrans" cxnId="{D50B268D-034C-4D83-8EAA-2E3879C3558A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25BA32-88C6-4ED0-BF61-A47EF5CA03E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Negociação</a:t>
          </a:r>
        </a:p>
      </dgm:t>
    </dgm:pt>
    <dgm:pt modelId="{E33E0FBB-CB2E-401E-9359-7AC35FEFBB70}" type="parTrans" cxnId="{386BAAE6-DAD4-4A38-8474-FA01339EAC2B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86C8DB-0A4B-48DB-BE9C-F567F1A23DD8}" type="sibTrans" cxnId="{386BAAE6-DAD4-4A38-8474-FA01339EAC2B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D9DB7B-8405-43C3-A4DD-29D65782E71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Leilões</a:t>
          </a:r>
        </a:p>
      </dgm:t>
    </dgm:pt>
    <dgm:pt modelId="{48FF354A-2A6F-4E42-B413-F2F8377BF735}" type="parTrans" cxnId="{9FA15ED5-2AF0-4832-93AB-C779AA4073FC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A7EAFB-B819-48F3-A30F-9B33430EC293}" type="sibTrans" cxnId="{9FA15ED5-2AF0-4832-93AB-C779AA4073FC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431A4B-B7E9-441F-BCE5-D9D95E30ED8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Teoria dos Jogos</a:t>
          </a:r>
        </a:p>
      </dgm:t>
    </dgm:pt>
    <dgm:pt modelId="{4D07FC26-6CE3-436F-9C82-F1DBA5727624}" type="parTrans" cxnId="{42734996-78D0-48EF-9E6F-03F68A99DCD8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CEFB19-9FED-453F-809B-C14F8D48BE5B}" type="sibTrans" cxnId="{42734996-78D0-48EF-9E6F-03F68A99DCD8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538684-B8F9-4E0A-8A02-4E6F6C73B188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Argumentação</a:t>
          </a:r>
        </a:p>
      </dgm:t>
    </dgm:pt>
    <dgm:pt modelId="{2887755C-A397-4E08-8021-6958DC4A04AA}" type="parTrans" cxnId="{F0016015-FF7E-457F-B6DA-10E96B14D968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E87AA-DA82-4619-B8B8-29EBC8AAEC9A}" type="sibTrans" cxnId="{F0016015-FF7E-457F-B6DA-10E96B14D968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BD33D5-76C9-4608-A97F-B68F47C5022F}" type="pres">
      <dgm:prSet presAssocID="{2E75DBCC-A02B-4E31-B589-EDD6707715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4EEA89-A4F2-43B3-BF18-7F06D7FB87C7}" type="pres">
      <dgm:prSet presAssocID="{F5114DDE-10A2-4651-B1E9-910018247037}" presName="hierRoot1" presStyleCnt="0">
        <dgm:presLayoutVars>
          <dgm:hierBranch/>
        </dgm:presLayoutVars>
      </dgm:prSet>
      <dgm:spPr/>
    </dgm:pt>
    <dgm:pt modelId="{C3FE4AA7-5EF7-4896-8348-5E0B7A342198}" type="pres">
      <dgm:prSet presAssocID="{F5114DDE-10A2-4651-B1E9-910018247037}" presName="rootComposite1" presStyleCnt="0"/>
      <dgm:spPr/>
    </dgm:pt>
    <dgm:pt modelId="{B4D06E3F-BCB1-416C-9809-676CF96F7567}" type="pres">
      <dgm:prSet presAssocID="{F5114DDE-10A2-4651-B1E9-910018247037}" presName="rootText1" presStyleLbl="node0" presStyleIdx="0" presStyleCnt="1">
        <dgm:presLayoutVars>
          <dgm:chPref val="3"/>
        </dgm:presLayoutVars>
      </dgm:prSet>
      <dgm:spPr/>
    </dgm:pt>
    <dgm:pt modelId="{324B4754-A140-4775-8EB0-6BAB95C2467B}" type="pres">
      <dgm:prSet presAssocID="{F5114DDE-10A2-4651-B1E9-910018247037}" presName="rootConnector1" presStyleLbl="node1" presStyleIdx="0" presStyleCnt="0"/>
      <dgm:spPr/>
    </dgm:pt>
    <dgm:pt modelId="{321A59EB-4EC7-4FDC-BB71-397BA0B77E3E}" type="pres">
      <dgm:prSet presAssocID="{F5114DDE-10A2-4651-B1E9-910018247037}" presName="hierChild2" presStyleCnt="0"/>
      <dgm:spPr/>
    </dgm:pt>
    <dgm:pt modelId="{547A51AC-4C04-4731-B3B1-C45CAC7CC7B1}" type="pres">
      <dgm:prSet presAssocID="{210BC325-4EE2-492E-9D61-C261A18A1C2D}" presName="Name35" presStyleLbl="parChTrans1D2" presStyleIdx="0" presStyleCnt="2"/>
      <dgm:spPr/>
    </dgm:pt>
    <dgm:pt modelId="{2C1AA0B7-9EF4-46A0-8466-4364AECFD9EB}" type="pres">
      <dgm:prSet presAssocID="{B7F34B8A-F9E6-4F0D-BBBB-D8263600803A}" presName="hierRoot2" presStyleCnt="0">
        <dgm:presLayoutVars>
          <dgm:hierBranch/>
        </dgm:presLayoutVars>
      </dgm:prSet>
      <dgm:spPr/>
    </dgm:pt>
    <dgm:pt modelId="{55BA8311-0633-404B-9B33-0D0888B4C8ED}" type="pres">
      <dgm:prSet presAssocID="{B7F34B8A-F9E6-4F0D-BBBB-D8263600803A}" presName="rootComposite" presStyleCnt="0"/>
      <dgm:spPr/>
    </dgm:pt>
    <dgm:pt modelId="{3F606782-01E3-40BE-83B2-E1515EDE76CF}" type="pres">
      <dgm:prSet presAssocID="{B7F34B8A-F9E6-4F0D-BBBB-D8263600803A}" presName="rootText" presStyleLbl="node2" presStyleIdx="0" presStyleCnt="2">
        <dgm:presLayoutVars>
          <dgm:chPref val="3"/>
        </dgm:presLayoutVars>
      </dgm:prSet>
      <dgm:spPr/>
    </dgm:pt>
    <dgm:pt modelId="{D04D051F-FC57-4B6A-BBBC-7A244DD74CF0}" type="pres">
      <dgm:prSet presAssocID="{B7F34B8A-F9E6-4F0D-BBBB-D8263600803A}" presName="rootConnector" presStyleLbl="node2" presStyleIdx="0" presStyleCnt="2"/>
      <dgm:spPr/>
    </dgm:pt>
    <dgm:pt modelId="{ADF61BAC-C7D7-4F4B-B19D-50660F29AD18}" type="pres">
      <dgm:prSet presAssocID="{B7F34B8A-F9E6-4F0D-BBBB-D8263600803A}" presName="hierChild4" presStyleCnt="0"/>
      <dgm:spPr/>
    </dgm:pt>
    <dgm:pt modelId="{A52524E0-CB3F-4313-84FE-B935E523ECC5}" type="pres">
      <dgm:prSet presAssocID="{00C19732-FAE4-4348-A93C-7855BFEAF69B}" presName="Name35" presStyleLbl="parChTrans1D3" presStyleIdx="0" presStyleCnt="2"/>
      <dgm:spPr/>
    </dgm:pt>
    <dgm:pt modelId="{FD17E0F1-04A6-4EAC-9EF7-590631141844}" type="pres">
      <dgm:prSet presAssocID="{2CC099F7-6870-4D18-BD1A-FF3CD54F0467}" presName="hierRoot2" presStyleCnt="0">
        <dgm:presLayoutVars>
          <dgm:hierBranch/>
        </dgm:presLayoutVars>
      </dgm:prSet>
      <dgm:spPr/>
    </dgm:pt>
    <dgm:pt modelId="{47F50C6D-400F-49EF-BDB3-79A616E546CB}" type="pres">
      <dgm:prSet presAssocID="{2CC099F7-6870-4D18-BD1A-FF3CD54F0467}" presName="rootComposite" presStyleCnt="0"/>
      <dgm:spPr/>
    </dgm:pt>
    <dgm:pt modelId="{22189D92-777E-470D-85E8-A3E58556E065}" type="pres">
      <dgm:prSet presAssocID="{2CC099F7-6870-4D18-BD1A-FF3CD54F0467}" presName="rootText" presStyleLbl="node3" presStyleIdx="0" presStyleCnt="2">
        <dgm:presLayoutVars>
          <dgm:chPref val="3"/>
        </dgm:presLayoutVars>
      </dgm:prSet>
      <dgm:spPr/>
    </dgm:pt>
    <dgm:pt modelId="{111009F4-6E56-4623-9267-4209587E98A7}" type="pres">
      <dgm:prSet presAssocID="{2CC099F7-6870-4D18-BD1A-FF3CD54F0467}" presName="rootConnector" presStyleLbl="node3" presStyleIdx="0" presStyleCnt="2"/>
      <dgm:spPr/>
    </dgm:pt>
    <dgm:pt modelId="{41A4EA01-E7C8-497D-981D-FCB7C92E579F}" type="pres">
      <dgm:prSet presAssocID="{2CC099F7-6870-4D18-BD1A-FF3CD54F0467}" presName="hierChild4" presStyleCnt="0"/>
      <dgm:spPr/>
    </dgm:pt>
    <dgm:pt modelId="{8827D0CA-67B9-45AD-8EF6-674672E1EA1E}" type="pres">
      <dgm:prSet presAssocID="{A5C85A7B-EE80-4617-A66E-8A6D31219845}" presName="Name35" presStyleLbl="parChTrans1D4" presStyleIdx="0" presStyleCnt="5"/>
      <dgm:spPr/>
    </dgm:pt>
    <dgm:pt modelId="{2FD58D57-83A3-4BF8-9A03-8A36D816BE6B}" type="pres">
      <dgm:prSet presAssocID="{F5548B71-3E4C-4D84-97D2-9C2D519BFADC}" presName="hierRoot2" presStyleCnt="0">
        <dgm:presLayoutVars>
          <dgm:hierBranch val="r"/>
        </dgm:presLayoutVars>
      </dgm:prSet>
      <dgm:spPr/>
    </dgm:pt>
    <dgm:pt modelId="{946CD775-E7EA-420A-B98F-7BD07F74E390}" type="pres">
      <dgm:prSet presAssocID="{F5548B71-3E4C-4D84-97D2-9C2D519BFADC}" presName="rootComposite" presStyleCnt="0"/>
      <dgm:spPr/>
    </dgm:pt>
    <dgm:pt modelId="{8103DD13-2F8D-4829-809F-AA2E389B9030}" type="pres">
      <dgm:prSet presAssocID="{F5548B71-3E4C-4D84-97D2-9C2D519BFADC}" presName="rootText" presStyleLbl="node4" presStyleIdx="0" presStyleCnt="5">
        <dgm:presLayoutVars>
          <dgm:chPref val="3"/>
        </dgm:presLayoutVars>
      </dgm:prSet>
      <dgm:spPr/>
    </dgm:pt>
    <dgm:pt modelId="{8D4CECD2-B6B3-4B66-A9AC-0D4D8DB1F6FE}" type="pres">
      <dgm:prSet presAssocID="{F5548B71-3E4C-4D84-97D2-9C2D519BFADC}" presName="rootConnector" presStyleLbl="node4" presStyleIdx="0" presStyleCnt="5"/>
      <dgm:spPr/>
    </dgm:pt>
    <dgm:pt modelId="{9FFC8D04-EB26-40FD-A324-B1E712A9AFAC}" type="pres">
      <dgm:prSet presAssocID="{F5548B71-3E4C-4D84-97D2-9C2D519BFADC}" presName="hierChild4" presStyleCnt="0"/>
      <dgm:spPr/>
    </dgm:pt>
    <dgm:pt modelId="{26A68880-C6FB-41B5-A259-C64115FEA9CC}" type="pres">
      <dgm:prSet presAssocID="{F5548B71-3E4C-4D84-97D2-9C2D519BFADC}" presName="hierChild5" presStyleCnt="0"/>
      <dgm:spPr/>
    </dgm:pt>
    <dgm:pt modelId="{E9A1DD0B-D2E8-4422-B497-12704A184B5E}" type="pres">
      <dgm:prSet presAssocID="{F3433985-7F15-4FAF-AE32-914E0B46C24C}" presName="Name35" presStyleLbl="parChTrans1D4" presStyleIdx="1" presStyleCnt="5"/>
      <dgm:spPr/>
    </dgm:pt>
    <dgm:pt modelId="{F269209A-BA50-4D40-BEA1-699D39AD2D5B}" type="pres">
      <dgm:prSet presAssocID="{48C77D6E-B5FC-45AE-BC64-A44AD9EC4DE6}" presName="hierRoot2" presStyleCnt="0">
        <dgm:presLayoutVars>
          <dgm:hierBranch/>
        </dgm:presLayoutVars>
      </dgm:prSet>
      <dgm:spPr/>
    </dgm:pt>
    <dgm:pt modelId="{D76352E2-0C78-47D2-84F0-E22D8191A9EE}" type="pres">
      <dgm:prSet presAssocID="{48C77D6E-B5FC-45AE-BC64-A44AD9EC4DE6}" presName="rootComposite" presStyleCnt="0"/>
      <dgm:spPr/>
    </dgm:pt>
    <dgm:pt modelId="{B48DBE52-4484-4323-99E6-4E2AE70E663E}" type="pres">
      <dgm:prSet presAssocID="{48C77D6E-B5FC-45AE-BC64-A44AD9EC4DE6}" presName="rootText" presStyleLbl="node4" presStyleIdx="1" presStyleCnt="5">
        <dgm:presLayoutVars>
          <dgm:chPref val="3"/>
        </dgm:presLayoutVars>
      </dgm:prSet>
      <dgm:spPr/>
    </dgm:pt>
    <dgm:pt modelId="{BE70E43B-766A-4CDF-B7D6-65AEFA3D5BD9}" type="pres">
      <dgm:prSet presAssocID="{48C77D6E-B5FC-45AE-BC64-A44AD9EC4DE6}" presName="rootConnector" presStyleLbl="node4" presStyleIdx="1" presStyleCnt="5"/>
      <dgm:spPr/>
    </dgm:pt>
    <dgm:pt modelId="{E252D851-340E-4500-8DB0-52F33FF19D0A}" type="pres">
      <dgm:prSet presAssocID="{48C77D6E-B5FC-45AE-BC64-A44AD9EC4DE6}" presName="hierChild4" presStyleCnt="0"/>
      <dgm:spPr/>
    </dgm:pt>
    <dgm:pt modelId="{72DF383E-2FE1-42AA-A428-538D3744959B}" type="pres">
      <dgm:prSet presAssocID="{48C77D6E-B5FC-45AE-BC64-A44AD9EC4DE6}" presName="hierChild5" presStyleCnt="0"/>
      <dgm:spPr/>
    </dgm:pt>
    <dgm:pt modelId="{3C3B2840-3FE5-4558-9A9E-56520C772594}" type="pres">
      <dgm:prSet presAssocID="{2CC099F7-6870-4D18-BD1A-FF3CD54F0467}" presName="hierChild5" presStyleCnt="0"/>
      <dgm:spPr/>
    </dgm:pt>
    <dgm:pt modelId="{071FD859-4537-49A3-95E8-EE205A2AECE7}" type="pres">
      <dgm:prSet presAssocID="{B7F34B8A-F9E6-4F0D-BBBB-D8263600803A}" presName="hierChild5" presStyleCnt="0"/>
      <dgm:spPr/>
    </dgm:pt>
    <dgm:pt modelId="{52A93A5E-EC89-4DAB-AD3D-A3BDB75044C1}" type="pres">
      <dgm:prSet presAssocID="{FC5F995B-152B-4FE2-B732-268BB29FBCBB}" presName="Name35" presStyleLbl="parChTrans1D2" presStyleIdx="1" presStyleCnt="2"/>
      <dgm:spPr/>
    </dgm:pt>
    <dgm:pt modelId="{E8422B55-E24F-4F87-BBAF-FEFBBB1574AE}" type="pres">
      <dgm:prSet presAssocID="{0BB44E89-4B0D-4C2B-8465-3AA3A7160549}" presName="hierRoot2" presStyleCnt="0">
        <dgm:presLayoutVars>
          <dgm:hierBranch/>
        </dgm:presLayoutVars>
      </dgm:prSet>
      <dgm:spPr/>
    </dgm:pt>
    <dgm:pt modelId="{F485E541-573F-4DC8-9239-F552947A57DB}" type="pres">
      <dgm:prSet presAssocID="{0BB44E89-4B0D-4C2B-8465-3AA3A7160549}" presName="rootComposite" presStyleCnt="0"/>
      <dgm:spPr/>
    </dgm:pt>
    <dgm:pt modelId="{8D4F8FF1-B772-4174-8382-BF3E76CDB8EA}" type="pres">
      <dgm:prSet presAssocID="{0BB44E89-4B0D-4C2B-8465-3AA3A7160549}" presName="rootText" presStyleLbl="node2" presStyleIdx="1" presStyleCnt="2">
        <dgm:presLayoutVars>
          <dgm:chPref val="3"/>
        </dgm:presLayoutVars>
      </dgm:prSet>
      <dgm:spPr/>
    </dgm:pt>
    <dgm:pt modelId="{8B18207E-F53B-42CC-AAC7-7593CB5CC70E}" type="pres">
      <dgm:prSet presAssocID="{0BB44E89-4B0D-4C2B-8465-3AA3A7160549}" presName="rootConnector" presStyleLbl="node2" presStyleIdx="1" presStyleCnt="2"/>
      <dgm:spPr/>
    </dgm:pt>
    <dgm:pt modelId="{54E79DF0-E6AA-452E-B8BA-AB6D1A54A31E}" type="pres">
      <dgm:prSet presAssocID="{0BB44E89-4B0D-4C2B-8465-3AA3A7160549}" presName="hierChild4" presStyleCnt="0"/>
      <dgm:spPr/>
    </dgm:pt>
    <dgm:pt modelId="{4D6E3360-6EDB-4A35-BC44-8E8BCE266E96}" type="pres">
      <dgm:prSet presAssocID="{E33E0FBB-CB2E-401E-9359-7AC35FEFBB70}" presName="Name35" presStyleLbl="parChTrans1D3" presStyleIdx="1" presStyleCnt="2"/>
      <dgm:spPr/>
    </dgm:pt>
    <dgm:pt modelId="{D04F9ED8-8670-42D7-82BD-349990C37A17}" type="pres">
      <dgm:prSet presAssocID="{4525BA32-88C6-4ED0-BF61-A47EF5CA03EE}" presName="hierRoot2" presStyleCnt="0">
        <dgm:presLayoutVars>
          <dgm:hierBranch/>
        </dgm:presLayoutVars>
      </dgm:prSet>
      <dgm:spPr/>
    </dgm:pt>
    <dgm:pt modelId="{B1A1C041-ABE3-45D7-B37D-2738ACCD4641}" type="pres">
      <dgm:prSet presAssocID="{4525BA32-88C6-4ED0-BF61-A47EF5CA03EE}" presName="rootComposite" presStyleCnt="0"/>
      <dgm:spPr/>
    </dgm:pt>
    <dgm:pt modelId="{82690040-1E3E-4244-B158-CBF5C3D52202}" type="pres">
      <dgm:prSet presAssocID="{4525BA32-88C6-4ED0-BF61-A47EF5CA03EE}" presName="rootText" presStyleLbl="node3" presStyleIdx="1" presStyleCnt="2">
        <dgm:presLayoutVars>
          <dgm:chPref val="3"/>
        </dgm:presLayoutVars>
      </dgm:prSet>
      <dgm:spPr/>
    </dgm:pt>
    <dgm:pt modelId="{CBCEA651-B32D-49FC-B896-6485A9C43ACD}" type="pres">
      <dgm:prSet presAssocID="{4525BA32-88C6-4ED0-BF61-A47EF5CA03EE}" presName="rootConnector" presStyleLbl="node3" presStyleIdx="1" presStyleCnt="2"/>
      <dgm:spPr/>
    </dgm:pt>
    <dgm:pt modelId="{9F3F9500-5411-4E55-AA11-3C6EB54DE930}" type="pres">
      <dgm:prSet presAssocID="{4525BA32-88C6-4ED0-BF61-A47EF5CA03EE}" presName="hierChild4" presStyleCnt="0"/>
      <dgm:spPr/>
    </dgm:pt>
    <dgm:pt modelId="{4B495DB3-32F4-444E-80F7-CC069F0215BF}" type="pres">
      <dgm:prSet presAssocID="{48FF354A-2A6F-4E42-B413-F2F8377BF735}" presName="Name35" presStyleLbl="parChTrans1D4" presStyleIdx="2" presStyleCnt="5"/>
      <dgm:spPr/>
    </dgm:pt>
    <dgm:pt modelId="{FCBCC8B7-C6A0-4761-8ED6-F12231D99920}" type="pres">
      <dgm:prSet presAssocID="{D2D9DB7B-8405-43C3-A4DD-29D65782E71E}" presName="hierRoot2" presStyleCnt="0">
        <dgm:presLayoutVars>
          <dgm:hierBranch val="r"/>
        </dgm:presLayoutVars>
      </dgm:prSet>
      <dgm:spPr/>
    </dgm:pt>
    <dgm:pt modelId="{F2AC5484-DA8A-4ED5-BC81-CAC6E0F0B148}" type="pres">
      <dgm:prSet presAssocID="{D2D9DB7B-8405-43C3-A4DD-29D65782E71E}" presName="rootComposite" presStyleCnt="0"/>
      <dgm:spPr/>
    </dgm:pt>
    <dgm:pt modelId="{7F6BCE11-9375-41AE-8D63-527FEA0D8771}" type="pres">
      <dgm:prSet presAssocID="{D2D9DB7B-8405-43C3-A4DD-29D65782E71E}" presName="rootText" presStyleLbl="node4" presStyleIdx="2" presStyleCnt="5">
        <dgm:presLayoutVars>
          <dgm:chPref val="3"/>
        </dgm:presLayoutVars>
      </dgm:prSet>
      <dgm:spPr/>
    </dgm:pt>
    <dgm:pt modelId="{6192D306-338D-4B98-A40E-A37DC404AB86}" type="pres">
      <dgm:prSet presAssocID="{D2D9DB7B-8405-43C3-A4DD-29D65782E71E}" presName="rootConnector" presStyleLbl="node4" presStyleIdx="2" presStyleCnt="5"/>
      <dgm:spPr/>
    </dgm:pt>
    <dgm:pt modelId="{486A29C5-1F07-4C37-9DC2-FF1B0E906559}" type="pres">
      <dgm:prSet presAssocID="{D2D9DB7B-8405-43C3-A4DD-29D65782E71E}" presName="hierChild4" presStyleCnt="0"/>
      <dgm:spPr/>
    </dgm:pt>
    <dgm:pt modelId="{2EF49A43-87E3-41B0-A0AE-03B8F173C7C8}" type="pres">
      <dgm:prSet presAssocID="{D2D9DB7B-8405-43C3-A4DD-29D65782E71E}" presName="hierChild5" presStyleCnt="0"/>
      <dgm:spPr/>
    </dgm:pt>
    <dgm:pt modelId="{D4CFDC42-A0F6-4384-9CA7-D9D28F41F2D4}" type="pres">
      <dgm:prSet presAssocID="{4D07FC26-6CE3-436F-9C82-F1DBA5727624}" presName="Name35" presStyleLbl="parChTrans1D4" presStyleIdx="3" presStyleCnt="5"/>
      <dgm:spPr/>
    </dgm:pt>
    <dgm:pt modelId="{61025F75-2DB2-41B2-88FE-6E5C067D6570}" type="pres">
      <dgm:prSet presAssocID="{B5431A4B-B7E9-441F-BCE5-D9D95E30ED86}" presName="hierRoot2" presStyleCnt="0">
        <dgm:presLayoutVars>
          <dgm:hierBranch/>
        </dgm:presLayoutVars>
      </dgm:prSet>
      <dgm:spPr/>
    </dgm:pt>
    <dgm:pt modelId="{671B2DDF-4B2E-45B0-87D6-485893A60750}" type="pres">
      <dgm:prSet presAssocID="{B5431A4B-B7E9-441F-BCE5-D9D95E30ED86}" presName="rootComposite" presStyleCnt="0"/>
      <dgm:spPr/>
    </dgm:pt>
    <dgm:pt modelId="{D602DFEC-7C5E-40D0-A190-10667845B8AD}" type="pres">
      <dgm:prSet presAssocID="{B5431A4B-B7E9-441F-BCE5-D9D95E30ED86}" presName="rootText" presStyleLbl="node4" presStyleIdx="3" presStyleCnt="5">
        <dgm:presLayoutVars>
          <dgm:chPref val="3"/>
        </dgm:presLayoutVars>
      </dgm:prSet>
      <dgm:spPr/>
    </dgm:pt>
    <dgm:pt modelId="{0E60B866-1F6C-409C-8F81-474BAFE07F89}" type="pres">
      <dgm:prSet presAssocID="{B5431A4B-B7E9-441F-BCE5-D9D95E30ED86}" presName="rootConnector" presStyleLbl="node4" presStyleIdx="3" presStyleCnt="5"/>
      <dgm:spPr/>
    </dgm:pt>
    <dgm:pt modelId="{735E5444-44D6-4070-93F3-87F81767DAD7}" type="pres">
      <dgm:prSet presAssocID="{B5431A4B-B7E9-441F-BCE5-D9D95E30ED86}" presName="hierChild4" presStyleCnt="0"/>
      <dgm:spPr/>
    </dgm:pt>
    <dgm:pt modelId="{3D59778D-E390-4631-BA71-F0F8D566E488}" type="pres">
      <dgm:prSet presAssocID="{B5431A4B-B7E9-441F-BCE5-D9D95E30ED86}" presName="hierChild5" presStyleCnt="0"/>
      <dgm:spPr/>
    </dgm:pt>
    <dgm:pt modelId="{9BDEC36F-10B5-4F29-A5A7-0FA2CD00BE2D}" type="pres">
      <dgm:prSet presAssocID="{2887755C-A397-4E08-8021-6958DC4A04AA}" presName="Name35" presStyleLbl="parChTrans1D4" presStyleIdx="4" presStyleCnt="5"/>
      <dgm:spPr/>
    </dgm:pt>
    <dgm:pt modelId="{74FA7404-F529-4FCF-BF5D-3FEBE7E94A03}" type="pres">
      <dgm:prSet presAssocID="{AC538684-B8F9-4E0A-8A02-4E6F6C73B188}" presName="hierRoot2" presStyleCnt="0">
        <dgm:presLayoutVars>
          <dgm:hierBranch/>
        </dgm:presLayoutVars>
      </dgm:prSet>
      <dgm:spPr/>
    </dgm:pt>
    <dgm:pt modelId="{B42688C9-D557-4469-9A8A-E929E6A7D72E}" type="pres">
      <dgm:prSet presAssocID="{AC538684-B8F9-4E0A-8A02-4E6F6C73B188}" presName="rootComposite" presStyleCnt="0"/>
      <dgm:spPr/>
    </dgm:pt>
    <dgm:pt modelId="{AC114408-4CB5-42A0-BCD4-F9E077C9B996}" type="pres">
      <dgm:prSet presAssocID="{AC538684-B8F9-4E0A-8A02-4E6F6C73B188}" presName="rootText" presStyleLbl="node4" presStyleIdx="4" presStyleCnt="5">
        <dgm:presLayoutVars>
          <dgm:chPref val="3"/>
        </dgm:presLayoutVars>
      </dgm:prSet>
      <dgm:spPr/>
    </dgm:pt>
    <dgm:pt modelId="{CF4B6DB3-45B9-468D-9E78-B22816A26E7A}" type="pres">
      <dgm:prSet presAssocID="{AC538684-B8F9-4E0A-8A02-4E6F6C73B188}" presName="rootConnector" presStyleLbl="node4" presStyleIdx="4" presStyleCnt="5"/>
      <dgm:spPr/>
    </dgm:pt>
    <dgm:pt modelId="{FAEE5FDB-9561-4056-87E8-C83275E55FF2}" type="pres">
      <dgm:prSet presAssocID="{AC538684-B8F9-4E0A-8A02-4E6F6C73B188}" presName="hierChild4" presStyleCnt="0"/>
      <dgm:spPr/>
    </dgm:pt>
    <dgm:pt modelId="{8ACEC1C8-BCB6-4E1B-9D35-AE5DA02CD8A5}" type="pres">
      <dgm:prSet presAssocID="{AC538684-B8F9-4E0A-8A02-4E6F6C73B188}" presName="hierChild5" presStyleCnt="0"/>
      <dgm:spPr/>
    </dgm:pt>
    <dgm:pt modelId="{05D47920-CD10-419D-B469-4D7E67A34C16}" type="pres">
      <dgm:prSet presAssocID="{4525BA32-88C6-4ED0-BF61-A47EF5CA03EE}" presName="hierChild5" presStyleCnt="0"/>
      <dgm:spPr/>
    </dgm:pt>
    <dgm:pt modelId="{56E2E4D5-80AA-4FAD-A2A0-E563B2D1C346}" type="pres">
      <dgm:prSet presAssocID="{0BB44E89-4B0D-4C2B-8465-3AA3A7160549}" presName="hierChild5" presStyleCnt="0"/>
      <dgm:spPr/>
    </dgm:pt>
    <dgm:pt modelId="{A9797392-5A62-4967-8F55-518EFE0BA981}" type="pres">
      <dgm:prSet presAssocID="{F5114DDE-10A2-4651-B1E9-910018247037}" presName="hierChild3" presStyleCnt="0"/>
      <dgm:spPr/>
    </dgm:pt>
  </dgm:ptLst>
  <dgm:cxnLst>
    <dgm:cxn modelId="{3C1F2110-4FB8-428B-AA43-50A474D3D004}" srcId="{F5114DDE-10A2-4651-B1E9-910018247037}" destId="{B7F34B8A-F9E6-4F0D-BBBB-D8263600803A}" srcOrd="0" destOrd="0" parTransId="{210BC325-4EE2-492E-9D61-C261A18A1C2D}" sibTransId="{E3167B73-8906-4DB8-9E0F-8B5A12683E02}"/>
    <dgm:cxn modelId="{47ABD812-852B-4663-8E76-AFEB9FC44C97}" type="presOf" srcId="{F5548B71-3E4C-4D84-97D2-9C2D519BFADC}" destId="{8103DD13-2F8D-4829-809F-AA2E389B9030}" srcOrd="0" destOrd="0" presId="urn:microsoft.com/office/officeart/2005/8/layout/orgChart1"/>
    <dgm:cxn modelId="{C14F0515-448B-427F-A80B-159288231526}" type="presOf" srcId="{B7F34B8A-F9E6-4F0D-BBBB-D8263600803A}" destId="{D04D051F-FC57-4B6A-BBBC-7A244DD74CF0}" srcOrd="1" destOrd="0" presId="urn:microsoft.com/office/officeart/2005/8/layout/orgChart1"/>
    <dgm:cxn modelId="{F0016015-FF7E-457F-B6DA-10E96B14D968}" srcId="{4525BA32-88C6-4ED0-BF61-A47EF5CA03EE}" destId="{AC538684-B8F9-4E0A-8A02-4E6F6C73B188}" srcOrd="2" destOrd="0" parTransId="{2887755C-A397-4E08-8021-6958DC4A04AA}" sibTransId="{99BE87AA-DA82-4619-B8B8-29EBC8AAEC9A}"/>
    <dgm:cxn modelId="{8CB8B215-481A-4BEB-9311-B59A3CF6F6EC}" srcId="{2CC099F7-6870-4D18-BD1A-FF3CD54F0467}" destId="{48C77D6E-B5FC-45AE-BC64-A44AD9EC4DE6}" srcOrd="1" destOrd="0" parTransId="{F3433985-7F15-4FAF-AE32-914E0B46C24C}" sibTransId="{F7BA2B2F-3560-4466-8DA7-83144F134060}"/>
    <dgm:cxn modelId="{356DB321-6C0B-4D3C-A4E3-C015EB4AD8D9}" type="presOf" srcId="{0BB44E89-4B0D-4C2B-8465-3AA3A7160549}" destId="{8B18207E-F53B-42CC-AAC7-7593CB5CC70E}" srcOrd="1" destOrd="0" presId="urn:microsoft.com/office/officeart/2005/8/layout/orgChart1"/>
    <dgm:cxn modelId="{DAE80926-4315-439F-B7D2-9DB0FE34F4C8}" type="presOf" srcId="{48C77D6E-B5FC-45AE-BC64-A44AD9EC4DE6}" destId="{BE70E43B-766A-4CDF-B7D6-65AEFA3D5BD9}" srcOrd="1" destOrd="0" presId="urn:microsoft.com/office/officeart/2005/8/layout/orgChart1"/>
    <dgm:cxn modelId="{E5C67128-2122-4223-9823-EF8C855F39D4}" type="presOf" srcId="{D2D9DB7B-8405-43C3-A4DD-29D65782E71E}" destId="{6192D306-338D-4B98-A40E-A37DC404AB86}" srcOrd="1" destOrd="0" presId="urn:microsoft.com/office/officeart/2005/8/layout/orgChart1"/>
    <dgm:cxn modelId="{32F5782D-4593-4CCA-9C6B-DAA8C384552E}" type="presOf" srcId="{F3433985-7F15-4FAF-AE32-914E0B46C24C}" destId="{E9A1DD0B-D2E8-4422-B497-12704A184B5E}" srcOrd="0" destOrd="0" presId="urn:microsoft.com/office/officeart/2005/8/layout/orgChart1"/>
    <dgm:cxn modelId="{E6DCC230-1CE2-45C7-B561-0D8D94F43705}" type="presOf" srcId="{2CC099F7-6870-4D18-BD1A-FF3CD54F0467}" destId="{22189D92-777E-470D-85E8-A3E58556E065}" srcOrd="0" destOrd="0" presId="urn:microsoft.com/office/officeart/2005/8/layout/orgChart1"/>
    <dgm:cxn modelId="{19173158-1CE2-40A7-A5BF-A295CA6D4275}" type="presOf" srcId="{B5431A4B-B7E9-441F-BCE5-D9D95E30ED86}" destId="{D602DFEC-7C5E-40D0-A190-10667845B8AD}" srcOrd="0" destOrd="0" presId="urn:microsoft.com/office/officeart/2005/8/layout/orgChart1"/>
    <dgm:cxn modelId="{94A14458-F7A2-4A54-B153-B523AEB1A7C6}" type="presOf" srcId="{2887755C-A397-4E08-8021-6958DC4A04AA}" destId="{9BDEC36F-10B5-4F29-A5A7-0FA2CD00BE2D}" srcOrd="0" destOrd="0" presId="urn:microsoft.com/office/officeart/2005/8/layout/orgChart1"/>
    <dgm:cxn modelId="{40E18F59-1FF7-47B0-A9E0-8CD81C10879F}" type="presOf" srcId="{F5548B71-3E4C-4D84-97D2-9C2D519BFADC}" destId="{8D4CECD2-B6B3-4B66-A9AC-0D4D8DB1F6FE}" srcOrd="1" destOrd="0" presId="urn:microsoft.com/office/officeart/2005/8/layout/orgChart1"/>
    <dgm:cxn modelId="{CE15315F-FD7B-414E-B213-CC516A2668E1}" type="presOf" srcId="{0BB44E89-4B0D-4C2B-8465-3AA3A7160549}" destId="{8D4F8FF1-B772-4174-8382-BF3E76CDB8EA}" srcOrd="0" destOrd="0" presId="urn:microsoft.com/office/officeart/2005/8/layout/orgChart1"/>
    <dgm:cxn modelId="{2BD3C467-CF80-4CDB-B1C8-883221572AC2}" type="presOf" srcId="{A5C85A7B-EE80-4617-A66E-8A6D31219845}" destId="{8827D0CA-67B9-45AD-8EF6-674672E1EA1E}" srcOrd="0" destOrd="0" presId="urn:microsoft.com/office/officeart/2005/8/layout/orgChart1"/>
    <dgm:cxn modelId="{C35CBA74-E6D1-48F5-8B41-745BC07BDCC6}" type="presOf" srcId="{210BC325-4EE2-492E-9D61-C261A18A1C2D}" destId="{547A51AC-4C04-4731-B3B1-C45CAC7CC7B1}" srcOrd="0" destOrd="0" presId="urn:microsoft.com/office/officeart/2005/8/layout/orgChart1"/>
    <dgm:cxn modelId="{98175E7C-762E-4B41-B553-D07F00300FB3}" type="presOf" srcId="{2CC099F7-6870-4D18-BD1A-FF3CD54F0467}" destId="{111009F4-6E56-4623-9267-4209587E98A7}" srcOrd="1" destOrd="0" presId="urn:microsoft.com/office/officeart/2005/8/layout/orgChart1"/>
    <dgm:cxn modelId="{34368B81-0E28-4284-94C9-0A2B39EFD64A}" type="presOf" srcId="{48FF354A-2A6F-4E42-B413-F2F8377BF735}" destId="{4B495DB3-32F4-444E-80F7-CC069F0215BF}" srcOrd="0" destOrd="0" presId="urn:microsoft.com/office/officeart/2005/8/layout/orgChart1"/>
    <dgm:cxn modelId="{54D28B87-4AA9-4DBC-ACC7-2B6CB0B153AA}" type="presOf" srcId="{F5114DDE-10A2-4651-B1E9-910018247037}" destId="{324B4754-A140-4775-8EB0-6BAB95C2467B}" srcOrd="1" destOrd="0" presId="urn:microsoft.com/office/officeart/2005/8/layout/orgChart1"/>
    <dgm:cxn modelId="{D50B268D-034C-4D83-8EAA-2E3879C3558A}" srcId="{F5114DDE-10A2-4651-B1E9-910018247037}" destId="{0BB44E89-4B0D-4C2B-8465-3AA3A7160549}" srcOrd="1" destOrd="0" parTransId="{FC5F995B-152B-4FE2-B732-268BB29FBCBB}" sibTransId="{8A3FA2B9-C0AE-45A8-8ED2-F9674D226103}"/>
    <dgm:cxn modelId="{42734996-78D0-48EF-9E6F-03F68A99DCD8}" srcId="{4525BA32-88C6-4ED0-BF61-A47EF5CA03EE}" destId="{B5431A4B-B7E9-441F-BCE5-D9D95E30ED86}" srcOrd="1" destOrd="0" parTransId="{4D07FC26-6CE3-436F-9C82-F1DBA5727624}" sibTransId="{8BCEFB19-9FED-453F-809B-C14F8D48BE5B}"/>
    <dgm:cxn modelId="{02240997-8845-4A36-978F-E8F9A4A5D328}" type="presOf" srcId="{4525BA32-88C6-4ED0-BF61-A47EF5CA03EE}" destId="{82690040-1E3E-4244-B158-CBF5C3D52202}" srcOrd="0" destOrd="0" presId="urn:microsoft.com/office/officeart/2005/8/layout/orgChart1"/>
    <dgm:cxn modelId="{FB04319F-E718-49B8-862D-9875B1B39D5A}" type="presOf" srcId="{AC538684-B8F9-4E0A-8A02-4E6F6C73B188}" destId="{CF4B6DB3-45B9-468D-9E78-B22816A26E7A}" srcOrd="1" destOrd="0" presId="urn:microsoft.com/office/officeart/2005/8/layout/orgChart1"/>
    <dgm:cxn modelId="{A79834A6-E7CD-411D-9F5C-A637CB1952C2}" type="presOf" srcId="{4525BA32-88C6-4ED0-BF61-A47EF5CA03EE}" destId="{CBCEA651-B32D-49FC-B896-6485A9C43ACD}" srcOrd="1" destOrd="0" presId="urn:microsoft.com/office/officeart/2005/8/layout/orgChart1"/>
    <dgm:cxn modelId="{5F5357A6-BFCE-4791-B737-1379523F3028}" type="presOf" srcId="{00C19732-FAE4-4348-A93C-7855BFEAF69B}" destId="{A52524E0-CB3F-4313-84FE-B935E523ECC5}" srcOrd="0" destOrd="0" presId="urn:microsoft.com/office/officeart/2005/8/layout/orgChart1"/>
    <dgm:cxn modelId="{4F0D27AA-0CA0-4E2B-8A23-7725D96C4922}" type="presOf" srcId="{B7F34B8A-F9E6-4F0D-BBBB-D8263600803A}" destId="{3F606782-01E3-40BE-83B2-E1515EDE76CF}" srcOrd="0" destOrd="0" presId="urn:microsoft.com/office/officeart/2005/8/layout/orgChart1"/>
    <dgm:cxn modelId="{6FE890AE-8534-4465-82C0-131978CFF2FA}" type="presOf" srcId="{4D07FC26-6CE3-436F-9C82-F1DBA5727624}" destId="{D4CFDC42-A0F6-4384-9CA7-D9D28F41F2D4}" srcOrd="0" destOrd="0" presId="urn:microsoft.com/office/officeart/2005/8/layout/orgChart1"/>
    <dgm:cxn modelId="{4A8B6AB1-2FD0-4390-B410-C52DCE2F16FF}" type="presOf" srcId="{FC5F995B-152B-4FE2-B732-268BB29FBCBB}" destId="{52A93A5E-EC89-4DAB-AD3D-A3BDB75044C1}" srcOrd="0" destOrd="0" presId="urn:microsoft.com/office/officeart/2005/8/layout/orgChart1"/>
    <dgm:cxn modelId="{BFBEB7C0-F40C-4415-A08B-45D9D1B3BE42}" srcId="{2E75DBCC-A02B-4E31-B589-EDD6707715C3}" destId="{F5114DDE-10A2-4651-B1E9-910018247037}" srcOrd="0" destOrd="0" parTransId="{94E8B04F-C845-416D-994B-80B66F8CDF6F}" sibTransId="{260E36B1-EBBB-4B12-8752-EE59B8616B83}"/>
    <dgm:cxn modelId="{984FC1C7-574B-40F7-9D99-AAB46D0CED89}" srcId="{B7F34B8A-F9E6-4F0D-BBBB-D8263600803A}" destId="{2CC099F7-6870-4D18-BD1A-FF3CD54F0467}" srcOrd="0" destOrd="0" parTransId="{00C19732-FAE4-4348-A93C-7855BFEAF69B}" sibTransId="{563056FE-DD26-47B1-92AF-BD675B7244A0}"/>
    <dgm:cxn modelId="{A7943BC8-8039-4759-A4D2-33092B1CDF04}" type="presOf" srcId="{48C77D6E-B5FC-45AE-BC64-A44AD9EC4DE6}" destId="{B48DBE52-4484-4323-99E6-4E2AE70E663E}" srcOrd="0" destOrd="0" presId="urn:microsoft.com/office/officeart/2005/8/layout/orgChart1"/>
    <dgm:cxn modelId="{7BCCC9CB-2A4E-44F0-B3E2-DDB497C338BC}" type="presOf" srcId="{AC538684-B8F9-4E0A-8A02-4E6F6C73B188}" destId="{AC114408-4CB5-42A0-BCD4-F9E077C9B996}" srcOrd="0" destOrd="0" presId="urn:microsoft.com/office/officeart/2005/8/layout/orgChart1"/>
    <dgm:cxn modelId="{9FA15ED5-2AF0-4832-93AB-C779AA4073FC}" srcId="{4525BA32-88C6-4ED0-BF61-A47EF5CA03EE}" destId="{D2D9DB7B-8405-43C3-A4DD-29D65782E71E}" srcOrd="0" destOrd="0" parTransId="{48FF354A-2A6F-4E42-B413-F2F8377BF735}" sibTransId="{0FA7EAFB-B819-48F3-A30F-9B33430EC293}"/>
    <dgm:cxn modelId="{41794CD8-B9EB-4EC5-9ACC-80571DAC1A1A}" type="presOf" srcId="{E33E0FBB-CB2E-401E-9359-7AC35FEFBB70}" destId="{4D6E3360-6EDB-4A35-BC44-8E8BCE266E96}" srcOrd="0" destOrd="0" presId="urn:microsoft.com/office/officeart/2005/8/layout/orgChart1"/>
    <dgm:cxn modelId="{92E20FE4-F380-4F61-B176-5B9A35665585}" type="presOf" srcId="{D2D9DB7B-8405-43C3-A4DD-29D65782E71E}" destId="{7F6BCE11-9375-41AE-8D63-527FEA0D8771}" srcOrd="0" destOrd="0" presId="urn:microsoft.com/office/officeart/2005/8/layout/orgChart1"/>
    <dgm:cxn modelId="{386BAAE6-DAD4-4A38-8474-FA01339EAC2B}" srcId="{0BB44E89-4B0D-4C2B-8465-3AA3A7160549}" destId="{4525BA32-88C6-4ED0-BF61-A47EF5CA03EE}" srcOrd="0" destOrd="0" parTransId="{E33E0FBB-CB2E-401E-9359-7AC35FEFBB70}" sibTransId="{9686C8DB-0A4B-48DB-BE9C-F567F1A23DD8}"/>
    <dgm:cxn modelId="{0952F4EA-20CD-4A9E-863B-F22B8CF5EC1D}" type="presOf" srcId="{2E75DBCC-A02B-4E31-B589-EDD6707715C3}" destId="{88BD33D5-76C9-4608-A97F-B68F47C5022F}" srcOrd="0" destOrd="0" presId="urn:microsoft.com/office/officeart/2005/8/layout/orgChart1"/>
    <dgm:cxn modelId="{6B96D5ED-7AEB-49AA-84DA-1ABF2C9B02AD}" type="presOf" srcId="{B5431A4B-B7E9-441F-BCE5-D9D95E30ED86}" destId="{0E60B866-1F6C-409C-8F81-474BAFE07F89}" srcOrd="1" destOrd="0" presId="urn:microsoft.com/office/officeart/2005/8/layout/orgChart1"/>
    <dgm:cxn modelId="{E715D6FB-9001-4998-9C5F-A3225CC328A6}" srcId="{2CC099F7-6870-4D18-BD1A-FF3CD54F0467}" destId="{F5548B71-3E4C-4D84-97D2-9C2D519BFADC}" srcOrd="0" destOrd="0" parTransId="{A5C85A7B-EE80-4617-A66E-8A6D31219845}" sibTransId="{94C05F5E-AC3B-4E61-B24E-38AE91A0409C}"/>
    <dgm:cxn modelId="{99FB51FF-DEEB-461A-B53D-5E872019090F}" type="presOf" srcId="{F5114DDE-10A2-4651-B1E9-910018247037}" destId="{B4D06E3F-BCB1-416C-9809-676CF96F7567}" srcOrd="0" destOrd="0" presId="urn:microsoft.com/office/officeart/2005/8/layout/orgChart1"/>
    <dgm:cxn modelId="{6FBC9C51-86CA-49D6-B6EA-1013FAEC34C8}" type="presParOf" srcId="{88BD33D5-76C9-4608-A97F-B68F47C5022F}" destId="{164EEA89-A4F2-43B3-BF18-7F06D7FB87C7}" srcOrd="0" destOrd="0" presId="urn:microsoft.com/office/officeart/2005/8/layout/orgChart1"/>
    <dgm:cxn modelId="{AEE0D30E-B4C2-4F85-801F-67DA4E094E9C}" type="presParOf" srcId="{164EEA89-A4F2-43B3-BF18-7F06D7FB87C7}" destId="{C3FE4AA7-5EF7-4896-8348-5E0B7A342198}" srcOrd="0" destOrd="0" presId="urn:microsoft.com/office/officeart/2005/8/layout/orgChart1"/>
    <dgm:cxn modelId="{A14496DA-0AE7-4160-85BF-AF4A5D47472F}" type="presParOf" srcId="{C3FE4AA7-5EF7-4896-8348-5E0B7A342198}" destId="{B4D06E3F-BCB1-416C-9809-676CF96F7567}" srcOrd="0" destOrd="0" presId="urn:microsoft.com/office/officeart/2005/8/layout/orgChart1"/>
    <dgm:cxn modelId="{F624060A-B590-42F8-B6D4-B60C5767D3CF}" type="presParOf" srcId="{C3FE4AA7-5EF7-4896-8348-5E0B7A342198}" destId="{324B4754-A140-4775-8EB0-6BAB95C2467B}" srcOrd="1" destOrd="0" presId="urn:microsoft.com/office/officeart/2005/8/layout/orgChart1"/>
    <dgm:cxn modelId="{F2ED1695-E69D-4F99-93E4-4898BC9CD616}" type="presParOf" srcId="{164EEA89-A4F2-43B3-BF18-7F06D7FB87C7}" destId="{321A59EB-4EC7-4FDC-BB71-397BA0B77E3E}" srcOrd="1" destOrd="0" presId="urn:microsoft.com/office/officeart/2005/8/layout/orgChart1"/>
    <dgm:cxn modelId="{4F8C522E-48AE-40EC-A341-5F9AB47F252A}" type="presParOf" srcId="{321A59EB-4EC7-4FDC-BB71-397BA0B77E3E}" destId="{547A51AC-4C04-4731-B3B1-C45CAC7CC7B1}" srcOrd="0" destOrd="0" presId="urn:microsoft.com/office/officeart/2005/8/layout/orgChart1"/>
    <dgm:cxn modelId="{DC86122C-6119-42B1-9C57-69EC21E2DDFE}" type="presParOf" srcId="{321A59EB-4EC7-4FDC-BB71-397BA0B77E3E}" destId="{2C1AA0B7-9EF4-46A0-8466-4364AECFD9EB}" srcOrd="1" destOrd="0" presId="urn:microsoft.com/office/officeart/2005/8/layout/orgChart1"/>
    <dgm:cxn modelId="{33AC73F5-3DAD-42DB-9533-586BA0335D27}" type="presParOf" srcId="{2C1AA0B7-9EF4-46A0-8466-4364AECFD9EB}" destId="{55BA8311-0633-404B-9B33-0D0888B4C8ED}" srcOrd="0" destOrd="0" presId="urn:microsoft.com/office/officeart/2005/8/layout/orgChart1"/>
    <dgm:cxn modelId="{E2034FF7-626C-444C-AB92-B9BF077E2199}" type="presParOf" srcId="{55BA8311-0633-404B-9B33-0D0888B4C8ED}" destId="{3F606782-01E3-40BE-83B2-E1515EDE76CF}" srcOrd="0" destOrd="0" presId="urn:microsoft.com/office/officeart/2005/8/layout/orgChart1"/>
    <dgm:cxn modelId="{212A1698-F261-49A0-9DAA-217E794D7BCB}" type="presParOf" srcId="{55BA8311-0633-404B-9B33-0D0888B4C8ED}" destId="{D04D051F-FC57-4B6A-BBBC-7A244DD74CF0}" srcOrd="1" destOrd="0" presId="urn:microsoft.com/office/officeart/2005/8/layout/orgChart1"/>
    <dgm:cxn modelId="{DBA19282-2F13-46BF-AEF0-E60126D7C1E5}" type="presParOf" srcId="{2C1AA0B7-9EF4-46A0-8466-4364AECFD9EB}" destId="{ADF61BAC-C7D7-4F4B-B19D-50660F29AD18}" srcOrd="1" destOrd="0" presId="urn:microsoft.com/office/officeart/2005/8/layout/orgChart1"/>
    <dgm:cxn modelId="{3CB43072-02C9-4F07-B8A3-C3BDF4A62223}" type="presParOf" srcId="{ADF61BAC-C7D7-4F4B-B19D-50660F29AD18}" destId="{A52524E0-CB3F-4313-84FE-B935E523ECC5}" srcOrd="0" destOrd="0" presId="urn:microsoft.com/office/officeart/2005/8/layout/orgChart1"/>
    <dgm:cxn modelId="{3BAC1A27-3399-4AFD-B3CE-EC8911997782}" type="presParOf" srcId="{ADF61BAC-C7D7-4F4B-B19D-50660F29AD18}" destId="{FD17E0F1-04A6-4EAC-9EF7-590631141844}" srcOrd="1" destOrd="0" presId="urn:microsoft.com/office/officeart/2005/8/layout/orgChart1"/>
    <dgm:cxn modelId="{F1B67295-4F57-4360-9D28-CFEDCA357B47}" type="presParOf" srcId="{FD17E0F1-04A6-4EAC-9EF7-590631141844}" destId="{47F50C6D-400F-49EF-BDB3-79A616E546CB}" srcOrd="0" destOrd="0" presId="urn:microsoft.com/office/officeart/2005/8/layout/orgChart1"/>
    <dgm:cxn modelId="{EE1877C0-B501-49C7-B113-2FB472A69B48}" type="presParOf" srcId="{47F50C6D-400F-49EF-BDB3-79A616E546CB}" destId="{22189D92-777E-470D-85E8-A3E58556E065}" srcOrd="0" destOrd="0" presId="urn:microsoft.com/office/officeart/2005/8/layout/orgChart1"/>
    <dgm:cxn modelId="{2405652C-55DE-42DC-837D-B3E275125DBD}" type="presParOf" srcId="{47F50C6D-400F-49EF-BDB3-79A616E546CB}" destId="{111009F4-6E56-4623-9267-4209587E98A7}" srcOrd="1" destOrd="0" presId="urn:microsoft.com/office/officeart/2005/8/layout/orgChart1"/>
    <dgm:cxn modelId="{6256473D-910B-440D-BC42-B1392FEDD5DA}" type="presParOf" srcId="{FD17E0F1-04A6-4EAC-9EF7-590631141844}" destId="{41A4EA01-E7C8-497D-981D-FCB7C92E579F}" srcOrd="1" destOrd="0" presId="urn:microsoft.com/office/officeart/2005/8/layout/orgChart1"/>
    <dgm:cxn modelId="{F11D3A24-AB5C-4C3D-A13F-58DEC1CE6983}" type="presParOf" srcId="{41A4EA01-E7C8-497D-981D-FCB7C92E579F}" destId="{8827D0CA-67B9-45AD-8EF6-674672E1EA1E}" srcOrd="0" destOrd="0" presId="urn:microsoft.com/office/officeart/2005/8/layout/orgChart1"/>
    <dgm:cxn modelId="{7D7DFC91-7E81-4EAD-BF40-92EA5FBD4F6E}" type="presParOf" srcId="{41A4EA01-E7C8-497D-981D-FCB7C92E579F}" destId="{2FD58D57-83A3-4BF8-9A03-8A36D816BE6B}" srcOrd="1" destOrd="0" presId="urn:microsoft.com/office/officeart/2005/8/layout/orgChart1"/>
    <dgm:cxn modelId="{6184D26C-1928-4312-AA7C-97AC3599145B}" type="presParOf" srcId="{2FD58D57-83A3-4BF8-9A03-8A36D816BE6B}" destId="{946CD775-E7EA-420A-B98F-7BD07F74E390}" srcOrd="0" destOrd="0" presId="urn:microsoft.com/office/officeart/2005/8/layout/orgChart1"/>
    <dgm:cxn modelId="{B1EC666C-5CED-450E-A576-7B1BC290531E}" type="presParOf" srcId="{946CD775-E7EA-420A-B98F-7BD07F74E390}" destId="{8103DD13-2F8D-4829-809F-AA2E389B9030}" srcOrd="0" destOrd="0" presId="urn:microsoft.com/office/officeart/2005/8/layout/orgChart1"/>
    <dgm:cxn modelId="{BC6BB623-19F9-43D1-8EF9-91844EFD1343}" type="presParOf" srcId="{946CD775-E7EA-420A-B98F-7BD07F74E390}" destId="{8D4CECD2-B6B3-4B66-A9AC-0D4D8DB1F6FE}" srcOrd="1" destOrd="0" presId="urn:microsoft.com/office/officeart/2005/8/layout/orgChart1"/>
    <dgm:cxn modelId="{14A7C23B-5968-4F6D-BEB0-C2ACEBA8F976}" type="presParOf" srcId="{2FD58D57-83A3-4BF8-9A03-8A36D816BE6B}" destId="{9FFC8D04-EB26-40FD-A324-B1E712A9AFAC}" srcOrd="1" destOrd="0" presId="urn:microsoft.com/office/officeart/2005/8/layout/orgChart1"/>
    <dgm:cxn modelId="{E1ABD207-72D3-49A0-9EC7-436FEF92D687}" type="presParOf" srcId="{2FD58D57-83A3-4BF8-9A03-8A36D816BE6B}" destId="{26A68880-C6FB-41B5-A259-C64115FEA9CC}" srcOrd="2" destOrd="0" presId="urn:microsoft.com/office/officeart/2005/8/layout/orgChart1"/>
    <dgm:cxn modelId="{646BA68B-6AC2-4FEC-9417-822304C5BFD0}" type="presParOf" srcId="{41A4EA01-E7C8-497D-981D-FCB7C92E579F}" destId="{E9A1DD0B-D2E8-4422-B497-12704A184B5E}" srcOrd="2" destOrd="0" presId="urn:microsoft.com/office/officeart/2005/8/layout/orgChart1"/>
    <dgm:cxn modelId="{CA972B6E-4048-47AE-844A-F58C8A8F6C37}" type="presParOf" srcId="{41A4EA01-E7C8-497D-981D-FCB7C92E579F}" destId="{F269209A-BA50-4D40-BEA1-699D39AD2D5B}" srcOrd="3" destOrd="0" presId="urn:microsoft.com/office/officeart/2005/8/layout/orgChart1"/>
    <dgm:cxn modelId="{D05B39C1-C2FB-41A9-B8E8-BBEBDE2CAB59}" type="presParOf" srcId="{F269209A-BA50-4D40-BEA1-699D39AD2D5B}" destId="{D76352E2-0C78-47D2-84F0-E22D8191A9EE}" srcOrd="0" destOrd="0" presId="urn:microsoft.com/office/officeart/2005/8/layout/orgChart1"/>
    <dgm:cxn modelId="{A383426F-E576-4AD2-BD60-E7A305CA7AB3}" type="presParOf" srcId="{D76352E2-0C78-47D2-84F0-E22D8191A9EE}" destId="{B48DBE52-4484-4323-99E6-4E2AE70E663E}" srcOrd="0" destOrd="0" presId="urn:microsoft.com/office/officeart/2005/8/layout/orgChart1"/>
    <dgm:cxn modelId="{C4B916ED-3F00-49A8-8490-A4FEB703DC2E}" type="presParOf" srcId="{D76352E2-0C78-47D2-84F0-E22D8191A9EE}" destId="{BE70E43B-766A-4CDF-B7D6-65AEFA3D5BD9}" srcOrd="1" destOrd="0" presId="urn:microsoft.com/office/officeart/2005/8/layout/orgChart1"/>
    <dgm:cxn modelId="{9DFAAA14-96A0-404A-8DD9-71EB7882C286}" type="presParOf" srcId="{F269209A-BA50-4D40-BEA1-699D39AD2D5B}" destId="{E252D851-340E-4500-8DB0-52F33FF19D0A}" srcOrd="1" destOrd="0" presId="urn:microsoft.com/office/officeart/2005/8/layout/orgChart1"/>
    <dgm:cxn modelId="{0B855197-5E9C-4190-8B93-C674E2AA977E}" type="presParOf" srcId="{F269209A-BA50-4D40-BEA1-699D39AD2D5B}" destId="{72DF383E-2FE1-42AA-A428-538D3744959B}" srcOrd="2" destOrd="0" presId="urn:microsoft.com/office/officeart/2005/8/layout/orgChart1"/>
    <dgm:cxn modelId="{46352D13-B485-4425-87F2-4841696391C4}" type="presParOf" srcId="{FD17E0F1-04A6-4EAC-9EF7-590631141844}" destId="{3C3B2840-3FE5-4558-9A9E-56520C772594}" srcOrd="2" destOrd="0" presId="urn:microsoft.com/office/officeart/2005/8/layout/orgChart1"/>
    <dgm:cxn modelId="{09F9D05D-6D7C-4464-A88C-33BE0F0295A6}" type="presParOf" srcId="{2C1AA0B7-9EF4-46A0-8466-4364AECFD9EB}" destId="{071FD859-4537-49A3-95E8-EE205A2AECE7}" srcOrd="2" destOrd="0" presId="urn:microsoft.com/office/officeart/2005/8/layout/orgChart1"/>
    <dgm:cxn modelId="{202D3C8F-FE95-4427-88B1-F9DEC9882594}" type="presParOf" srcId="{321A59EB-4EC7-4FDC-BB71-397BA0B77E3E}" destId="{52A93A5E-EC89-4DAB-AD3D-A3BDB75044C1}" srcOrd="2" destOrd="0" presId="urn:microsoft.com/office/officeart/2005/8/layout/orgChart1"/>
    <dgm:cxn modelId="{6783A301-511B-443F-BBC4-E6A68721DFCE}" type="presParOf" srcId="{321A59EB-4EC7-4FDC-BB71-397BA0B77E3E}" destId="{E8422B55-E24F-4F87-BBAF-FEFBBB1574AE}" srcOrd="3" destOrd="0" presId="urn:microsoft.com/office/officeart/2005/8/layout/orgChart1"/>
    <dgm:cxn modelId="{D50AC629-146A-47C2-8C2F-F8BB76A941DD}" type="presParOf" srcId="{E8422B55-E24F-4F87-BBAF-FEFBBB1574AE}" destId="{F485E541-573F-4DC8-9239-F552947A57DB}" srcOrd="0" destOrd="0" presId="urn:microsoft.com/office/officeart/2005/8/layout/orgChart1"/>
    <dgm:cxn modelId="{981F5D9C-6C3C-43A2-B2D6-CAA64293F3E4}" type="presParOf" srcId="{F485E541-573F-4DC8-9239-F552947A57DB}" destId="{8D4F8FF1-B772-4174-8382-BF3E76CDB8EA}" srcOrd="0" destOrd="0" presId="urn:microsoft.com/office/officeart/2005/8/layout/orgChart1"/>
    <dgm:cxn modelId="{44D25455-0130-49BC-8D66-71E5BCF424FC}" type="presParOf" srcId="{F485E541-573F-4DC8-9239-F552947A57DB}" destId="{8B18207E-F53B-42CC-AAC7-7593CB5CC70E}" srcOrd="1" destOrd="0" presId="urn:microsoft.com/office/officeart/2005/8/layout/orgChart1"/>
    <dgm:cxn modelId="{3DB64370-C5A5-4910-A56A-88DE4655EF25}" type="presParOf" srcId="{E8422B55-E24F-4F87-BBAF-FEFBBB1574AE}" destId="{54E79DF0-E6AA-452E-B8BA-AB6D1A54A31E}" srcOrd="1" destOrd="0" presId="urn:microsoft.com/office/officeart/2005/8/layout/orgChart1"/>
    <dgm:cxn modelId="{060F975E-D11E-4AB8-9844-75AD1D340B74}" type="presParOf" srcId="{54E79DF0-E6AA-452E-B8BA-AB6D1A54A31E}" destId="{4D6E3360-6EDB-4A35-BC44-8E8BCE266E96}" srcOrd="0" destOrd="0" presId="urn:microsoft.com/office/officeart/2005/8/layout/orgChart1"/>
    <dgm:cxn modelId="{13A1E8B3-C98D-4E6F-A4C5-871C3C1FE8D6}" type="presParOf" srcId="{54E79DF0-E6AA-452E-B8BA-AB6D1A54A31E}" destId="{D04F9ED8-8670-42D7-82BD-349990C37A17}" srcOrd="1" destOrd="0" presId="urn:microsoft.com/office/officeart/2005/8/layout/orgChart1"/>
    <dgm:cxn modelId="{716500E0-BA66-4581-AD72-A4CCD7A4CEEA}" type="presParOf" srcId="{D04F9ED8-8670-42D7-82BD-349990C37A17}" destId="{B1A1C041-ABE3-45D7-B37D-2738ACCD4641}" srcOrd="0" destOrd="0" presId="urn:microsoft.com/office/officeart/2005/8/layout/orgChart1"/>
    <dgm:cxn modelId="{1E09CC02-5988-449B-B485-B5C7F2A45A92}" type="presParOf" srcId="{B1A1C041-ABE3-45D7-B37D-2738ACCD4641}" destId="{82690040-1E3E-4244-B158-CBF5C3D52202}" srcOrd="0" destOrd="0" presId="urn:microsoft.com/office/officeart/2005/8/layout/orgChart1"/>
    <dgm:cxn modelId="{352618E5-104C-4143-B01A-1BD080E10492}" type="presParOf" srcId="{B1A1C041-ABE3-45D7-B37D-2738ACCD4641}" destId="{CBCEA651-B32D-49FC-B896-6485A9C43ACD}" srcOrd="1" destOrd="0" presId="urn:microsoft.com/office/officeart/2005/8/layout/orgChart1"/>
    <dgm:cxn modelId="{D0146463-8AA6-4C39-A454-3C5D16071C8D}" type="presParOf" srcId="{D04F9ED8-8670-42D7-82BD-349990C37A17}" destId="{9F3F9500-5411-4E55-AA11-3C6EB54DE930}" srcOrd="1" destOrd="0" presId="urn:microsoft.com/office/officeart/2005/8/layout/orgChart1"/>
    <dgm:cxn modelId="{A4BF3CC7-98BC-461A-9914-4DE685E8320D}" type="presParOf" srcId="{9F3F9500-5411-4E55-AA11-3C6EB54DE930}" destId="{4B495DB3-32F4-444E-80F7-CC069F0215BF}" srcOrd="0" destOrd="0" presId="urn:microsoft.com/office/officeart/2005/8/layout/orgChart1"/>
    <dgm:cxn modelId="{8D5CB378-964A-417E-92CB-7B9F06CE9780}" type="presParOf" srcId="{9F3F9500-5411-4E55-AA11-3C6EB54DE930}" destId="{FCBCC8B7-C6A0-4761-8ED6-F12231D99920}" srcOrd="1" destOrd="0" presId="urn:microsoft.com/office/officeart/2005/8/layout/orgChart1"/>
    <dgm:cxn modelId="{8FE135F7-B48B-4000-A7E6-FC071F552E65}" type="presParOf" srcId="{FCBCC8B7-C6A0-4761-8ED6-F12231D99920}" destId="{F2AC5484-DA8A-4ED5-BC81-CAC6E0F0B148}" srcOrd="0" destOrd="0" presId="urn:microsoft.com/office/officeart/2005/8/layout/orgChart1"/>
    <dgm:cxn modelId="{E2B26C2F-F913-4834-8B97-C6CEAB4B697F}" type="presParOf" srcId="{F2AC5484-DA8A-4ED5-BC81-CAC6E0F0B148}" destId="{7F6BCE11-9375-41AE-8D63-527FEA0D8771}" srcOrd="0" destOrd="0" presId="urn:microsoft.com/office/officeart/2005/8/layout/orgChart1"/>
    <dgm:cxn modelId="{5B52056D-C8D3-4670-9E3E-4D8354FF4047}" type="presParOf" srcId="{F2AC5484-DA8A-4ED5-BC81-CAC6E0F0B148}" destId="{6192D306-338D-4B98-A40E-A37DC404AB86}" srcOrd="1" destOrd="0" presId="urn:microsoft.com/office/officeart/2005/8/layout/orgChart1"/>
    <dgm:cxn modelId="{C74E9663-0E9C-4F1D-95B7-88D7DC03E6E7}" type="presParOf" srcId="{FCBCC8B7-C6A0-4761-8ED6-F12231D99920}" destId="{486A29C5-1F07-4C37-9DC2-FF1B0E906559}" srcOrd="1" destOrd="0" presId="urn:microsoft.com/office/officeart/2005/8/layout/orgChart1"/>
    <dgm:cxn modelId="{D6DD57D8-AF19-4FC5-8A7F-B358F87A6293}" type="presParOf" srcId="{FCBCC8B7-C6A0-4761-8ED6-F12231D99920}" destId="{2EF49A43-87E3-41B0-A0AE-03B8F173C7C8}" srcOrd="2" destOrd="0" presId="urn:microsoft.com/office/officeart/2005/8/layout/orgChart1"/>
    <dgm:cxn modelId="{56C9CFB3-FD73-4C84-94DC-3CDEDAC91E7F}" type="presParOf" srcId="{9F3F9500-5411-4E55-AA11-3C6EB54DE930}" destId="{D4CFDC42-A0F6-4384-9CA7-D9D28F41F2D4}" srcOrd="2" destOrd="0" presId="urn:microsoft.com/office/officeart/2005/8/layout/orgChart1"/>
    <dgm:cxn modelId="{ABE2188D-73E9-4542-A425-069CCBCE0C6D}" type="presParOf" srcId="{9F3F9500-5411-4E55-AA11-3C6EB54DE930}" destId="{61025F75-2DB2-41B2-88FE-6E5C067D6570}" srcOrd="3" destOrd="0" presId="urn:microsoft.com/office/officeart/2005/8/layout/orgChart1"/>
    <dgm:cxn modelId="{AD4F0024-B3CC-4ABE-BA06-C3907A27FA04}" type="presParOf" srcId="{61025F75-2DB2-41B2-88FE-6E5C067D6570}" destId="{671B2DDF-4B2E-45B0-87D6-485893A60750}" srcOrd="0" destOrd="0" presId="urn:microsoft.com/office/officeart/2005/8/layout/orgChart1"/>
    <dgm:cxn modelId="{03257DC2-F8F8-47C3-94D4-CF8657FF1032}" type="presParOf" srcId="{671B2DDF-4B2E-45B0-87D6-485893A60750}" destId="{D602DFEC-7C5E-40D0-A190-10667845B8AD}" srcOrd="0" destOrd="0" presId="urn:microsoft.com/office/officeart/2005/8/layout/orgChart1"/>
    <dgm:cxn modelId="{02DD0070-A31B-4ADB-B59B-90015C156FDB}" type="presParOf" srcId="{671B2DDF-4B2E-45B0-87D6-485893A60750}" destId="{0E60B866-1F6C-409C-8F81-474BAFE07F89}" srcOrd="1" destOrd="0" presId="urn:microsoft.com/office/officeart/2005/8/layout/orgChart1"/>
    <dgm:cxn modelId="{5539CC0C-B167-4290-B30A-BE37F64BB3D4}" type="presParOf" srcId="{61025F75-2DB2-41B2-88FE-6E5C067D6570}" destId="{735E5444-44D6-4070-93F3-87F81767DAD7}" srcOrd="1" destOrd="0" presId="urn:microsoft.com/office/officeart/2005/8/layout/orgChart1"/>
    <dgm:cxn modelId="{2D5068A2-1499-49D6-A8C2-E024AD3477CA}" type="presParOf" srcId="{61025F75-2DB2-41B2-88FE-6E5C067D6570}" destId="{3D59778D-E390-4631-BA71-F0F8D566E488}" srcOrd="2" destOrd="0" presId="urn:microsoft.com/office/officeart/2005/8/layout/orgChart1"/>
    <dgm:cxn modelId="{16C81C0C-D377-4F25-AA36-EC180B1003CD}" type="presParOf" srcId="{9F3F9500-5411-4E55-AA11-3C6EB54DE930}" destId="{9BDEC36F-10B5-4F29-A5A7-0FA2CD00BE2D}" srcOrd="4" destOrd="0" presId="urn:microsoft.com/office/officeart/2005/8/layout/orgChart1"/>
    <dgm:cxn modelId="{073A01B8-8537-46E7-835E-1B50160A7DEA}" type="presParOf" srcId="{9F3F9500-5411-4E55-AA11-3C6EB54DE930}" destId="{74FA7404-F529-4FCF-BF5D-3FEBE7E94A03}" srcOrd="5" destOrd="0" presId="urn:microsoft.com/office/officeart/2005/8/layout/orgChart1"/>
    <dgm:cxn modelId="{D28C0661-B787-4968-B90D-59C8D116E43C}" type="presParOf" srcId="{74FA7404-F529-4FCF-BF5D-3FEBE7E94A03}" destId="{B42688C9-D557-4469-9A8A-E929E6A7D72E}" srcOrd="0" destOrd="0" presId="urn:microsoft.com/office/officeart/2005/8/layout/orgChart1"/>
    <dgm:cxn modelId="{82DAF61C-BCC9-40A9-A546-FEBECD8A21F7}" type="presParOf" srcId="{B42688C9-D557-4469-9A8A-E929E6A7D72E}" destId="{AC114408-4CB5-42A0-BCD4-F9E077C9B996}" srcOrd="0" destOrd="0" presId="urn:microsoft.com/office/officeart/2005/8/layout/orgChart1"/>
    <dgm:cxn modelId="{E8190EF4-F256-4660-A933-A372BE5B6841}" type="presParOf" srcId="{B42688C9-D557-4469-9A8A-E929E6A7D72E}" destId="{CF4B6DB3-45B9-468D-9E78-B22816A26E7A}" srcOrd="1" destOrd="0" presId="urn:microsoft.com/office/officeart/2005/8/layout/orgChart1"/>
    <dgm:cxn modelId="{96F792F7-436E-4A5A-A078-FF7EC0EC4611}" type="presParOf" srcId="{74FA7404-F529-4FCF-BF5D-3FEBE7E94A03}" destId="{FAEE5FDB-9561-4056-87E8-C83275E55FF2}" srcOrd="1" destOrd="0" presId="urn:microsoft.com/office/officeart/2005/8/layout/orgChart1"/>
    <dgm:cxn modelId="{DB531E3B-BA45-4886-B93F-10DB7DC3CEAA}" type="presParOf" srcId="{74FA7404-F529-4FCF-BF5D-3FEBE7E94A03}" destId="{8ACEC1C8-BCB6-4E1B-9D35-AE5DA02CD8A5}" srcOrd="2" destOrd="0" presId="urn:microsoft.com/office/officeart/2005/8/layout/orgChart1"/>
    <dgm:cxn modelId="{F304E579-6E4B-4D88-BFD8-E5543F6865A9}" type="presParOf" srcId="{D04F9ED8-8670-42D7-82BD-349990C37A17}" destId="{05D47920-CD10-419D-B469-4D7E67A34C16}" srcOrd="2" destOrd="0" presId="urn:microsoft.com/office/officeart/2005/8/layout/orgChart1"/>
    <dgm:cxn modelId="{533CD720-3C8A-4AEA-9BD8-67D662D5F1DD}" type="presParOf" srcId="{E8422B55-E24F-4F87-BBAF-FEFBBB1574AE}" destId="{56E2E4D5-80AA-4FAD-A2A0-E563B2D1C346}" srcOrd="2" destOrd="0" presId="urn:microsoft.com/office/officeart/2005/8/layout/orgChart1"/>
    <dgm:cxn modelId="{FEE0AAA9-E76F-421A-AD59-AF2BAE0BB9C3}" type="presParOf" srcId="{164EEA89-A4F2-43B3-BF18-7F06D7FB87C7}" destId="{A9797392-5A62-4967-8F55-518EFE0BA9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EC36F-10B5-4F29-A5A7-0FA2CD00BE2D}">
      <dsp:nvSpPr>
        <dsp:cNvPr id="0" name=""/>
        <dsp:cNvSpPr/>
      </dsp:nvSpPr>
      <dsp:spPr>
        <a:xfrm>
          <a:off x="5855537" y="2748381"/>
          <a:ext cx="1715337" cy="29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51"/>
              </a:lnTo>
              <a:lnTo>
                <a:pt x="1715337" y="148851"/>
              </a:lnTo>
              <a:lnTo>
                <a:pt x="1715337" y="2977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FDC42-A0F6-4384-9CA7-D9D28F41F2D4}">
      <dsp:nvSpPr>
        <dsp:cNvPr id="0" name=""/>
        <dsp:cNvSpPr/>
      </dsp:nvSpPr>
      <dsp:spPr>
        <a:xfrm>
          <a:off x="5809817" y="2748381"/>
          <a:ext cx="91440" cy="297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7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95DB3-32F4-444E-80F7-CC069F0215BF}">
      <dsp:nvSpPr>
        <dsp:cNvPr id="0" name=""/>
        <dsp:cNvSpPr/>
      </dsp:nvSpPr>
      <dsp:spPr>
        <a:xfrm>
          <a:off x="4140199" y="2748381"/>
          <a:ext cx="1715337" cy="297703"/>
        </a:xfrm>
        <a:custGeom>
          <a:avLst/>
          <a:gdLst/>
          <a:ahLst/>
          <a:cxnLst/>
          <a:rect l="0" t="0" r="0" b="0"/>
          <a:pathLst>
            <a:path>
              <a:moveTo>
                <a:pt x="1715337" y="0"/>
              </a:moveTo>
              <a:lnTo>
                <a:pt x="1715337" y="148851"/>
              </a:lnTo>
              <a:lnTo>
                <a:pt x="0" y="148851"/>
              </a:lnTo>
              <a:lnTo>
                <a:pt x="0" y="2977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E3360-6EDB-4A35-BC44-8E8BCE266E96}">
      <dsp:nvSpPr>
        <dsp:cNvPr id="0" name=""/>
        <dsp:cNvSpPr/>
      </dsp:nvSpPr>
      <dsp:spPr>
        <a:xfrm>
          <a:off x="5809817" y="1741860"/>
          <a:ext cx="91440" cy="297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7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93A5E-EC89-4DAB-AD3D-A3BDB75044C1}">
      <dsp:nvSpPr>
        <dsp:cNvPr id="0" name=""/>
        <dsp:cNvSpPr/>
      </dsp:nvSpPr>
      <dsp:spPr>
        <a:xfrm>
          <a:off x="3711365" y="735340"/>
          <a:ext cx="2144172" cy="29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51"/>
              </a:lnTo>
              <a:lnTo>
                <a:pt x="2144172" y="148851"/>
              </a:lnTo>
              <a:lnTo>
                <a:pt x="2144172" y="2977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1DD0B-D2E8-4422-B497-12704A184B5E}">
      <dsp:nvSpPr>
        <dsp:cNvPr id="0" name=""/>
        <dsp:cNvSpPr/>
      </dsp:nvSpPr>
      <dsp:spPr>
        <a:xfrm>
          <a:off x="1567193" y="2748381"/>
          <a:ext cx="857668" cy="29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51"/>
              </a:lnTo>
              <a:lnTo>
                <a:pt x="857668" y="148851"/>
              </a:lnTo>
              <a:lnTo>
                <a:pt x="857668" y="2977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7D0CA-67B9-45AD-8EF6-674672E1EA1E}">
      <dsp:nvSpPr>
        <dsp:cNvPr id="0" name=""/>
        <dsp:cNvSpPr/>
      </dsp:nvSpPr>
      <dsp:spPr>
        <a:xfrm>
          <a:off x="709524" y="2748381"/>
          <a:ext cx="857668" cy="297703"/>
        </a:xfrm>
        <a:custGeom>
          <a:avLst/>
          <a:gdLst/>
          <a:ahLst/>
          <a:cxnLst/>
          <a:rect l="0" t="0" r="0" b="0"/>
          <a:pathLst>
            <a:path>
              <a:moveTo>
                <a:pt x="857668" y="0"/>
              </a:moveTo>
              <a:lnTo>
                <a:pt x="857668" y="148851"/>
              </a:lnTo>
              <a:lnTo>
                <a:pt x="0" y="148851"/>
              </a:lnTo>
              <a:lnTo>
                <a:pt x="0" y="2977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524E0-CB3F-4313-84FE-B935E523ECC5}">
      <dsp:nvSpPr>
        <dsp:cNvPr id="0" name=""/>
        <dsp:cNvSpPr/>
      </dsp:nvSpPr>
      <dsp:spPr>
        <a:xfrm>
          <a:off x="1521473" y="1741860"/>
          <a:ext cx="91440" cy="297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7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A51AC-4C04-4731-B3B1-C45CAC7CC7B1}">
      <dsp:nvSpPr>
        <dsp:cNvPr id="0" name=""/>
        <dsp:cNvSpPr/>
      </dsp:nvSpPr>
      <dsp:spPr>
        <a:xfrm>
          <a:off x="1567193" y="735340"/>
          <a:ext cx="2144172" cy="297703"/>
        </a:xfrm>
        <a:custGeom>
          <a:avLst/>
          <a:gdLst/>
          <a:ahLst/>
          <a:cxnLst/>
          <a:rect l="0" t="0" r="0" b="0"/>
          <a:pathLst>
            <a:path>
              <a:moveTo>
                <a:pt x="2144172" y="0"/>
              </a:moveTo>
              <a:lnTo>
                <a:pt x="2144172" y="148851"/>
              </a:lnTo>
              <a:lnTo>
                <a:pt x="0" y="148851"/>
              </a:lnTo>
              <a:lnTo>
                <a:pt x="0" y="2977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06E3F-BCB1-416C-9809-676CF96F7567}">
      <dsp:nvSpPr>
        <dsp:cNvPr id="0" name=""/>
        <dsp:cNvSpPr/>
      </dsp:nvSpPr>
      <dsp:spPr>
        <a:xfrm>
          <a:off x="3002548" y="26523"/>
          <a:ext cx="1417634" cy="70881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Coordenação</a:t>
          </a:r>
        </a:p>
      </dsp:txBody>
      <dsp:txXfrm>
        <a:off x="3002548" y="26523"/>
        <a:ext cx="1417634" cy="708817"/>
      </dsp:txXfrm>
    </dsp:sp>
    <dsp:sp modelId="{3F606782-01E3-40BE-83B2-E1515EDE76CF}">
      <dsp:nvSpPr>
        <dsp:cNvPr id="0" name=""/>
        <dsp:cNvSpPr/>
      </dsp:nvSpPr>
      <dsp:spPr>
        <a:xfrm>
          <a:off x="858376" y="1033043"/>
          <a:ext cx="1417634" cy="70881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Cooperação</a:t>
          </a:r>
        </a:p>
      </dsp:txBody>
      <dsp:txXfrm>
        <a:off x="858376" y="1033043"/>
        <a:ext cx="1417634" cy="708817"/>
      </dsp:txXfrm>
    </dsp:sp>
    <dsp:sp modelId="{22189D92-777E-470D-85E8-A3E58556E065}">
      <dsp:nvSpPr>
        <dsp:cNvPr id="0" name=""/>
        <dsp:cNvSpPr/>
      </dsp:nvSpPr>
      <dsp:spPr>
        <a:xfrm>
          <a:off x="858376" y="2039564"/>
          <a:ext cx="1417634" cy="70881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Planeamento</a:t>
          </a:r>
        </a:p>
      </dsp:txBody>
      <dsp:txXfrm>
        <a:off x="858376" y="2039564"/>
        <a:ext cx="1417634" cy="708817"/>
      </dsp:txXfrm>
    </dsp:sp>
    <dsp:sp modelId="{8103DD13-2F8D-4829-809F-AA2E389B9030}">
      <dsp:nvSpPr>
        <dsp:cNvPr id="0" name=""/>
        <dsp:cNvSpPr/>
      </dsp:nvSpPr>
      <dsp:spPr>
        <a:xfrm>
          <a:off x="707" y="3046084"/>
          <a:ext cx="1417634" cy="70881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Central</a:t>
          </a:r>
        </a:p>
      </dsp:txBody>
      <dsp:txXfrm>
        <a:off x="707" y="3046084"/>
        <a:ext cx="1417634" cy="708817"/>
      </dsp:txXfrm>
    </dsp:sp>
    <dsp:sp modelId="{B48DBE52-4484-4323-99E6-4E2AE70E663E}">
      <dsp:nvSpPr>
        <dsp:cNvPr id="0" name=""/>
        <dsp:cNvSpPr/>
      </dsp:nvSpPr>
      <dsp:spPr>
        <a:xfrm>
          <a:off x="1716045" y="3046084"/>
          <a:ext cx="1417634" cy="70881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Distribuído</a:t>
          </a:r>
        </a:p>
      </dsp:txBody>
      <dsp:txXfrm>
        <a:off x="1716045" y="3046084"/>
        <a:ext cx="1417634" cy="708817"/>
      </dsp:txXfrm>
    </dsp:sp>
    <dsp:sp modelId="{8D4F8FF1-B772-4174-8382-BF3E76CDB8EA}">
      <dsp:nvSpPr>
        <dsp:cNvPr id="0" name=""/>
        <dsp:cNvSpPr/>
      </dsp:nvSpPr>
      <dsp:spPr>
        <a:xfrm>
          <a:off x="5146720" y="1033043"/>
          <a:ext cx="1417634" cy="70881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Competição</a:t>
          </a:r>
        </a:p>
      </dsp:txBody>
      <dsp:txXfrm>
        <a:off x="5146720" y="1033043"/>
        <a:ext cx="1417634" cy="708817"/>
      </dsp:txXfrm>
    </dsp:sp>
    <dsp:sp modelId="{82690040-1E3E-4244-B158-CBF5C3D52202}">
      <dsp:nvSpPr>
        <dsp:cNvPr id="0" name=""/>
        <dsp:cNvSpPr/>
      </dsp:nvSpPr>
      <dsp:spPr>
        <a:xfrm>
          <a:off x="5146720" y="2039564"/>
          <a:ext cx="1417634" cy="70881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Negociação</a:t>
          </a:r>
        </a:p>
      </dsp:txBody>
      <dsp:txXfrm>
        <a:off x="5146720" y="2039564"/>
        <a:ext cx="1417634" cy="708817"/>
      </dsp:txXfrm>
    </dsp:sp>
    <dsp:sp modelId="{7F6BCE11-9375-41AE-8D63-527FEA0D8771}">
      <dsp:nvSpPr>
        <dsp:cNvPr id="0" name=""/>
        <dsp:cNvSpPr/>
      </dsp:nvSpPr>
      <dsp:spPr>
        <a:xfrm>
          <a:off x="3431382" y="3046084"/>
          <a:ext cx="1417634" cy="70881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Leilões</a:t>
          </a:r>
        </a:p>
      </dsp:txBody>
      <dsp:txXfrm>
        <a:off x="3431382" y="3046084"/>
        <a:ext cx="1417634" cy="708817"/>
      </dsp:txXfrm>
    </dsp:sp>
    <dsp:sp modelId="{D602DFEC-7C5E-40D0-A190-10667845B8AD}">
      <dsp:nvSpPr>
        <dsp:cNvPr id="0" name=""/>
        <dsp:cNvSpPr/>
      </dsp:nvSpPr>
      <dsp:spPr>
        <a:xfrm>
          <a:off x="5146720" y="3046084"/>
          <a:ext cx="1417634" cy="70881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Teoria dos Jogos</a:t>
          </a:r>
        </a:p>
      </dsp:txBody>
      <dsp:txXfrm>
        <a:off x="5146720" y="3046084"/>
        <a:ext cx="1417634" cy="708817"/>
      </dsp:txXfrm>
    </dsp:sp>
    <dsp:sp modelId="{AC114408-4CB5-42A0-BCD4-F9E077C9B996}">
      <dsp:nvSpPr>
        <dsp:cNvPr id="0" name=""/>
        <dsp:cNvSpPr/>
      </dsp:nvSpPr>
      <dsp:spPr>
        <a:xfrm>
          <a:off x="6862058" y="3046084"/>
          <a:ext cx="1417634" cy="70881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8636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PT" altLang="en-US" sz="1600" b="1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rPr>
            <a:t>Argumentação</a:t>
          </a:r>
        </a:p>
      </dsp:txBody>
      <dsp:txXfrm>
        <a:off x="6862058" y="3046084"/>
        <a:ext cx="1417634" cy="708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1C49E-B2E5-4234-AAE3-642EF70E3F91}" type="datetimeFigureOut">
              <a:rPr lang="en-US" smtClean="0"/>
              <a:t>5/30/23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685800"/>
            <a:ext cx="5997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57FE6-66D1-4FB1-A78F-844ADE25178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4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7FE6-66D1-4FB1-A78F-844ADE2517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66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7FE6-66D1-4FB1-A78F-844ADE25178B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71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7FE6-66D1-4FB1-A78F-844ADE2517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2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7FE6-66D1-4FB1-A78F-844ADE2517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8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7FE6-66D1-4FB1-A78F-844ADE2517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71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3675" y="768350"/>
            <a:ext cx="6713538" cy="3836988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91232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E3E205D6-F22A-43D5-97BB-450077F97900}" type="slidenum">
              <a:rPr lang="pt-PT" altLang="pt-PT" sz="1300" smtClean="0"/>
              <a:pPr/>
              <a:t>6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1585128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BE2F9588-3D0A-4C72-951E-A78B67ECE0B6}" type="slidenum">
              <a:rPr lang="pt-PT" altLang="pt-PT" sz="1300" smtClean="0"/>
              <a:pPr/>
              <a:t>7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3373286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32742F92-6633-4676-AB88-EF04D9417AB1}" type="slidenum">
              <a:rPr lang="pt-PT" altLang="pt-PT" sz="1300" smtClean="0"/>
              <a:pPr/>
              <a:t>8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3495111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fld id="{25FF8D42-BEEA-4A19-A0AD-29F426C257DA}" type="slidenum">
              <a:rPr lang="pt-PT" altLang="pt-PT" sz="1300" smtClean="0"/>
              <a:pPr/>
              <a:t>9</a:t>
            </a:fld>
            <a:endParaRPr lang="pt-PT" altLang="pt-PT" sz="1300"/>
          </a:p>
        </p:txBody>
      </p:sp>
    </p:spTree>
    <p:extLst>
      <p:ext uri="{BB962C8B-B14F-4D97-AF65-F5344CB8AC3E}">
        <p14:creationId xmlns:p14="http://schemas.microsoft.com/office/powerpoint/2010/main" val="31440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4500000"/>
            <a:ext cx="8100000" cy="1080000"/>
          </a:xfrm>
        </p:spPr>
        <p:txBody>
          <a:bodyPr lIns="0" tIns="0" rIns="0" bIns="0" anchor="t">
            <a:noAutofit/>
          </a:bodyPr>
          <a:lstStyle>
            <a:lvl1pPr algn="r">
              <a:defRPr sz="2400" b="1" cap="none" baseline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2700000"/>
            <a:ext cx="8100000" cy="1440000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1pPr>
            <a:lvl2pPr marL="5068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3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06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75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44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1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82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51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0DD0-9AB2-46E7-B8C7-04A69FAEFB64}" type="datetime1">
              <a:rPr lang="pt-PT" smtClean="0"/>
              <a:t>30/05/23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  <p:sp>
        <p:nvSpPr>
          <p:cNvPr id="30" name="TextBox 9"/>
          <p:cNvSpPr txBox="1"/>
          <p:nvPr userDrawn="1"/>
        </p:nvSpPr>
        <p:spPr>
          <a:xfrm>
            <a:off x="900000" y="1152327"/>
            <a:ext cx="298818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P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Universidade do Minho</a:t>
            </a:r>
          </a:p>
          <a:p>
            <a:r>
              <a:rPr lang="pt-PT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Escola de Engenharia</a:t>
            </a:r>
          </a:p>
          <a:p>
            <a:r>
              <a:rPr lang="pt-PT" sz="1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Departamento de Informática</a:t>
            </a:r>
          </a:p>
        </p:txBody>
      </p:sp>
    </p:spTree>
    <p:extLst>
      <p:ext uri="{BB962C8B-B14F-4D97-AF65-F5344CB8AC3E}">
        <p14:creationId xmlns:p14="http://schemas.microsoft.com/office/powerpoint/2010/main" val="421138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230709"/>
            <a:ext cx="2268141" cy="49155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230709"/>
            <a:ext cx="6636411" cy="4915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569C-02AE-46F1-8BC7-4F85E1588B9A}" type="datetime1">
              <a:rPr lang="pt-PT" smtClean="0"/>
              <a:t>30/05/23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673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74682" y="2593461"/>
            <a:ext cx="4790196" cy="840830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70" y="874824"/>
            <a:ext cx="8579032" cy="4352784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5926" y="5487481"/>
            <a:ext cx="1084812" cy="273557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113E31D-E2AB-40D1-8B51-AFA5AFEF393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047822" y="5458525"/>
            <a:ext cx="3987605" cy="3067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lang="en-US" sz="1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488" baseline="0" dirty="0" err="1"/>
              <a:t>ISLab</a:t>
            </a:r>
            <a:r>
              <a:rPr lang="pt-PT" sz="1488" baseline="0" dirty="0"/>
              <a:t>, Universidade do Minho</a:t>
            </a:r>
            <a:endParaRPr lang="pt-PT" sz="1488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913557" y="5462734"/>
            <a:ext cx="2047627" cy="3067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lang="en-US" sz="1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sz="1488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/>
        </p:nvGraphicFramePr>
        <p:xfrm>
          <a:off x="8214713" y="163958"/>
          <a:ext cx="629268" cy="31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2" imgW="1282993" imgH="639702" progId="CorelPHOTOPAINT.Image.13">
                  <p:embed/>
                </p:oleObj>
              </mc:Choice>
              <mc:Fallback>
                <p:oleObj name="PHOTO-PAINT" r:id="rId2" imgW="1282993" imgH="639702" progId="CorelPHOTOPAINT.Image.1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4713" y="163958"/>
                        <a:ext cx="629268" cy="317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80" y="162822"/>
            <a:ext cx="869122" cy="319041"/>
          </a:xfrm>
          <a:prstGeom prst="rect">
            <a:avLst/>
          </a:prstGeom>
          <a:solidFill>
            <a:schemeClr val="bg1"/>
          </a:solidFill>
          <a:effectLst/>
        </p:spPr>
      </p:pic>
    </p:spTree>
    <p:extLst>
      <p:ext uri="{BB962C8B-B14F-4D97-AF65-F5344CB8AC3E}">
        <p14:creationId xmlns:p14="http://schemas.microsoft.com/office/powerpoint/2010/main" val="3394587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61" y="318960"/>
            <a:ext cx="9236097" cy="639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8560" y="1278663"/>
            <a:ext cx="4528225" cy="3838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581" y="1278663"/>
            <a:ext cx="4530077" cy="3838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C53EF-D4A7-4424-8637-00811BD04E28}" type="datetime1">
              <a:rPr lang="pt-PT" smtClean="0"/>
              <a:t>30/05/23</a:t>
            </a:fld>
            <a:endParaRPr lang="pt-PT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A4D1B-5917-4C67-B52C-035E3A7E9B75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21360070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61" y="318960"/>
            <a:ext cx="9236097" cy="639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8561" y="1278663"/>
            <a:ext cx="9236097" cy="3838810"/>
          </a:xfr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BB076-212B-48CF-B840-794A0DCC07A4}" type="datetime1">
              <a:rPr lang="pt-PT" smtClean="0"/>
              <a:t>30/05/23</a:t>
            </a:fld>
            <a:endParaRPr lang="pt-P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B87F1-8A69-4B53-A775-CDB05C63CEEA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550111905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BD901-05A8-403C-BD20-F324B7C71173}" type="datetime1">
              <a:rPr lang="pt-PT" smtClean="0"/>
              <a:t>30/05/23</a:t>
            </a:fld>
            <a:endParaRPr lang="pt-P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04198-626C-4BEC-B413-8D5D4B79E822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828460861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61" y="318960"/>
            <a:ext cx="9236097" cy="639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8560" y="1278663"/>
            <a:ext cx="4528225" cy="38388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581" y="1278663"/>
            <a:ext cx="4530077" cy="1851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24581" y="3265812"/>
            <a:ext cx="4530077" cy="1851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85885-6634-4196-BC26-5B1498FC9AA4}" type="datetime1">
              <a:rPr lang="pt-PT" smtClean="0"/>
              <a:t>30/05/23</a:t>
            </a:fld>
            <a:endParaRPr lang="pt-P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8DFD3-02B6-4CDD-B3DA-371AA91B7A39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822398812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61" y="318960"/>
            <a:ext cx="9236097" cy="639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18561" y="1278663"/>
            <a:ext cx="9236097" cy="383881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DCCBD-207B-4EEC-9492-652D2E940CB0}" type="datetime1">
              <a:rPr lang="pt-PT" smtClean="0"/>
              <a:t>30/05/23</a:t>
            </a:fld>
            <a:endParaRPr lang="pt-P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B6017-2F5C-4FC9-BD5E-BBB18722A62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78097866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12" y="810000"/>
            <a:ext cx="8280000" cy="720000"/>
          </a:xfrm>
        </p:spPr>
        <p:txBody>
          <a:bodyPr lIns="0" tIns="0" rIns="0" bIns="0" anchor="t">
            <a:normAutofit/>
          </a:bodyPr>
          <a:lstStyle>
            <a:lvl1pPr algn="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39912" y="5339629"/>
            <a:ext cx="2352146" cy="306722"/>
          </a:xfrm>
        </p:spPr>
        <p:txBody>
          <a:bodyPr/>
          <a:lstStyle/>
          <a:p>
            <a:fld id="{57895AAF-6874-4AD8-B2FB-FC641C942F54}" type="datetime1">
              <a:rPr lang="pt-PT" smtClean="0"/>
              <a:t>30/05/23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6176" y="5339629"/>
            <a:ext cx="3551590" cy="306722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68686" y="5339629"/>
            <a:ext cx="2352146" cy="306722"/>
          </a:xfrm>
        </p:spPr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39912" y="1620000"/>
            <a:ext cx="8280000" cy="3780000"/>
          </a:xfrm>
        </p:spPr>
        <p:txBody>
          <a:bodyPr lIns="0" tIns="0" rIns="0" bIns="0"/>
          <a:lstStyle>
            <a:lvl1pPr marL="176213" indent="-1762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1pPr>
            <a:lvl2pPr marL="627063" indent="-184150">
              <a:spcBef>
                <a:spcPts val="0"/>
              </a:spcBef>
              <a:spcAft>
                <a:spcPts val="300"/>
              </a:spcAft>
              <a:buFont typeface="Courier New" pitchFamily="49" charset="0"/>
              <a:buChar char="o"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2pPr>
            <a:lvl3pPr marL="1076325" indent="-176213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3pPr>
            <a:lvl4pPr marL="180000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4pPr>
            <a:lvl5pPr marL="216000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652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00000" y="1800000"/>
            <a:ext cx="9000000" cy="3600000"/>
          </a:xfrm>
        </p:spPr>
        <p:txBody>
          <a:bodyPr lIns="0" tIns="0" rIns="0" bIns="0"/>
          <a:lstStyle>
            <a:lvl1pPr marL="216000" indent="-2160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1pPr>
            <a:lvl2pPr marL="720000" indent="-180000">
              <a:spcBef>
                <a:spcPts val="0"/>
              </a:spcBef>
              <a:spcAft>
                <a:spcPts val="300"/>
              </a:spcAft>
              <a:buFont typeface="Courier New" pitchFamily="49" charset="0"/>
              <a:buChar char="o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2pPr>
            <a:lvl3pPr marL="1440000" indent="-180000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3pPr>
            <a:lvl4pPr marL="180000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4pPr>
            <a:lvl5pPr marL="216000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6FB4-8A4E-48C2-9A19-5F7E427FD84E}" type="datetime1">
              <a:rPr lang="pt-PT" smtClean="0"/>
              <a:t>30/05/23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418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344243"/>
            <a:ext cx="4452276" cy="380201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344243"/>
            <a:ext cx="4452276" cy="380201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4F29-8D2B-4D11-B8AA-A5C3066D64C2}" type="datetime1">
              <a:rPr lang="pt-PT" smtClean="0"/>
              <a:t>30/05/23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178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289567"/>
            <a:ext cx="4454027" cy="53743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898" indent="0">
              <a:buNone/>
              <a:defRPr sz="2200" b="1"/>
            </a:lvl2pPr>
            <a:lvl3pPr marL="1013795" indent="0">
              <a:buNone/>
              <a:defRPr sz="2000" b="1"/>
            </a:lvl3pPr>
            <a:lvl4pPr marL="1520693" indent="0">
              <a:buNone/>
              <a:defRPr sz="1800" b="1"/>
            </a:lvl4pPr>
            <a:lvl5pPr marL="2027591" indent="0">
              <a:buNone/>
              <a:defRPr sz="1800" b="1"/>
            </a:lvl5pPr>
            <a:lvl6pPr marL="2534488" indent="0">
              <a:buNone/>
              <a:defRPr sz="1800" b="1"/>
            </a:lvl6pPr>
            <a:lvl7pPr marL="3041386" indent="0">
              <a:buNone/>
              <a:defRPr sz="1800" b="1"/>
            </a:lvl7pPr>
            <a:lvl8pPr marL="3548283" indent="0">
              <a:buNone/>
              <a:defRPr sz="1800" b="1"/>
            </a:lvl8pPr>
            <a:lvl9pPr marL="405518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1826996"/>
            <a:ext cx="4454027" cy="331926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9" y="1289567"/>
            <a:ext cx="4455776" cy="53743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898" indent="0">
              <a:buNone/>
              <a:defRPr sz="2200" b="1"/>
            </a:lvl2pPr>
            <a:lvl3pPr marL="1013795" indent="0">
              <a:buNone/>
              <a:defRPr sz="2000" b="1"/>
            </a:lvl3pPr>
            <a:lvl4pPr marL="1520693" indent="0">
              <a:buNone/>
              <a:defRPr sz="1800" b="1"/>
            </a:lvl4pPr>
            <a:lvl5pPr marL="2027591" indent="0">
              <a:buNone/>
              <a:defRPr sz="1800" b="1"/>
            </a:lvl5pPr>
            <a:lvl6pPr marL="2534488" indent="0">
              <a:buNone/>
              <a:defRPr sz="1800" b="1"/>
            </a:lvl6pPr>
            <a:lvl7pPr marL="3041386" indent="0">
              <a:buNone/>
              <a:defRPr sz="1800" b="1"/>
            </a:lvl7pPr>
            <a:lvl8pPr marL="3548283" indent="0">
              <a:buNone/>
              <a:defRPr sz="1800" b="1"/>
            </a:lvl8pPr>
            <a:lvl9pPr marL="4055181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9" y="1826996"/>
            <a:ext cx="4455776" cy="331926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3309-6C18-4322-B960-47D58175F1D7}" type="datetime1">
              <a:rPr lang="pt-PT" smtClean="0"/>
              <a:t>30/05/23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041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06BA-D8B4-487D-ABA4-F18B174BC76B}" type="datetime1">
              <a:rPr lang="pt-PT" smtClean="0"/>
              <a:t>30/05/23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485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229374"/>
            <a:ext cx="3316456" cy="97617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229376"/>
            <a:ext cx="5635349" cy="491688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205552"/>
            <a:ext cx="3316456" cy="3940710"/>
          </a:xfrm>
        </p:spPr>
        <p:txBody>
          <a:bodyPr/>
          <a:lstStyle>
            <a:lvl1pPr marL="0" indent="0">
              <a:buNone/>
              <a:defRPr sz="1600"/>
            </a:lvl1pPr>
            <a:lvl2pPr marL="506898" indent="0">
              <a:buNone/>
              <a:defRPr sz="1300"/>
            </a:lvl2pPr>
            <a:lvl3pPr marL="1013795" indent="0">
              <a:buNone/>
              <a:defRPr sz="1100"/>
            </a:lvl3pPr>
            <a:lvl4pPr marL="1520693" indent="0">
              <a:buNone/>
              <a:defRPr sz="1000"/>
            </a:lvl4pPr>
            <a:lvl5pPr marL="2027591" indent="0">
              <a:buNone/>
              <a:defRPr sz="1000"/>
            </a:lvl5pPr>
            <a:lvl6pPr marL="2534488" indent="0">
              <a:buNone/>
              <a:defRPr sz="1000"/>
            </a:lvl6pPr>
            <a:lvl7pPr marL="3041386" indent="0">
              <a:buNone/>
              <a:defRPr sz="1000"/>
            </a:lvl7pPr>
            <a:lvl8pPr marL="3548283" indent="0">
              <a:buNone/>
              <a:defRPr sz="1000"/>
            </a:lvl8pPr>
            <a:lvl9pPr marL="405518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FC2B-A4E7-46E5-8A2A-44E752F4292F}" type="datetime1">
              <a:rPr lang="pt-PT" smtClean="0"/>
              <a:t>30/05/23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931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4032726"/>
            <a:ext cx="6048375" cy="47608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514759"/>
            <a:ext cx="6048375" cy="3456623"/>
          </a:xfrm>
        </p:spPr>
        <p:txBody>
          <a:bodyPr/>
          <a:lstStyle>
            <a:lvl1pPr marL="0" indent="0">
              <a:buNone/>
              <a:defRPr sz="3500"/>
            </a:lvl1pPr>
            <a:lvl2pPr marL="506898" indent="0">
              <a:buNone/>
              <a:defRPr sz="3100"/>
            </a:lvl2pPr>
            <a:lvl3pPr marL="1013795" indent="0">
              <a:buNone/>
              <a:defRPr sz="2700"/>
            </a:lvl3pPr>
            <a:lvl4pPr marL="1520693" indent="0">
              <a:buNone/>
              <a:defRPr sz="2200"/>
            </a:lvl4pPr>
            <a:lvl5pPr marL="2027591" indent="0">
              <a:buNone/>
              <a:defRPr sz="2200"/>
            </a:lvl5pPr>
            <a:lvl6pPr marL="2534488" indent="0">
              <a:buNone/>
              <a:defRPr sz="2200"/>
            </a:lvl6pPr>
            <a:lvl7pPr marL="3041386" indent="0">
              <a:buNone/>
              <a:defRPr sz="2200"/>
            </a:lvl7pPr>
            <a:lvl8pPr marL="3548283" indent="0">
              <a:buNone/>
              <a:defRPr sz="2200"/>
            </a:lvl8pPr>
            <a:lvl9pPr marL="4055181" indent="0">
              <a:buNone/>
              <a:defRPr sz="22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4508813"/>
            <a:ext cx="6048375" cy="676122"/>
          </a:xfrm>
        </p:spPr>
        <p:txBody>
          <a:bodyPr/>
          <a:lstStyle>
            <a:lvl1pPr marL="0" indent="0">
              <a:buNone/>
              <a:defRPr sz="1600"/>
            </a:lvl1pPr>
            <a:lvl2pPr marL="506898" indent="0">
              <a:buNone/>
              <a:defRPr sz="1300"/>
            </a:lvl2pPr>
            <a:lvl3pPr marL="1013795" indent="0">
              <a:buNone/>
              <a:defRPr sz="1100"/>
            </a:lvl3pPr>
            <a:lvl4pPr marL="1520693" indent="0">
              <a:buNone/>
              <a:defRPr sz="1000"/>
            </a:lvl4pPr>
            <a:lvl5pPr marL="2027591" indent="0">
              <a:buNone/>
              <a:defRPr sz="1000"/>
            </a:lvl5pPr>
            <a:lvl6pPr marL="2534488" indent="0">
              <a:buNone/>
              <a:defRPr sz="1000"/>
            </a:lvl6pPr>
            <a:lvl7pPr marL="3041386" indent="0">
              <a:buNone/>
              <a:defRPr sz="1000"/>
            </a:lvl7pPr>
            <a:lvl8pPr marL="3548283" indent="0">
              <a:buNone/>
              <a:defRPr sz="1000"/>
            </a:lvl8pPr>
            <a:lvl9pPr marL="405518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D23D-12C8-40B3-8A77-63D51FA54455}" type="datetime1">
              <a:rPr lang="pt-PT" smtClean="0"/>
              <a:t>30/05/23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655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DB00-E3AC-443E-A77A-32454FFE32DF}" type="datetime1">
              <a:rPr lang="pt-PT" smtClean="0"/>
              <a:t>30/05/23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926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230709"/>
            <a:ext cx="9072563" cy="960173"/>
          </a:xfrm>
          <a:prstGeom prst="rect">
            <a:avLst/>
          </a:prstGeom>
        </p:spPr>
        <p:txBody>
          <a:bodyPr vert="horz" lIns="101380" tIns="50690" rIns="101380" bIns="506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344243"/>
            <a:ext cx="9072563" cy="3802019"/>
          </a:xfrm>
          <a:prstGeom prst="rect">
            <a:avLst/>
          </a:prstGeom>
        </p:spPr>
        <p:txBody>
          <a:bodyPr vert="horz" lIns="101380" tIns="50690" rIns="101380" bIns="506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5339629"/>
            <a:ext cx="2352146" cy="306722"/>
          </a:xfrm>
          <a:prstGeom prst="rect">
            <a:avLst/>
          </a:prstGeom>
        </p:spPr>
        <p:txBody>
          <a:bodyPr vert="horz" lIns="101380" tIns="50690" rIns="101380" bIns="506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69092-01D0-4918-B3C2-E390958A20AF}" type="datetime1">
              <a:rPr lang="pt-PT" smtClean="0"/>
              <a:t>30/05/23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5339629"/>
            <a:ext cx="3192198" cy="306722"/>
          </a:xfrm>
          <a:prstGeom prst="rect">
            <a:avLst/>
          </a:prstGeom>
        </p:spPr>
        <p:txBody>
          <a:bodyPr vert="horz" lIns="101380" tIns="50690" rIns="101380" bIns="506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5339629"/>
            <a:ext cx="2352146" cy="306722"/>
          </a:xfrm>
          <a:prstGeom prst="rect">
            <a:avLst/>
          </a:prstGeom>
        </p:spPr>
        <p:txBody>
          <a:bodyPr vert="horz" lIns="101380" tIns="50690" rIns="101380" bIns="506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8D24-9133-435D-B6B1-297512A026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962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hf hdr="0" ftr="0" dt="0"/>
  <p:txStyles>
    <p:titleStyle>
      <a:lvl1pPr algn="ctr" defTabSz="101379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173" indent="-380173" algn="l" defTabSz="101379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709" indent="-316811" algn="l" defTabSz="101379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244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4142" indent="-253449" algn="l" defTabSz="101379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1039" indent="-253449" algn="l" defTabSz="101379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7937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835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732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630" indent="-253449" algn="l" defTabSz="101379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898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795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693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591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488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386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8283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5181" algn="l" defTabSz="10137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5.w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0000" y="4140000"/>
            <a:ext cx="8100000" cy="1080000"/>
          </a:xfrm>
        </p:spPr>
        <p:txBody>
          <a:bodyPr>
            <a:noAutofit/>
          </a:bodyPr>
          <a:lstStyle/>
          <a:p>
            <a:r>
              <a:rPr lang="pt-PT" sz="2000" dirty="0">
                <a:solidFill>
                  <a:srgbClr val="096998"/>
                </a:solidFill>
              </a:rPr>
              <a:t>Mestrado Integrado em Engenharia Informática</a:t>
            </a:r>
            <a:br>
              <a:rPr lang="pt-PT" sz="2000" dirty="0">
                <a:solidFill>
                  <a:srgbClr val="096998"/>
                </a:solidFill>
              </a:rPr>
            </a:br>
            <a:r>
              <a:rPr lang="pt-PT" sz="2000" dirty="0">
                <a:solidFill>
                  <a:srgbClr val="096998"/>
                </a:solidFill>
              </a:rPr>
              <a:t>Mestrado em Engenharia Informática</a:t>
            </a:r>
            <a:br>
              <a:rPr lang="pt-PT" sz="2000" dirty="0">
                <a:solidFill>
                  <a:srgbClr val="096998"/>
                </a:solidFill>
              </a:rPr>
            </a:br>
            <a:r>
              <a:rPr lang="pt-PT" sz="2000" dirty="0">
                <a:solidFill>
                  <a:srgbClr val="096998"/>
                </a:solidFill>
              </a:rPr>
              <a:t>Mestrado em Bioinformática</a:t>
            </a:r>
            <a:br>
              <a:rPr lang="pt-PT" sz="2000" dirty="0">
                <a:solidFill>
                  <a:srgbClr val="096998"/>
                </a:solidFill>
              </a:rPr>
            </a:br>
            <a:endParaRPr lang="pt-PT" sz="1400" b="0" dirty="0">
              <a:solidFill>
                <a:srgbClr val="096998"/>
              </a:solidFill>
            </a:endParaRPr>
          </a:p>
        </p:txBody>
      </p:sp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r"/>
            <a:r>
              <a:rPr lang="pt-PT" sz="6600" b="0" dirty="0">
                <a:solidFill>
                  <a:srgbClr val="096998"/>
                </a:solidFill>
              </a:rPr>
              <a:t>Sistemas Multiagente</a:t>
            </a:r>
            <a:endParaRPr lang="pt-PT" sz="6600" dirty="0">
              <a:solidFill>
                <a:srgbClr val="096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2474912"/>
            <a:ext cx="5905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Noção de Sistema Multiagente</a:t>
            </a:r>
          </a:p>
        </p:txBody>
      </p:sp>
      <p:sp>
        <p:nvSpPr>
          <p:cNvPr id="1433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F40A16-8310-4EBF-943D-2F8117CCF30E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pt-PT" altLang="pt-PT" sz="1067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PT" sz="1422" dirty="0"/>
              <a:t>Um Sistema Multiagente (SMA) compreende um conjunto de entidades (agentes) que cooperam por forma a solucionar um dado problema, o que normalmente está além das suas capacidades individuais.</a:t>
            </a:r>
          </a:p>
          <a:p>
            <a:pPr lvl="3" algn="r"/>
            <a:r>
              <a:rPr lang="pt-BR" altLang="pt-PT" sz="1022" dirty="0"/>
              <a:t>[Durfee &amp; Rosenchien, 1994]</a:t>
            </a:r>
          </a:p>
          <a:p>
            <a:endParaRPr lang="pt-PT" altLang="pt-PT" sz="1422" dirty="0"/>
          </a:p>
        </p:txBody>
      </p:sp>
    </p:spTree>
    <p:extLst>
      <p:ext uri="{BB962C8B-B14F-4D97-AF65-F5344CB8AC3E}">
        <p14:creationId xmlns:p14="http://schemas.microsoft.com/office/powerpoint/2010/main" val="1905524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Resultado de imagem para geograficamente disper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95" y="2879807"/>
            <a:ext cx="5166345" cy="288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/>
              <a:t>Motivações</a:t>
            </a:r>
          </a:p>
        </p:txBody>
      </p:sp>
      <p:sp>
        <p:nvSpPr>
          <p:cNvPr id="1536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987549-922C-4C02-B22E-1A68DEC9A788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pt-PT" altLang="pt-PT" sz="1067"/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/>
              <a:t>Dimensão dos problemas envolvidos;</a:t>
            </a:r>
          </a:p>
          <a:p>
            <a:r>
              <a:rPr lang="pt-PT" altLang="pt-PT"/>
              <a:t>Problemas geograficamente e/ou funcionalmente distribuídos;</a:t>
            </a:r>
          </a:p>
          <a:p>
            <a:r>
              <a:rPr lang="pt-PT" altLang="pt-PT"/>
              <a:t>Informação e conhecimento dispersos;</a:t>
            </a:r>
          </a:p>
          <a:p>
            <a:r>
              <a:rPr lang="pt-PT" altLang="pt-PT"/>
              <a:t>Permite a interconexão de múltiplos sistemas (</a:t>
            </a:r>
            <a:r>
              <a:rPr lang="en-US" altLang="pt-PT" i="1"/>
              <a:t>Legacy systems</a:t>
            </a:r>
            <a:r>
              <a:rPr lang="pt-PT" altLang="pt-PT"/>
              <a:t>);</a:t>
            </a:r>
          </a:p>
          <a:p>
            <a:r>
              <a:rPr lang="pt-PT" altLang="pt-PT"/>
              <a:t>Paralelismo, Robustez  e Escalabilidade.</a:t>
            </a:r>
          </a:p>
          <a:p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06568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Resultado de imagem para whiteman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2940841"/>
            <a:ext cx="3768080" cy="282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Aplicações de SMA</a:t>
            </a:r>
          </a:p>
        </p:txBody>
      </p:sp>
      <p:sp>
        <p:nvSpPr>
          <p:cNvPr id="1536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987549-922C-4C02-B22E-1A68DEC9A788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pt-PT" altLang="pt-PT" sz="1067"/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PT" dirty="0"/>
              <a:t>Adequados para: </a:t>
            </a:r>
          </a:p>
          <a:p>
            <a:pPr lvl="1"/>
            <a:r>
              <a:rPr lang="pt-BR" altLang="pt-PT" dirty="0"/>
              <a:t>Construir sistemas para resolver problemas complexos, que não podem ser resolvidos por um qualquer agente individual;</a:t>
            </a:r>
          </a:p>
          <a:p>
            <a:pPr lvl="1"/>
            <a:r>
              <a:rPr lang="pt-BR" altLang="pt-PT" dirty="0"/>
              <a:t>Lidar com problemas que envolvem vários métodos de resolução de problemas, exigindo diferentes tipos de competências e conhecimentos, ou onde existem múltiplos pontos de vista;</a:t>
            </a:r>
          </a:p>
          <a:p>
            <a:pPr lvl="1"/>
            <a:r>
              <a:rPr lang="pt-BR" altLang="pt-PT" dirty="0"/>
              <a:t>Criar sistemas onde são necessárias formas dinâmicas de reorganização;</a:t>
            </a:r>
          </a:p>
          <a:p>
            <a:pPr lvl="1"/>
            <a:r>
              <a:rPr lang="pt-BR" altLang="pt-PT" dirty="0"/>
              <a:t>Tarefas em que a informação e os recursos são distribuídos.</a:t>
            </a:r>
          </a:p>
        </p:txBody>
      </p:sp>
    </p:spTree>
    <p:extLst>
      <p:ext uri="{BB962C8B-B14F-4D97-AF65-F5344CB8AC3E}">
        <p14:creationId xmlns:p14="http://schemas.microsoft.com/office/powerpoint/2010/main" val="354736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Resultado de imagem para whiteman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10896" r="8589" b="6752"/>
          <a:stretch/>
        </p:blipFill>
        <p:spPr bwMode="auto">
          <a:xfrm>
            <a:off x="4896296" y="2126603"/>
            <a:ext cx="48245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Vantagens</a:t>
            </a:r>
          </a:p>
        </p:txBody>
      </p:sp>
      <p:sp>
        <p:nvSpPr>
          <p:cNvPr id="17410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327A83-C76A-41E1-89A5-686E542C5937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pt-PT" altLang="pt-PT" sz="1067"/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Extensibilidade e flexibilidade;</a:t>
            </a:r>
          </a:p>
          <a:p>
            <a:r>
              <a:rPr lang="pt-PT" altLang="pt-PT" dirty="0"/>
              <a:t>Robustez e confiabilidade;</a:t>
            </a:r>
          </a:p>
          <a:p>
            <a:r>
              <a:rPr lang="pt-PT" altLang="pt-PT" dirty="0"/>
              <a:t>Eficiência e rapidez do ponto de vista computacional;</a:t>
            </a:r>
          </a:p>
          <a:p>
            <a:r>
              <a:rPr lang="pt-PT" altLang="pt-PT" dirty="0"/>
              <a:t>Desenvolvimento e manutenção;</a:t>
            </a:r>
          </a:p>
          <a:p>
            <a:r>
              <a:rPr lang="pt-PT" altLang="pt-PT" dirty="0"/>
              <a:t>Reutilização;</a:t>
            </a:r>
          </a:p>
          <a:p>
            <a:r>
              <a:rPr lang="pt-PT" altLang="pt-PT" dirty="0"/>
              <a:t>Custos reduzidos.</a:t>
            </a:r>
          </a:p>
        </p:txBody>
      </p:sp>
    </p:spTree>
    <p:extLst>
      <p:ext uri="{BB962C8B-B14F-4D97-AF65-F5344CB8AC3E}">
        <p14:creationId xmlns:p14="http://schemas.microsoft.com/office/powerpoint/2010/main" val="337392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Sistemas Multiagente </a:t>
            </a:r>
            <a:br>
              <a:rPr lang="pt-PT" altLang="pt-PT" dirty="0"/>
            </a:br>
            <a:r>
              <a:rPr lang="pt-PT" altLang="pt-PT" dirty="0"/>
              <a:t>(IAD)</a:t>
            </a:r>
          </a:p>
        </p:txBody>
      </p:sp>
      <p:sp>
        <p:nvSpPr>
          <p:cNvPr id="1843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6F0E6D-D894-4BFD-BF42-2CFBE4FEDD0F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pt-PT" altLang="pt-PT" sz="1067"/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BR" altLang="pt-PT" dirty="0"/>
              <a:t>Não existem mecanismos de controlo global;</a:t>
            </a:r>
          </a:p>
          <a:p>
            <a:r>
              <a:rPr lang="pt-BR" altLang="pt-PT" dirty="0"/>
              <a:t>Cada agente tem conhecimento incompleto e capacidades limitadas;</a:t>
            </a:r>
          </a:p>
          <a:p>
            <a:r>
              <a:rPr lang="pt-BR" altLang="pt-PT" dirty="0"/>
              <a:t>A informação é descentralizada;</a:t>
            </a:r>
          </a:p>
          <a:p>
            <a:r>
              <a:rPr lang="pt-BR" altLang="pt-PT" dirty="0"/>
              <a:t>As comunicações são assíncronas;</a:t>
            </a:r>
          </a:p>
          <a:p>
            <a:r>
              <a:rPr lang="pt-BR" altLang="pt-PT" dirty="0"/>
              <a:t>São possíveis múltiplas formas de interação </a:t>
            </a:r>
            <a:br>
              <a:rPr lang="pt-BR" altLang="pt-PT" dirty="0"/>
            </a:br>
            <a:r>
              <a:rPr lang="pt-BR" altLang="pt-PT" dirty="0"/>
              <a:t>(p.ex., colaboração, competição).</a:t>
            </a:r>
          </a:p>
          <a:p>
            <a:endParaRPr lang="pt-PT" altLang="pt-PT" dirty="0"/>
          </a:p>
        </p:txBody>
      </p:sp>
      <p:graphicFrame>
        <p:nvGraphicFramePr>
          <p:cNvPr id="184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908489"/>
              </p:ext>
            </p:extLst>
          </p:nvPr>
        </p:nvGraphicFramePr>
        <p:xfrm>
          <a:off x="6248017" y="3408683"/>
          <a:ext cx="1351374" cy="124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218962" imgH="3951798" progId="MS_ClipArt_Gallery.2">
                  <p:embed/>
                </p:oleObj>
              </mc:Choice>
              <mc:Fallback>
                <p:oleObj name="Clip" r:id="rId2" imgW="4218962" imgH="3951798" progId="MS_ClipArt_Gallery.2">
                  <p:embed/>
                  <p:pic>
                    <p:nvPicPr>
                      <p:cNvPr id="184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017" y="3408683"/>
                        <a:ext cx="1351374" cy="1242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347642"/>
              </p:ext>
            </p:extLst>
          </p:nvPr>
        </p:nvGraphicFramePr>
        <p:xfrm flipV="1">
          <a:off x="4464248" y="4137403"/>
          <a:ext cx="860528" cy="121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3212327" imgH="3935896" progId="MS_ClipArt_Gallery.2">
                  <p:embed/>
                </p:oleObj>
              </mc:Choice>
              <mc:Fallback>
                <p:oleObj name="Clip" r:id="rId4" imgW="3212327" imgH="3935896" progId="MS_ClipArt_Gallery.2">
                  <p:embed/>
                  <p:pic>
                    <p:nvPicPr>
                      <p:cNvPr id="1844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4464248" y="4137403"/>
                        <a:ext cx="860528" cy="1217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487056"/>
              </p:ext>
            </p:extLst>
          </p:nvPr>
        </p:nvGraphicFramePr>
        <p:xfrm flipV="1">
          <a:off x="7965173" y="4209348"/>
          <a:ext cx="879581" cy="1085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212327" imgH="3935896" progId="MS_ClipArt_Gallery.2">
                  <p:embed/>
                </p:oleObj>
              </mc:Choice>
              <mc:Fallback>
                <p:oleObj name="Clip" r:id="rId6" imgW="3212327" imgH="3935896" progId="MS_ClipArt_Gallery.2">
                  <p:embed/>
                  <p:pic>
                    <p:nvPicPr>
                      <p:cNvPr id="1844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7965173" y="4209348"/>
                        <a:ext cx="879581" cy="1085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968339"/>
              </p:ext>
            </p:extLst>
          </p:nvPr>
        </p:nvGraphicFramePr>
        <p:xfrm>
          <a:off x="7784186" y="2448227"/>
          <a:ext cx="1290791" cy="124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218962" imgH="3951798" progId="MS_ClipArt_Gallery.2">
                  <p:embed/>
                </p:oleObj>
              </mc:Choice>
              <mc:Fallback>
                <p:oleObj name="Clip" r:id="rId7" imgW="4218962" imgH="3951798" progId="MS_ClipArt_Gallery.2">
                  <p:embed/>
                  <p:pic>
                    <p:nvPicPr>
                      <p:cNvPr id="1844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4186" y="2448227"/>
                        <a:ext cx="1290791" cy="1242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147938"/>
              </p:ext>
            </p:extLst>
          </p:nvPr>
        </p:nvGraphicFramePr>
        <p:xfrm flipV="1">
          <a:off x="5202694" y="2752054"/>
          <a:ext cx="860528" cy="1085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3212327" imgH="3935896" progId="MS_ClipArt_Gallery.2">
                  <p:embed/>
                </p:oleObj>
              </mc:Choice>
              <mc:Fallback>
                <p:oleObj name="Clip" r:id="rId8" imgW="3212327" imgH="3935896" progId="MS_ClipArt_Gallery.2">
                  <p:embed/>
                  <p:pic>
                    <p:nvPicPr>
                      <p:cNvPr id="1844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5202694" y="2752054"/>
                        <a:ext cx="860528" cy="1085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488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93" y="720279"/>
            <a:ext cx="5694831" cy="501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/>
              <a:t>Sistemas Multiagente</a:t>
            </a:r>
            <a:endParaRPr lang="en-US" altLang="pt-PT"/>
          </a:p>
        </p:txBody>
      </p:sp>
      <p:sp>
        <p:nvSpPr>
          <p:cNvPr id="1945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1DDAD3-A2F7-4709-A03E-9FBA563E30E4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462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34" y="2700201"/>
            <a:ext cx="3060638" cy="30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Problemas</a:t>
            </a:r>
          </a:p>
        </p:txBody>
      </p:sp>
      <p:sp>
        <p:nvSpPr>
          <p:cNvPr id="17410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327A83-C76A-41E1-89A5-686E542C5937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pt-PT" altLang="pt-PT" sz="1067"/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PT" dirty="0"/>
              <a:t>Comportamentos sociais e individuais</a:t>
            </a:r>
          </a:p>
          <a:p>
            <a:pPr lvl="1"/>
            <a:r>
              <a:rPr lang="pt-BR" altLang="pt-PT" dirty="0"/>
              <a:t>Como especificar os comportamentos sociais dos agentes?</a:t>
            </a:r>
          </a:p>
          <a:p>
            <a:pPr lvl="1"/>
            <a:r>
              <a:rPr lang="pt-BR" altLang="pt-PT" dirty="0"/>
              <a:t>Como é que os comportamentos dos outros e da sociedade influenciam o comportamento individual?</a:t>
            </a:r>
          </a:p>
          <a:p>
            <a:endParaRPr lang="pt-BR" altLang="pt-PT" dirty="0"/>
          </a:p>
          <a:p>
            <a:r>
              <a:rPr lang="pt-BR" altLang="pt-PT" dirty="0"/>
              <a:t>Estrutura da organização</a:t>
            </a:r>
          </a:p>
          <a:p>
            <a:pPr lvl="1"/>
            <a:r>
              <a:rPr lang="pt-BR" altLang="pt-PT" dirty="0"/>
              <a:t>Como organizar uma sociedade de agentes para que, globalmente, a tarefa desejada seja </a:t>
            </a:r>
            <a:br>
              <a:rPr lang="pt-BR" altLang="pt-PT" dirty="0"/>
            </a:br>
            <a:r>
              <a:rPr lang="pt-BR" altLang="pt-PT" dirty="0"/>
              <a:t>cumprida?</a:t>
            </a:r>
          </a:p>
          <a:p>
            <a:pPr lvl="1"/>
            <a:r>
              <a:rPr lang="pt-BR" altLang="pt-PT" dirty="0"/>
              <a:t>Qual o tipo de estrutura mais adequada para a tarefa em causa?</a:t>
            </a:r>
          </a:p>
          <a:p>
            <a:pPr lvl="1"/>
            <a:r>
              <a:rPr lang="pt-BR" altLang="pt-PT" dirty="0"/>
              <a:t>Como definir os aspetos do comportamento individual para que sejam </a:t>
            </a:r>
            <a:br>
              <a:rPr lang="pt-BR" altLang="pt-PT" dirty="0"/>
            </a:br>
            <a:r>
              <a:rPr lang="pt-BR" altLang="pt-PT" dirty="0"/>
              <a:t>integrados na sociedade levando a um comportamento global desejado?</a:t>
            </a:r>
          </a:p>
          <a:p>
            <a:pPr lvl="1"/>
            <a:r>
              <a:rPr lang="pt-BR" altLang="pt-PT" dirty="0"/>
              <a:t>Que tipo de mecanismos há que levem ao surgimento e desaparecimento de sociedades?</a:t>
            </a:r>
          </a:p>
        </p:txBody>
      </p:sp>
    </p:spTree>
    <p:extLst>
      <p:ext uri="{BB962C8B-B14F-4D97-AF65-F5344CB8AC3E}">
        <p14:creationId xmlns:p14="http://schemas.microsoft.com/office/powerpoint/2010/main" val="3759107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34" y="2700201"/>
            <a:ext cx="3060638" cy="30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Problemas</a:t>
            </a:r>
          </a:p>
        </p:txBody>
      </p:sp>
      <p:sp>
        <p:nvSpPr>
          <p:cNvPr id="17410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327A83-C76A-41E1-89A5-686E542C5937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pt-PT" altLang="pt-PT" sz="1067"/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PT" dirty="0"/>
              <a:t>Comunicação</a:t>
            </a:r>
          </a:p>
          <a:p>
            <a:pPr lvl="1"/>
            <a:r>
              <a:rPr lang="pt-BR" altLang="pt-PT" dirty="0"/>
              <a:t>Que tipo de comunicação entre agentes é a mais adequada à estrutura escolhida?</a:t>
            </a:r>
          </a:p>
          <a:p>
            <a:pPr lvl="1"/>
            <a:r>
              <a:rPr lang="pt-BR" altLang="pt-PT" dirty="0"/>
              <a:t>Que linguagens de comunicação existem e podem ser usadas para a comunicação entre agentes numa sociedade de agentes?</a:t>
            </a:r>
          </a:p>
          <a:p>
            <a:pPr lvl="1"/>
            <a:r>
              <a:rPr lang="pt-BR" altLang="pt-PT" dirty="0"/>
              <a:t>Que conceitos (ontologias) são necessários ser partilhados para que os elementos da sociedade consigam interpretar as mensagens recebidas?</a:t>
            </a:r>
          </a:p>
          <a:p>
            <a:endParaRPr lang="pt-BR" altLang="pt-PT" dirty="0"/>
          </a:p>
          <a:p>
            <a:r>
              <a:rPr lang="pt-BR" altLang="pt-PT" dirty="0"/>
              <a:t>Coordenação cooperativa e competitiva</a:t>
            </a:r>
          </a:p>
          <a:p>
            <a:pPr lvl="1"/>
            <a:r>
              <a:rPr lang="pt-BR" altLang="pt-PT" dirty="0"/>
              <a:t>Que mecanismos de coordenação são necessários para que os agentes </a:t>
            </a:r>
            <a:br>
              <a:rPr lang="pt-BR" altLang="pt-PT" dirty="0"/>
            </a:br>
            <a:r>
              <a:rPr lang="pt-BR" altLang="pt-PT" dirty="0"/>
              <a:t>executem cooperativamente uma dada tarefa?</a:t>
            </a:r>
          </a:p>
          <a:p>
            <a:pPr lvl="1"/>
            <a:r>
              <a:rPr lang="pt-BR" altLang="pt-PT" dirty="0"/>
              <a:t>Que estruturas de organização são as mais adequadas para determinados tipos de </a:t>
            </a:r>
            <a:br>
              <a:rPr lang="pt-BR" altLang="pt-PT" dirty="0"/>
            </a:br>
            <a:r>
              <a:rPr lang="pt-BR" altLang="pt-PT" dirty="0"/>
              <a:t>coordenação?</a:t>
            </a:r>
          </a:p>
          <a:p>
            <a:pPr lvl="1"/>
            <a:r>
              <a:rPr lang="pt-BR" altLang="pt-PT" dirty="0"/>
              <a:t>Que linguagens existem que possam ser usadas para permitir a cooperação e a competição </a:t>
            </a:r>
            <a:br>
              <a:rPr lang="pt-BR" altLang="pt-PT" dirty="0"/>
            </a:br>
            <a:r>
              <a:rPr lang="pt-BR" altLang="pt-PT" dirty="0"/>
              <a:t>entre agentes numa sociedade?</a:t>
            </a:r>
          </a:p>
          <a:p>
            <a:endParaRPr lang="pt-BR" altLang="pt-PT" dirty="0"/>
          </a:p>
        </p:txBody>
      </p:sp>
    </p:spTree>
    <p:extLst>
      <p:ext uri="{BB962C8B-B14F-4D97-AF65-F5344CB8AC3E}">
        <p14:creationId xmlns:p14="http://schemas.microsoft.com/office/powerpoint/2010/main" val="871367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/>
              <a:t>Interoperabilidade</a:t>
            </a:r>
            <a:endParaRPr lang="en-US" altLang="pt-PT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3DEC02-F991-4070-88A3-25D7A014846E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pt-PT" altLang="pt-PT" sz="1067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PT" dirty="0"/>
              <a:t>Capacidade de um sistema (informático ou não) comunicar de forma transparente com outro sistema (semelhante ou diferente). </a:t>
            </a:r>
          </a:p>
          <a:p>
            <a:pPr lvl="1"/>
            <a:r>
              <a:rPr lang="pt-BR" altLang="pt-PT" dirty="0"/>
              <a:t>Para um sistema ser considerado interoperável, é muito importante que ele trabalhe com padrões abertos. </a:t>
            </a:r>
          </a:p>
          <a:p>
            <a:r>
              <a:rPr lang="pt-BR" altLang="pt-PT" dirty="0"/>
              <a:t>Um sistema multiagente é, tipicamente, um sistema aberto, complexo e heterogéneo, em que se realizam atividades coordenadas.</a:t>
            </a:r>
          </a:p>
          <a:p>
            <a:r>
              <a:rPr lang="pt-BR" altLang="pt-PT" dirty="0"/>
              <a:t>A coordenação de atividades neste tipo de ambientes exige linguagens e sistemas de comunicação apropriados:</a:t>
            </a:r>
          </a:p>
          <a:p>
            <a:pPr lvl="1"/>
            <a:r>
              <a:rPr lang="pt-BR" altLang="pt-PT" dirty="0"/>
              <a:t>Sintaxe padronizada </a:t>
            </a:r>
            <a:br>
              <a:rPr lang="pt-BR" altLang="pt-PT" dirty="0"/>
            </a:br>
            <a:r>
              <a:rPr lang="pt-BR" altLang="pt-PT" dirty="0"/>
              <a:t>(normas de comunicação ao nível da estrutura das mensagens e da gestão dos canais de comunicação);</a:t>
            </a:r>
          </a:p>
          <a:p>
            <a:pPr lvl="1"/>
            <a:r>
              <a:rPr lang="pt-BR" altLang="pt-PT" dirty="0"/>
              <a:t>Semântica padronizada </a:t>
            </a:r>
            <a:br>
              <a:rPr lang="pt-BR" altLang="pt-PT" dirty="0"/>
            </a:br>
            <a:r>
              <a:rPr lang="pt-BR" altLang="pt-PT" dirty="0"/>
              <a:t>(normas sobre o conteúdo das mensagens/ontologias partilhadas).</a:t>
            </a:r>
          </a:p>
          <a:p>
            <a:r>
              <a:rPr lang="pt-BR" altLang="pt-PT" dirty="0"/>
              <a:t>A desvantagem destes sistemas padronizados é a de poderem não se adaptar facilmente às situações concretas;</a:t>
            </a:r>
            <a:br>
              <a:rPr lang="pt-BR" altLang="pt-PT" dirty="0"/>
            </a:br>
            <a:r>
              <a:rPr lang="pt-BR" altLang="pt-PT" dirty="0"/>
              <a:t>(o sempre difícil equilíbrio entre padronização e flexibilidade). </a:t>
            </a:r>
            <a:endParaRPr lang="en-US" altLang="pt-PT" dirty="0"/>
          </a:p>
        </p:txBody>
      </p:sp>
    </p:spTree>
    <p:extLst>
      <p:ext uri="{BB962C8B-B14F-4D97-AF65-F5344CB8AC3E}">
        <p14:creationId xmlns:p14="http://schemas.microsoft.com/office/powerpoint/2010/main" val="3273882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Resultado de imagem para cÃ­rculo fechad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40" y="2111030"/>
            <a:ext cx="3816424" cy="361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SMA Fechado</a:t>
            </a:r>
          </a:p>
        </p:txBody>
      </p:sp>
      <p:sp>
        <p:nvSpPr>
          <p:cNvPr id="2355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D35E0B-CFC0-4DAA-A47B-AC668A8CAEB7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pt-PT" altLang="pt-PT" sz="1067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PT" altLang="pt-PT" dirty="0"/>
              <a:t>Arquitetura de desenho estático, com componentes e funcionalidades pré-definidos;</a:t>
            </a:r>
          </a:p>
          <a:p>
            <a:pPr>
              <a:lnSpc>
                <a:spcPct val="90000"/>
              </a:lnSpc>
            </a:pPr>
            <a:r>
              <a:rPr lang="pt-PT" altLang="pt-PT" dirty="0"/>
              <a:t>As propriedades do sistema são conhecidos antecipadamente: </a:t>
            </a:r>
          </a:p>
          <a:p>
            <a:pPr lvl="1">
              <a:lnSpc>
                <a:spcPct val="90000"/>
              </a:lnSpc>
            </a:pPr>
            <a:r>
              <a:rPr lang="pt-PT" altLang="pt-PT" dirty="0"/>
              <a:t>Linguagem comum;</a:t>
            </a:r>
          </a:p>
          <a:p>
            <a:pPr lvl="1">
              <a:lnSpc>
                <a:spcPct val="90000"/>
              </a:lnSpc>
            </a:pPr>
            <a:r>
              <a:rPr lang="pt-PT" altLang="pt-PT" dirty="0"/>
              <a:t>Cada agente pode ser desenvolvido como um </a:t>
            </a:r>
            <a:r>
              <a:rPr lang="pt-PT" altLang="pt-PT" i="1" dirty="0"/>
              <a:t>expert</a:t>
            </a:r>
            <a:r>
              <a:rPr lang="pt-PT" altLang="pt-PT" dirty="0"/>
              <a:t>;</a:t>
            </a:r>
          </a:p>
          <a:p>
            <a:pPr lvl="1">
              <a:lnSpc>
                <a:spcPct val="90000"/>
              </a:lnSpc>
            </a:pPr>
            <a:r>
              <a:rPr lang="pt-PT" altLang="pt-PT" dirty="0"/>
              <a:t>Os agentes são (normalmente) cooperativos; </a:t>
            </a:r>
          </a:p>
          <a:p>
            <a:pPr lvl="1">
              <a:lnSpc>
                <a:spcPct val="90000"/>
              </a:lnSpc>
            </a:pPr>
            <a:r>
              <a:rPr lang="pt-PT" altLang="pt-PT" dirty="0"/>
              <a:t>Múltiplas pessoas podem trabalhar em prol do desenvolvimento </a:t>
            </a:r>
            <a:br>
              <a:rPr lang="pt-PT" altLang="pt-PT" dirty="0"/>
            </a:br>
            <a:r>
              <a:rPr lang="pt-PT" altLang="pt-PT" dirty="0"/>
              <a:t>do sistema, ao mesmo tempo.</a:t>
            </a:r>
            <a:br>
              <a:rPr lang="pt-PT" altLang="pt-PT" dirty="0"/>
            </a:br>
            <a:r>
              <a:rPr lang="pt-PT" altLang="pt-PT" dirty="0"/>
              <a:t>(p. ex., um SMA numa organização)</a:t>
            </a:r>
          </a:p>
        </p:txBody>
      </p:sp>
    </p:spTree>
    <p:extLst>
      <p:ext uri="{BB962C8B-B14F-4D97-AF65-F5344CB8AC3E}">
        <p14:creationId xmlns:p14="http://schemas.microsoft.com/office/powerpoint/2010/main" val="291867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Viver em sociedade</a:t>
            </a:r>
          </a:p>
        </p:txBody>
      </p:sp>
      <p:pic>
        <p:nvPicPr>
          <p:cNvPr id="78852" name="Picture 4" descr="Inteligência coletiva e o poder da multidã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7226" y="1619250"/>
            <a:ext cx="5685674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9611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r="50789"/>
          <a:stretch/>
        </p:blipFill>
        <p:spPr bwMode="auto">
          <a:xfrm>
            <a:off x="2592040" y="3227000"/>
            <a:ext cx="2088232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SMA Fechado</a:t>
            </a:r>
            <a:br>
              <a:rPr lang="pt-PT" altLang="pt-PT" dirty="0"/>
            </a:br>
            <a:r>
              <a:rPr lang="pt-PT" altLang="pt-PT" dirty="0"/>
              <a:t>Vantagens e Desvantagens</a:t>
            </a:r>
          </a:p>
        </p:txBody>
      </p:sp>
      <p:sp>
        <p:nvSpPr>
          <p:cNvPr id="2355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D35E0B-CFC0-4DAA-A47B-AC668A8CAEB7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pt-PT" altLang="pt-PT" sz="1067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 spcCol="360000">
            <a:normAutofit/>
          </a:bodyPr>
          <a:lstStyle/>
          <a:p>
            <a:pPr>
              <a:lnSpc>
                <a:spcPct val="90000"/>
              </a:lnSpc>
            </a:pPr>
            <a:r>
              <a:rPr lang="pt-BR" altLang="pt-PT" dirty="0"/>
              <a:t>Carga e perícia distribuídas;</a:t>
            </a:r>
          </a:p>
          <a:p>
            <a:pPr>
              <a:lnSpc>
                <a:spcPct val="90000"/>
              </a:lnSpc>
            </a:pPr>
            <a:r>
              <a:rPr lang="pt-BR" altLang="pt-PT" dirty="0"/>
              <a:t>Simplicidade e previsibilidade, uma vez que:</a:t>
            </a:r>
          </a:p>
          <a:p>
            <a:pPr lvl="1">
              <a:lnSpc>
                <a:spcPct val="90000"/>
              </a:lnSpc>
            </a:pPr>
            <a:r>
              <a:rPr lang="pt-BR" altLang="pt-PT" dirty="0"/>
              <a:t>Os componentes são conhecidos;</a:t>
            </a:r>
          </a:p>
          <a:p>
            <a:pPr lvl="1">
              <a:lnSpc>
                <a:spcPct val="90000"/>
              </a:lnSpc>
            </a:pPr>
            <a:r>
              <a:rPr lang="pt-BR" altLang="pt-PT" dirty="0"/>
              <a:t>A Linguagem de interação e os protocolos são conhecidos;</a:t>
            </a:r>
          </a:p>
          <a:p>
            <a:pPr lvl="1">
              <a:lnSpc>
                <a:spcPct val="90000"/>
              </a:lnSpc>
            </a:pPr>
            <a:r>
              <a:rPr lang="pt-BR" altLang="pt-PT" dirty="0"/>
              <a:t>Os agentes (normalmente) ostentam comportamentos cooperativos;</a:t>
            </a:r>
          </a:p>
          <a:p>
            <a:pPr lvl="1">
              <a:lnSpc>
                <a:spcPct val="90000"/>
              </a:lnSpc>
            </a:pPr>
            <a:r>
              <a:rPr lang="pt-BR" altLang="pt-PT" dirty="0"/>
              <a:t>Os agentes partilham a arquitetura e o software. </a:t>
            </a:r>
          </a:p>
          <a:p>
            <a:pPr>
              <a:lnSpc>
                <a:spcPct val="90000"/>
              </a:lnSpc>
            </a:pPr>
            <a:endParaRPr lang="pt-BR" altLang="pt-PT" dirty="0"/>
          </a:p>
          <a:p>
            <a:pPr>
              <a:lnSpc>
                <a:spcPct val="90000"/>
              </a:lnSpc>
            </a:pPr>
            <a:endParaRPr lang="pt-BR" altLang="pt-PT" dirty="0"/>
          </a:p>
          <a:p>
            <a:pPr>
              <a:lnSpc>
                <a:spcPct val="90000"/>
              </a:lnSpc>
            </a:pPr>
            <a:endParaRPr lang="pt-BR" altLang="pt-PT" dirty="0"/>
          </a:p>
          <a:p>
            <a:pPr>
              <a:lnSpc>
                <a:spcPct val="90000"/>
              </a:lnSpc>
            </a:pPr>
            <a:endParaRPr lang="pt-BR" altLang="pt-PT" dirty="0"/>
          </a:p>
          <a:p>
            <a:pPr>
              <a:lnSpc>
                <a:spcPct val="90000"/>
              </a:lnSpc>
            </a:pPr>
            <a:endParaRPr lang="pt-BR" altLang="pt-PT" dirty="0"/>
          </a:p>
          <a:p>
            <a:pPr>
              <a:lnSpc>
                <a:spcPct val="90000"/>
              </a:lnSpc>
            </a:pPr>
            <a:endParaRPr lang="pt-BR" altLang="pt-PT" dirty="0"/>
          </a:p>
          <a:p>
            <a:pPr>
              <a:lnSpc>
                <a:spcPct val="90000"/>
              </a:lnSpc>
            </a:pPr>
            <a:r>
              <a:rPr lang="pt-BR" altLang="pt-PT" dirty="0"/>
              <a:t>Custos de manutenção podem ser elevados;</a:t>
            </a:r>
          </a:p>
          <a:p>
            <a:pPr>
              <a:lnSpc>
                <a:spcPct val="90000"/>
              </a:lnSpc>
            </a:pPr>
            <a:r>
              <a:rPr lang="pt-BR" altLang="pt-PT" dirty="0"/>
              <a:t>Pode ser menos tolerantes a falha;</a:t>
            </a:r>
          </a:p>
          <a:p>
            <a:pPr>
              <a:lnSpc>
                <a:spcPct val="90000"/>
              </a:lnSpc>
            </a:pPr>
            <a:r>
              <a:rPr lang="pt-BR" altLang="pt-PT" dirty="0"/>
              <a:t>Difícil a interoperabilidade com outros sistemas.</a:t>
            </a: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9" r="2841"/>
          <a:stretch/>
        </p:blipFill>
        <p:spPr bwMode="auto">
          <a:xfrm>
            <a:off x="6624488" y="3226999"/>
            <a:ext cx="2088232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01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4"/>
          <a:stretch/>
        </p:blipFill>
        <p:spPr bwMode="auto">
          <a:xfrm>
            <a:off x="5793032" y="1800399"/>
            <a:ext cx="4215832" cy="39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SMA Aberto</a:t>
            </a:r>
          </a:p>
        </p:txBody>
      </p:sp>
      <p:sp>
        <p:nvSpPr>
          <p:cNvPr id="2355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D35E0B-CFC0-4DAA-A47B-AC668A8CAEB7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pt-PT" altLang="pt-PT" sz="1067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altLang="pt-PT" dirty="0"/>
              <a:t>O sistema não tem um desenho ou arquitetura prévios, apenas agentes no seu seio;</a:t>
            </a:r>
          </a:p>
          <a:p>
            <a:pPr>
              <a:lnSpc>
                <a:spcPct val="90000"/>
              </a:lnSpc>
            </a:pPr>
            <a:r>
              <a:rPr lang="pt-BR" altLang="pt-PT" dirty="0"/>
              <a:t>Os agentes não têm, necessariamente, consciência da </a:t>
            </a:r>
            <a:br>
              <a:rPr lang="pt-BR" altLang="pt-PT" dirty="0"/>
            </a:br>
            <a:r>
              <a:rPr lang="pt-BR" altLang="pt-PT" dirty="0"/>
              <a:t>existência dos outros;</a:t>
            </a:r>
          </a:p>
          <a:p>
            <a:pPr>
              <a:lnSpc>
                <a:spcPct val="90000"/>
              </a:lnSpc>
            </a:pPr>
            <a:r>
              <a:rPr lang="pt-BR" altLang="pt-PT" dirty="0"/>
              <a:t>É exigido um mecanismo para identificar, localizar e </a:t>
            </a:r>
            <a:br>
              <a:rPr lang="pt-BR" altLang="pt-PT" dirty="0"/>
            </a:br>
            <a:r>
              <a:rPr lang="pt-BR" altLang="pt-PT" dirty="0"/>
              <a:t>procurar outros agentes;</a:t>
            </a:r>
          </a:p>
          <a:p>
            <a:pPr>
              <a:lnSpc>
                <a:spcPct val="90000"/>
              </a:lnSpc>
            </a:pPr>
            <a:r>
              <a:rPr lang="pt-BR" altLang="pt-PT" dirty="0"/>
              <a:t>Os agentes podem ser não-cooperativos, maliciosos ou </a:t>
            </a:r>
            <a:br>
              <a:rPr lang="pt-BR" altLang="pt-PT" dirty="0"/>
            </a:br>
            <a:r>
              <a:rPr lang="pt-BR" altLang="pt-PT" dirty="0"/>
              <a:t>não-confiáveis;</a:t>
            </a:r>
            <a:br>
              <a:rPr lang="pt-BR" altLang="pt-PT" dirty="0"/>
            </a:br>
            <a:r>
              <a:rPr lang="pt-BR" altLang="pt-PT" dirty="0"/>
              <a:t>(p.ex., mercados electrónicos)</a:t>
            </a:r>
          </a:p>
          <a:p>
            <a:pPr>
              <a:lnSpc>
                <a:spcPct val="90000"/>
              </a:lnSpc>
            </a:pPr>
            <a:endParaRPr lang="pt-BR" altLang="pt-PT" dirty="0"/>
          </a:p>
        </p:txBody>
      </p:sp>
    </p:spTree>
    <p:extLst>
      <p:ext uri="{BB962C8B-B14F-4D97-AF65-F5344CB8AC3E}">
        <p14:creationId xmlns:p14="http://schemas.microsoft.com/office/powerpoint/2010/main" val="2832122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r="50789"/>
          <a:stretch/>
        </p:blipFill>
        <p:spPr bwMode="auto">
          <a:xfrm>
            <a:off x="2592040" y="3227000"/>
            <a:ext cx="2088232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SMA Aberto</a:t>
            </a:r>
            <a:br>
              <a:rPr lang="pt-PT" altLang="pt-PT" dirty="0"/>
            </a:br>
            <a:r>
              <a:rPr lang="pt-PT" altLang="pt-PT" dirty="0"/>
              <a:t>Vantagens e Desvantagens</a:t>
            </a:r>
          </a:p>
        </p:txBody>
      </p:sp>
      <p:sp>
        <p:nvSpPr>
          <p:cNvPr id="2355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D35E0B-CFC0-4DAA-A47B-AC668A8CAEB7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pt-PT" altLang="pt-PT" sz="1067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 spcCol="360000">
            <a:normAutofit/>
          </a:bodyPr>
          <a:lstStyle/>
          <a:p>
            <a:pPr>
              <a:lnSpc>
                <a:spcPct val="90000"/>
              </a:lnSpc>
            </a:pPr>
            <a:r>
              <a:rPr lang="pt-BR" altLang="pt-PT" dirty="0"/>
              <a:t>Agentes e/ou grupos de agentes são concebidos separadamente (modularidade);</a:t>
            </a:r>
          </a:p>
          <a:p>
            <a:pPr>
              <a:lnSpc>
                <a:spcPct val="90000"/>
              </a:lnSpc>
            </a:pPr>
            <a:r>
              <a:rPr lang="pt-BR" altLang="pt-PT" dirty="0"/>
              <a:t>Flexíveis e tolerantes a falhas;</a:t>
            </a:r>
          </a:p>
          <a:p>
            <a:pPr>
              <a:lnSpc>
                <a:spcPct val="90000"/>
              </a:lnSpc>
            </a:pPr>
            <a:r>
              <a:rPr lang="pt-BR" altLang="pt-PT" dirty="0"/>
              <a:t>Desenvolvimento incremental do sistema ;</a:t>
            </a:r>
            <a:br>
              <a:rPr lang="pt-BR" altLang="pt-PT" dirty="0"/>
            </a:br>
            <a:r>
              <a:rPr lang="pt-BR" altLang="pt-PT" dirty="0"/>
              <a:t>(ao longo do tempo)</a:t>
            </a:r>
          </a:p>
          <a:p>
            <a:pPr>
              <a:lnSpc>
                <a:spcPct val="90000"/>
              </a:lnSpc>
            </a:pPr>
            <a:r>
              <a:rPr lang="pt-BR" altLang="pt-PT" dirty="0"/>
              <a:t>Manutenção facilitada;</a:t>
            </a:r>
          </a:p>
          <a:p>
            <a:pPr>
              <a:lnSpc>
                <a:spcPct val="90000"/>
              </a:lnSpc>
            </a:pPr>
            <a:r>
              <a:rPr lang="pt-BR" altLang="pt-PT" dirty="0"/>
              <a:t>Sociedade aberta e dinâmica. </a:t>
            </a:r>
          </a:p>
          <a:p>
            <a:pPr>
              <a:lnSpc>
                <a:spcPct val="90000"/>
              </a:lnSpc>
            </a:pPr>
            <a:endParaRPr lang="pt-BR" altLang="pt-PT" dirty="0"/>
          </a:p>
          <a:p>
            <a:pPr>
              <a:lnSpc>
                <a:spcPct val="90000"/>
              </a:lnSpc>
            </a:pPr>
            <a:endParaRPr lang="pt-BR" altLang="pt-PT" dirty="0"/>
          </a:p>
          <a:p>
            <a:pPr>
              <a:lnSpc>
                <a:spcPct val="90000"/>
              </a:lnSpc>
            </a:pPr>
            <a:endParaRPr lang="pt-BR" altLang="pt-PT" dirty="0"/>
          </a:p>
          <a:p>
            <a:pPr>
              <a:lnSpc>
                <a:spcPct val="90000"/>
              </a:lnSpc>
            </a:pPr>
            <a:endParaRPr lang="pt-BR" altLang="pt-PT" dirty="0"/>
          </a:p>
          <a:p>
            <a:pPr>
              <a:lnSpc>
                <a:spcPct val="90000"/>
              </a:lnSpc>
            </a:pPr>
            <a:endParaRPr lang="pt-BR" altLang="pt-PT" dirty="0"/>
          </a:p>
          <a:p>
            <a:pPr>
              <a:lnSpc>
                <a:spcPct val="90000"/>
              </a:lnSpc>
            </a:pPr>
            <a:endParaRPr lang="pt-BR" altLang="pt-PT" dirty="0"/>
          </a:p>
          <a:p>
            <a:pPr>
              <a:lnSpc>
                <a:spcPct val="90000"/>
              </a:lnSpc>
            </a:pPr>
            <a:r>
              <a:rPr lang="pt-BR" altLang="pt-PT" dirty="0"/>
              <a:t>O comportamento geral do sistema não é previsível; </a:t>
            </a:r>
          </a:p>
          <a:p>
            <a:pPr>
              <a:lnSpc>
                <a:spcPct val="90000"/>
              </a:lnSpc>
            </a:pPr>
            <a:r>
              <a:rPr lang="pt-BR" altLang="pt-PT" dirty="0"/>
              <a:t>Os protocolos, a linguagem, as ontologias, podem variar entre agentes;</a:t>
            </a:r>
          </a:p>
          <a:p>
            <a:pPr>
              <a:lnSpc>
                <a:spcPct val="90000"/>
              </a:lnSpc>
            </a:pPr>
            <a:r>
              <a:rPr lang="pt-BR" altLang="pt-PT" dirty="0"/>
              <a:t>Podem surgir comportamentos maliciosos, difíceis de evitar.</a:t>
            </a: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9" r="2841"/>
          <a:stretch/>
        </p:blipFill>
        <p:spPr bwMode="auto">
          <a:xfrm>
            <a:off x="6624488" y="3226999"/>
            <a:ext cx="2088232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46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r="15329"/>
          <a:stretch/>
        </p:blipFill>
        <p:spPr bwMode="auto">
          <a:xfrm>
            <a:off x="5904407" y="2592487"/>
            <a:ext cx="4123627" cy="30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Interação</a:t>
            </a:r>
          </a:p>
        </p:txBody>
      </p:sp>
      <p:sp>
        <p:nvSpPr>
          <p:cNvPr id="2355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D35E0B-CFC0-4DAA-A47B-AC668A8CAEB7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pt-PT" altLang="pt-PT" sz="1067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altLang="pt-PT" dirty="0"/>
              <a:t>A interação entre os agentes de um SMA obriga à análise, definição, especificação e implementação de um conjunto base de funcionalidades:</a:t>
            </a:r>
          </a:p>
          <a:p>
            <a:pPr lvl="1">
              <a:lnSpc>
                <a:spcPct val="90000"/>
              </a:lnSpc>
            </a:pPr>
            <a:r>
              <a:rPr lang="pt-BR" altLang="pt-PT" dirty="0"/>
              <a:t>Plataforma de comunicação:</a:t>
            </a:r>
          </a:p>
          <a:p>
            <a:pPr lvl="2">
              <a:lnSpc>
                <a:spcPct val="90000"/>
              </a:lnSpc>
            </a:pPr>
            <a:r>
              <a:rPr lang="pt-BR" altLang="pt-PT" dirty="0"/>
              <a:t>Meio físico de transmissão da informação;</a:t>
            </a:r>
          </a:p>
          <a:p>
            <a:pPr lvl="1">
              <a:lnSpc>
                <a:spcPct val="90000"/>
              </a:lnSpc>
            </a:pPr>
            <a:r>
              <a:rPr lang="pt-BR" altLang="pt-PT" dirty="0"/>
              <a:t>Linguagem de comunicação:</a:t>
            </a:r>
          </a:p>
          <a:p>
            <a:pPr lvl="2">
              <a:lnSpc>
                <a:spcPct val="90000"/>
              </a:lnSpc>
            </a:pPr>
            <a:r>
              <a:rPr lang="pt-BR" altLang="pt-PT" dirty="0"/>
              <a:t>Significado individual das mensagens;</a:t>
            </a:r>
          </a:p>
          <a:p>
            <a:pPr lvl="1">
              <a:lnSpc>
                <a:spcPct val="90000"/>
              </a:lnSpc>
            </a:pPr>
            <a:r>
              <a:rPr lang="pt-BR" altLang="pt-PT" dirty="0"/>
              <a:t>Ontologia:</a:t>
            </a:r>
          </a:p>
          <a:p>
            <a:pPr lvl="2">
              <a:lnSpc>
                <a:spcPct val="90000"/>
              </a:lnSpc>
            </a:pPr>
            <a:r>
              <a:rPr lang="pt-BR" altLang="pt-PT" dirty="0"/>
              <a:t>Definição do modo de estruturação da comunicação;</a:t>
            </a:r>
          </a:p>
          <a:p>
            <a:pPr lvl="1">
              <a:lnSpc>
                <a:spcPct val="90000"/>
              </a:lnSpc>
            </a:pPr>
            <a:r>
              <a:rPr lang="pt-BR" altLang="pt-PT" dirty="0"/>
              <a:t>Arquitetura/formas de organização:</a:t>
            </a:r>
          </a:p>
          <a:p>
            <a:pPr lvl="2">
              <a:lnSpc>
                <a:spcPct val="90000"/>
              </a:lnSpc>
            </a:pPr>
            <a:r>
              <a:rPr lang="pt-BR" altLang="pt-PT" dirty="0"/>
              <a:t>Determina a interligação entre os sistemas.</a:t>
            </a:r>
          </a:p>
        </p:txBody>
      </p:sp>
    </p:spTree>
    <p:extLst>
      <p:ext uri="{BB962C8B-B14F-4D97-AF65-F5344CB8AC3E}">
        <p14:creationId xmlns:p14="http://schemas.microsoft.com/office/powerpoint/2010/main" val="270677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4"/>
          <a:stretch/>
        </p:blipFill>
        <p:spPr bwMode="auto">
          <a:xfrm>
            <a:off x="5372336" y="3384575"/>
            <a:ext cx="4564519" cy="237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Propriedades das Estruturas</a:t>
            </a:r>
          </a:p>
        </p:txBody>
      </p:sp>
      <p:sp>
        <p:nvSpPr>
          <p:cNvPr id="2355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D35E0B-CFC0-4DAA-A47B-AC668A8CAEB7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pt-PT" altLang="pt-PT" sz="1067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altLang="pt-PT" dirty="0"/>
              <a:t>Uma estrutura especifica os papéis e as relações entre agentes.</a:t>
            </a:r>
          </a:p>
          <a:p>
            <a:pPr>
              <a:lnSpc>
                <a:spcPct val="90000"/>
              </a:lnSpc>
            </a:pPr>
            <a:r>
              <a:rPr lang="pt-BR" altLang="pt-PT" dirty="0"/>
              <a:t>Cobertura:</a:t>
            </a:r>
          </a:p>
          <a:p>
            <a:pPr lvl="1">
              <a:lnSpc>
                <a:spcPct val="90000"/>
              </a:lnSpc>
            </a:pPr>
            <a:r>
              <a:rPr lang="pt-BR" altLang="pt-PT" dirty="0"/>
              <a:t>cada porção necessária ao problema completo deve estar dentro das capacidades de resolução de problemas de, pelo menos, um dos agentes;</a:t>
            </a:r>
          </a:p>
          <a:p>
            <a:pPr>
              <a:lnSpc>
                <a:spcPct val="90000"/>
              </a:lnSpc>
            </a:pPr>
            <a:r>
              <a:rPr lang="pt-BR" altLang="pt-PT" dirty="0"/>
              <a:t>Ligação:</a:t>
            </a:r>
          </a:p>
          <a:p>
            <a:pPr lvl="1">
              <a:lnSpc>
                <a:spcPct val="90000"/>
              </a:lnSpc>
            </a:pPr>
            <a:r>
              <a:rPr lang="pt-BR" altLang="pt-PT" dirty="0"/>
              <a:t>os agentes devem interagir de forma a permitir que as atividades cobertas possam ser desenvolvidas e integradas numa solução completa; </a:t>
            </a:r>
          </a:p>
          <a:p>
            <a:pPr>
              <a:lnSpc>
                <a:spcPct val="90000"/>
              </a:lnSpc>
            </a:pPr>
            <a:r>
              <a:rPr lang="pt-BR" altLang="pt-PT" dirty="0"/>
              <a:t>Competência:</a:t>
            </a:r>
          </a:p>
          <a:p>
            <a:pPr lvl="1">
              <a:lnSpc>
                <a:spcPct val="90000"/>
              </a:lnSpc>
            </a:pPr>
            <a:r>
              <a:rPr lang="pt-BR" altLang="pt-PT" dirty="0"/>
              <a:t>a cobertura e a ligação devem ser atingíveis com as limitações </a:t>
            </a:r>
            <a:br>
              <a:rPr lang="pt-BR" altLang="pt-PT" dirty="0"/>
            </a:br>
            <a:r>
              <a:rPr lang="pt-BR" altLang="pt-PT" dirty="0"/>
              <a:t>quer de comunicação quer de recursos, existentes no grupo.</a:t>
            </a:r>
          </a:p>
        </p:txBody>
      </p:sp>
    </p:spTree>
    <p:extLst>
      <p:ext uri="{BB962C8B-B14F-4D97-AF65-F5344CB8AC3E}">
        <p14:creationId xmlns:p14="http://schemas.microsoft.com/office/powerpoint/2010/main" val="3781949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Resultado de imagem para estrutu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 bwMode="auto">
          <a:xfrm>
            <a:off x="4536256" y="1944414"/>
            <a:ext cx="5424601" cy="366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Organização Hierarquizada</a:t>
            </a:r>
          </a:p>
        </p:txBody>
      </p:sp>
      <p:sp>
        <p:nvSpPr>
          <p:cNvPr id="2355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D35E0B-CFC0-4DAA-A47B-AC668A8CAEB7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pt-PT" altLang="pt-PT" sz="1067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altLang="pt-PT" dirty="0"/>
              <a:t>A autoridade é dada a um único agente de topo na hierarquia;</a:t>
            </a:r>
          </a:p>
          <a:p>
            <a:pPr>
              <a:lnSpc>
                <a:spcPct val="90000"/>
              </a:lnSpc>
            </a:pPr>
            <a:r>
              <a:rPr lang="pt-BR" altLang="pt-PT" dirty="0"/>
              <a:t>Comunicação vertical.</a:t>
            </a:r>
          </a:p>
          <a:p>
            <a:pPr>
              <a:lnSpc>
                <a:spcPct val="90000"/>
              </a:lnSpc>
            </a:pPr>
            <a:endParaRPr lang="pt-BR" altLang="pt-PT" dirty="0"/>
          </a:p>
        </p:txBody>
      </p:sp>
    </p:spTree>
    <p:extLst>
      <p:ext uri="{BB962C8B-B14F-4D97-AF65-F5344CB8AC3E}">
        <p14:creationId xmlns:p14="http://schemas.microsoft.com/office/powerpoint/2010/main" val="4174226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18" y="2016423"/>
            <a:ext cx="4987607" cy="37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Comunidade de Especialistas</a:t>
            </a:r>
          </a:p>
        </p:txBody>
      </p:sp>
      <p:sp>
        <p:nvSpPr>
          <p:cNvPr id="2355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D35E0B-CFC0-4DAA-A47B-AC668A8CAEB7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pt-PT" altLang="pt-PT" sz="1067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altLang="pt-PT" dirty="0"/>
              <a:t>Os agentes são vistos como especialistas, com a mesma importância;</a:t>
            </a:r>
          </a:p>
          <a:p>
            <a:pPr>
              <a:lnSpc>
                <a:spcPct val="90000"/>
              </a:lnSpc>
            </a:pPr>
            <a:r>
              <a:rPr lang="pt-BR" altLang="pt-PT" dirty="0"/>
              <a:t>Organização do tipo horizontal (plana).</a:t>
            </a:r>
          </a:p>
        </p:txBody>
      </p:sp>
    </p:spTree>
    <p:extLst>
      <p:ext uri="{BB962C8B-B14F-4D97-AF65-F5344CB8AC3E}">
        <p14:creationId xmlns:p14="http://schemas.microsoft.com/office/powerpoint/2010/main" val="971143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Resultado de imagem para leil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00" y="1781758"/>
            <a:ext cx="5964857" cy="397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Organização Baseada em Mercados</a:t>
            </a:r>
          </a:p>
        </p:txBody>
      </p:sp>
      <p:sp>
        <p:nvSpPr>
          <p:cNvPr id="2355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D35E0B-CFC0-4DAA-A47B-AC668A8CAEB7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pt-PT" altLang="pt-PT" sz="1067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altLang="pt-PT" dirty="0"/>
              <a:t>Os agentes competem pelos recursos através de leilões (lances) e de contratos.</a:t>
            </a:r>
          </a:p>
          <a:p>
            <a:pPr>
              <a:lnSpc>
                <a:spcPct val="90000"/>
              </a:lnSpc>
            </a:pPr>
            <a:endParaRPr lang="pt-BR" altLang="pt-PT" dirty="0"/>
          </a:p>
        </p:txBody>
      </p:sp>
    </p:spTree>
    <p:extLst>
      <p:ext uri="{BB962C8B-B14F-4D97-AF65-F5344CB8AC3E}">
        <p14:creationId xmlns:p14="http://schemas.microsoft.com/office/powerpoint/2010/main" val="3657585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5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t="17188" r="17922" b="17619"/>
          <a:stretch/>
        </p:blipFill>
        <p:spPr>
          <a:xfrm>
            <a:off x="2664048" y="1726419"/>
            <a:ext cx="6681175" cy="3386348"/>
          </a:xfrm>
        </p:spPr>
      </p:pic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/>
              <a:t>Estruturas em Federação</a:t>
            </a:r>
          </a:p>
        </p:txBody>
      </p:sp>
      <p:sp>
        <p:nvSpPr>
          <p:cNvPr id="3379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626597-81E2-4E83-900D-893D075E1785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pt-PT" altLang="pt-PT" sz="1067"/>
          </a:p>
        </p:txBody>
      </p:sp>
    </p:spTree>
    <p:extLst>
      <p:ext uri="{BB962C8B-B14F-4D97-AF65-F5344CB8AC3E}">
        <p14:creationId xmlns:p14="http://schemas.microsoft.com/office/powerpoint/2010/main" val="123462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/>
              <a:t>Alocação por Tarefas</a:t>
            </a:r>
          </a:p>
        </p:txBody>
      </p:sp>
      <p:sp>
        <p:nvSpPr>
          <p:cNvPr id="3481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D6E8E0-84FB-48B9-B74F-9ACE64431775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Alocação dinâmica;</a:t>
            </a:r>
            <a:br>
              <a:rPr lang="pt-BR" dirty="0"/>
            </a:br>
            <a:r>
              <a:rPr lang="pt-BR" dirty="0"/>
              <a:t>(p.ex., Redes de Contratação - CNP)</a:t>
            </a:r>
          </a:p>
          <a:p>
            <a:endParaRPr lang="en-GB" dirty="0"/>
          </a:p>
        </p:txBody>
      </p:sp>
      <p:pic>
        <p:nvPicPr>
          <p:cNvPr id="88066" name="Picture 2" descr="Resultado de imagem para estru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563" y="1237144"/>
            <a:ext cx="4717165" cy="43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9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Sociedades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9878" name="Picture 6" descr="Você sabe quais são as formas de fazer uma festa de família? - Santa Mas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1633000"/>
            <a:ext cx="3137022" cy="176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0" name="Picture 8" descr="G1 &gt; Ciência e Saúde - NOTÍCIAS - Elefantes em zôos vivem menos da metade  do tempo que os selvage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20" y="1643468"/>
            <a:ext cx="2483476" cy="176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248" y="3738726"/>
            <a:ext cx="2496983" cy="1398310"/>
          </a:xfrm>
          <a:prstGeom prst="rect">
            <a:avLst/>
          </a:prstGeom>
        </p:spPr>
      </p:pic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98747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Imagem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4" r="10319" b="1068"/>
          <a:stretch/>
        </p:blipFill>
        <p:spPr bwMode="auto">
          <a:xfrm>
            <a:off x="5976415" y="3024535"/>
            <a:ext cx="410445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/>
              <a:t>Comunicação</a:t>
            </a:r>
            <a:r>
              <a:rPr lang="pt-PT" altLang="pt-PT" noProof="1"/>
              <a:t> </a:t>
            </a:r>
          </a:p>
        </p:txBody>
      </p:sp>
      <p:sp>
        <p:nvSpPr>
          <p:cNvPr id="3584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C682AA-FA94-4453-9816-C87A6CA64B34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comunicação é essencial em ambientes onde existem diversas tarefas que concorrem para um dado fim de forma cooperante ou concorrente;</a:t>
            </a:r>
          </a:p>
          <a:p>
            <a:r>
              <a:rPr lang="pt-BR" dirty="0"/>
              <a:t>A existência de tarefas distribuídas é inerente ao próprio conceito de SMA, logo a comunicação é essencial;</a:t>
            </a:r>
          </a:p>
          <a:p>
            <a:r>
              <a:rPr lang="pt-BR" dirty="0"/>
              <a:t>É necessário assegurar (assumindo uma distribuição geográfica):</a:t>
            </a:r>
          </a:p>
          <a:p>
            <a:pPr lvl="1"/>
            <a:r>
              <a:rPr lang="pt-BR" u="sng" dirty="0"/>
              <a:t>Suportes físicos</a:t>
            </a:r>
            <a:r>
              <a:rPr lang="pt-BR" dirty="0"/>
              <a:t>: </a:t>
            </a:r>
            <a:br>
              <a:rPr lang="pt-BR" dirty="0"/>
            </a:br>
            <a:r>
              <a:rPr lang="pt-BR" dirty="0"/>
              <a:t>estruturas de rede para a propagação dos sinais de </a:t>
            </a:r>
            <a:br>
              <a:rPr lang="pt-BR" dirty="0"/>
            </a:br>
            <a:r>
              <a:rPr lang="pt-BR" dirty="0"/>
              <a:t>transporte de informação através do meio;</a:t>
            </a:r>
          </a:p>
          <a:p>
            <a:pPr lvl="1"/>
            <a:r>
              <a:rPr lang="pt-BR" u="sng" dirty="0"/>
              <a:t>Suportes de interação</a:t>
            </a:r>
            <a:r>
              <a:rPr lang="pt-BR" dirty="0"/>
              <a:t>: pilha protocolar que assegura a </a:t>
            </a:r>
            <a:br>
              <a:rPr lang="pt-BR" dirty="0"/>
            </a:br>
            <a:r>
              <a:rPr lang="pt-BR" dirty="0"/>
              <a:t>troca das mensagens (sobre o suporte físico) </a:t>
            </a:r>
            <a:br>
              <a:rPr lang="pt-BR" dirty="0"/>
            </a:br>
            <a:r>
              <a:rPr lang="pt-BR" dirty="0"/>
              <a:t>e a sua compreensão;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205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Cenários de Comunicação (I)</a:t>
            </a:r>
            <a:endParaRPr lang="pt-PT" altLang="pt-PT" noProof="1"/>
          </a:p>
        </p:txBody>
      </p:sp>
      <p:sp>
        <p:nvSpPr>
          <p:cNvPr id="3686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AAC1AC-86F9-4B51-91FB-C5AD691D2EA8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Sociedade sem comunicação:</a:t>
            </a:r>
          </a:p>
          <a:p>
            <a:pPr lvl="1"/>
            <a:r>
              <a:rPr lang="pt-BR" dirty="0"/>
              <a:t>não há progresso da comunidade como um todo;</a:t>
            </a:r>
          </a:p>
          <a:p>
            <a:pPr lvl="1"/>
            <a:r>
              <a:rPr lang="pt-BR" dirty="0"/>
              <a:t>mesmo com agentes extremamente desenvolvidos não há capacidade de resolução;</a:t>
            </a:r>
          </a:p>
          <a:p>
            <a:endParaRPr lang="en-GB" dirty="0"/>
          </a:p>
        </p:txBody>
      </p:sp>
      <p:pic>
        <p:nvPicPr>
          <p:cNvPr id="36871" name="Picture 6" descr="j00786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2160" y="2802925"/>
            <a:ext cx="657678" cy="141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7" descr="j00786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4811" y="4032452"/>
            <a:ext cx="657678" cy="141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8" descr="j00787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19694" y="2655138"/>
            <a:ext cx="812924" cy="140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9" descr="j00787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4" y="3998552"/>
            <a:ext cx="812924" cy="140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0" descr="j00786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44" y="2667227"/>
            <a:ext cx="657678" cy="141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745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Cenários de Comunicação (II)</a:t>
            </a:r>
            <a:endParaRPr lang="pt-PT" altLang="pt-PT" noProof="1"/>
          </a:p>
        </p:txBody>
      </p:sp>
      <p:sp>
        <p:nvSpPr>
          <p:cNvPr id="3686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AAC1AC-86F9-4B51-91FB-C5AD691D2EA8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Sociedade com comunicação:</a:t>
            </a:r>
          </a:p>
          <a:p>
            <a:pPr lvl="1"/>
            <a:r>
              <a:rPr lang="pt-BR" dirty="0"/>
              <a:t>não há progresso da comunidade como um todo;</a:t>
            </a:r>
          </a:p>
          <a:p>
            <a:pPr lvl="1"/>
            <a:r>
              <a:rPr lang="pt-BR" dirty="0"/>
              <a:t>mesmo com agentes extremamente desenvolvidos não há capacidade de resolução;</a:t>
            </a:r>
          </a:p>
          <a:p>
            <a:pPr lvl="1"/>
            <a:r>
              <a:rPr lang="pt-BR" dirty="0"/>
              <a:t>igual a uma comunidade em que cada um fala a sua língua...</a:t>
            </a:r>
          </a:p>
          <a:p>
            <a:pPr lvl="1"/>
            <a:endParaRPr lang="pt-BR" dirty="0"/>
          </a:p>
          <a:p>
            <a:endParaRPr lang="en-GB" dirty="0"/>
          </a:p>
        </p:txBody>
      </p:sp>
      <p:pic>
        <p:nvPicPr>
          <p:cNvPr id="36871" name="Picture 6" descr="j00786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3483" y="2736503"/>
            <a:ext cx="657678" cy="141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7" descr="j00786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8262" y="4212712"/>
            <a:ext cx="657678" cy="141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8" descr="j00787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9104" y="1922348"/>
            <a:ext cx="812924" cy="140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9" descr="j00787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19" y="4244903"/>
            <a:ext cx="812924" cy="140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0" descr="j00786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30" y="3275604"/>
            <a:ext cx="657678" cy="141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xplosão 2 2"/>
          <p:cNvSpPr/>
          <p:nvPr/>
        </p:nvSpPr>
        <p:spPr>
          <a:xfrm>
            <a:off x="5256336" y="2736503"/>
            <a:ext cx="2880320" cy="2376264"/>
          </a:xfrm>
          <a:prstGeom prst="irregularSeal2">
            <a:avLst/>
          </a:prstGeom>
          <a:noFill/>
          <a:ln w="254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Meio de comunicação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49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Cenários de Comunicação (III)</a:t>
            </a:r>
            <a:endParaRPr lang="pt-PT" altLang="pt-PT" noProof="1"/>
          </a:p>
        </p:txBody>
      </p:sp>
      <p:sp>
        <p:nvSpPr>
          <p:cNvPr id="3686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AAC1AC-86F9-4B51-91FB-C5AD691D2EA8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Sociedade com comunicação e com preocupações sintáticas e semânticas:</a:t>
            </a:r>
          </a:p>
          <a:p>
            <a:pPr lvl="1"/>
            <a:r>
              <a:rPr lang="pt-BR" dirty="0"/>
              <a:t>há progresso da comunidade como um todo;</a:t>
            </a:r>
          </a:p>
          <a:p>
            <a:pPr lvl="1"/>
            <a:r>
              <a:rPr lang="pt-BR" dirty="0"/>
              <a:t>há capacidade de entender quer a estrutura das mensagens quer o que elas </a:t>
            </a:r>
            <a:br>
              <a:rPr lang="pt-BR" dirty="0"/>
            </a:br>
            <a:r>
              <a:rPr lang="pt-BR" dirty="0"/>
              <a:t>significam intrinsecamente;</a:t>
            </a:r>
          </a:p>
          <a:p>
            <a:pPr lvl="1"/>
            <a:endParaRPr lang="pt-BR" dirty="0"/>
          </a:p>
          <a:p>
            <a:endParaRPr lang="en-GB" dirty="0"/>
          </a:p>
        </p:txBody>
      </p:sp>
      <p:sp>
        <p:nvSpPr>
          <p:cNvPr id="10" name="Ondulado duplo 9"/>
          <p:cNvSpPr/>
          <p:nvPr/>
        </p:nvSpPr>
        <p:spPr>
          <a:xfrm>
            <a:off x="5329087" y="3104973"/>
            <a:ext cx="2880320" cy="1414150"/>
          </a:xfrm>
          <a:prstGeom prst="doubleWave">
            <a:avLst/>
          </a:prstGeom>
          <a:noFill/>
          <a:ln w="254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Meio de comunicação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pic>
        <p:nvPicPr>
          <p:cNvPr id="11" name="Picture 14" descr="j00786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153" y="2723091"/>
            <a:ext cx="474388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j00786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78" y="4161940"/>
            <a:ext cx="474388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j00786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3600" y="4116940"/>
            <a:ext cx="474388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j00786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5050" y="3212685"/>
            <a:ext cx="474388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j00786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6032" y="2106754"/>
            <a:ext cx="474388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666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Comunicação em SMA</a:t>
            </a:r>
          </a:p>
        </p:txBody>
      </p:sp>
      <p:sp>
        <p:nvSpPr>
          <p:cNvPr id="3993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127196-4A9E-4A76-BB3D-9B565408B089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pt-PT" altLang="pt-PT" sz="1067"/>
          </a:p>
        </p:txBody>
      </p:sp>
      <p:pic>
        <p:nvPicPr>
          <p:cNvPr id="39941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1036" y="1368351"/>
            <a:ext cx="2520033" cy="2113770"/>
          </a:xfrm>
        </p:spPr>
      </p:pic>
      <p:pic>
        <p:nvPicPr>
          <p:cNvPr id="39942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8139" y="3451608"/>
            <a:ext cx="4608265" cy="2309430"/>
          </a:xfrm>
        </p:spPr>
      </p:pic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Comunicação Direta:</a:t>
            </a:r>
          </a:p>
          <a:p>
            <a:pPr lvl="1"/>
            <a:r>
              <a:rPr lang="pt-BR" dirty="0"/>
              <a:t>memória partilhada por todos os agentes;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Comunicação Assistida </a:t>
            </a:r>
          </a:p>
          <a:p>
            <a:pPr lvl="1"/>
            <a:r>
              <a:rPr lang="pt-BR" dirty="0"/>
              <a:t>passagem de mensagens entre agentes;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925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Resultado de imagem para comunicaÃ§Ã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17" y="3456583"/>
            <a:ext cx="325940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7333E1-6F24-496F-829E-679C8A6F8C5C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pt-PT" altLang="pt-PT" sz="1067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Atos de Discurso (I)</a:t>
            </a:r>
            <a:br>
              <a:rPr lang="pt-PT" dirty="0"/>
            </a:br>
            <a:r>
              <a:rPr lang="pt-PT" dirty="0"/>
              <a:t>(</a:t>
            </a:r>
            <a:r>
              <a:rPr lang="pt-PT" i="1" dirty="0" err="1"/>
              <a:t>Speech</a:t>
            </a:r>
            <a:r>
              <a:rPr lang="pt-PT" i="1" dirty="0"/>
              <a:t> </a:t>
            </a:r>
            <a:r>
              <a:rPr lang="pt-PT" i="1" dirty="0" err="1"/>
              <a:t>Acts</a:t>
            </a:r>
            <a:r>
              <a:rPr lang="pt-PT" dirty="0"/>
              <a:t>)</a:t>
            </a:r>
            <a:endParaRPr lang="en-GB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Sendo os agentes entidades que se pretendem antropomórficas, é lógico que os mecanismos de comunicação usados pelos humanos sejam considerados;</a:t>
            </a:r>
          </a:p>
          <a:p>
            <a:r>
              <a:rPr lang="pt-BR" dirty="0"/>
              <a:t>Como se sabe, o tratamento de linguagem natural é bastante complexo, logo não se adequa diretamente a este processo;</a:t>
            </a:r>
          </a:p>
          <a:p>
            <a:r>
              <a:rPr lang="pt-BR" dirty="0"/>
              <a:t>Surge, então, a ideia de usar a </a:t>
            </a:r>
            <a:r>
              <a:rPr lang="pt-BR" i="1" dirty="0"/>
              <a:t>Speech Act Theory</a:t>
            </a:r>
            <a:r>
              <a:rPr lang="pt-BR" dirty="0"/>
              <a:t> (SAT):</a:t>
            </a:r>
          </a:p>
          <a:p>
            <a:pPr lvl="1"/>
            <a:r>
              <a:rPr lang="pt-BR" dirty="0"/>
              <a:t>tratamento da comunicação como ação;</a:t>
            </a:r>
          </a:p>
          <a:p>
            <a:pPr lvl="1"/>
            <a:r>
              <a:rPr lang="pt-BR" dirty="0"/>
              <a:t>reduz a linguagem aos elementos indicativos de ação (p.ex., dizer, perguntar) (Austin (1962) e Searle (1969)).</a:t>
            </a:r>
          </a:p>
          <a:p>
            <a:r>
              <a:rPr lang="pt-BR" dirty="0"/>
              <a:t>A análise da SAT foca:</a:t>
            </a:r>
          </a:p>
          <a:p>
            <a:pPr lvl="1"/>
            <a:r>
              <a:rPr lang="pt-BR" dirty="0"/>
              <a:t>Locução: </a:t>
            </a:r>
          </a:p>
          <a:p>
            <a:pPr lvl="2"/>
            <a:r>
              <a:rPr lang="pt-BR" dirty="0"/>
              <a:t>o ato de construção da frase; a articulação da mensagem; </a:t>
            </a:r>
          </a:p>
          <a:p>
            <a:pPr lvl="1"/>
            <a:r>
              <a:rPr lang="pt-BR" dirty="0"/>
              <a:t>Elocução: </a:t>
            </a:r>
          </a:p>
          <a:p>
            <a:pPr lvl="2"/>
            <a:r>
              <a:rPr lang="pt-BR" dirty="0"/>
              <a:t>a ação executada quando é dito algo; o conteúdo semântico pretendido;</a:t>
            </a:r>
          </a:p>
          <a:p>
            <a:pPr lvl="1"/>
            <a:r>
              <a:rPr lang="pt-BR" dirty="0"/>
              <a:t>Perlocução: </a:t>
            </a:r>
          </a:p>
          <a:p>
            <a:pPr lvl="2"/>
            <a:r>
              <a:rPr lang="pt-BR" dirty="0"/>
              <a:t>o efeito do ato; a ação resultante no recetor.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786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Resultado de imagem para comunicaÃ§Ã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17" y="3456583"/>
            <a:ext cx="325940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7333E1-6F24-496F-829E-679C8A6F8C5C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pt-PT" altLang="pt-PT" sz="1067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Atos de Discurso (II)</a:t>
            </a:r>
            <a:br>
              <a:rPr lang="pt-PT" dirty="0"/>
            </a:br>
            <a:r>
              <a:rPr lang="pt-PT" dirty="0"/>
              <a:t>(</a:t>
            </a:r>
            <a:r>
              <a:rPr lang="pt-PT" i="1" dirty="0" err="1"/>
              <a:t>Speech</a:t>
            </a:r>
            <a:r>
              <a:rPr lang="pt-PT" i="1" dirty="0"/>
              <a:t> </a:t>
            </a:r>
            <a:r>
              <a:rPr lang="pt-PT" i="1" dirty="0" err="1"/>
              <a:t>Acts</a:t>
            </a:r>
            <a:r>
              <a:rPr lang="pt-PT" dirty="0"/>
              <a:t>)</a:t>
            </a:r>
            <a:endParaRPr lang="en-GB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SAT usa o termo “</a:t>
            </a:r>
            <a:r>
              <a:rPr lang="pt-BR" i="1" dirty="0"/>
              <a:t>performative</a:t>
            </a:r>
            <a:r>
              <a:rPr lang="pt-BR" dirty="0"/>
              <a:t>” para indicar a elocução que implica ação; </a:t>
            </a:r>
          </a:p>
          <a:p>
            <a:r>
              <a:rPr lang="pt-BR" dirty="0"/>
              <a:t>Nenhumas considerações são tecidas face à dificuldade de resolução da ação pelo recetor;</a:t>
            </a:r>
            <a:br>
              <a:rPr lang="pt-BR" dirty="0"/>
            </a:br>
            <a:r>
              <a:rPr lang="pt-BR" dirty="0"/>
              <a:t>(p.ex., face à indicação </a:t>
            </a:r>
            <a:r>
              <a:rPr lang="pt-BR" u="sng" dirty="0"/>
              <a:t>desliga a máquina</a:t>
            </a:r>
            <a:r>
              <a:rPr lang="pt-BR" dirty="0"/>
              <a:t> o agente recetor terá alguma dificuldade em o fazer se estiver perante 100 máquinas...);</a:t>
            </a:r>
          </a:p>
        </p:txBody>
      </p:sp>
    </p:spTree>
    <p:extLst>
      <p:ext uri="{BB962C8B-B14F-4D97-AF65-F5344CB8AC3E}">
        <p14:creationId xmlns:p14="http://schemas.microsoft.com/office/powerpoint/2010/main" val="183940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3524515"/>
            <a:ext cx="2880320" cy="212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7333E1-6F24-496F-829E-679C8A6F8C5C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pt-PT" altLang="pt-PT" sz="1067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KQML (I)</a:t>
            </a:r>
            <a:br>
              <a:rPr lang="en-GB" dirty="0"/>
            </a:br>
            <a:r>
              <a:rPr lang="en-GB" dirty="0"/>
              <a:t>(Knowledge Query and Manipulation Language)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ARPA lançou o </a:t>
            </a:r>
            <a:r>
              <a:rPr lang="pt-BR" i="1" dirty="0"/>
              <a:t>Knowledge Sharing Effort </a:t>
            </a:r>
            <a:r>
              <a:rPr lang="pt-BR" dirty="0"/>
              <a:t>(KSE):</a:t>
            </a:r>
          </a:p>
          <a:p>
            <a:pPr lvl="1"/>
            <a:r>
              <a:rPr lang="pt-BR" dirty="0"/>
              <a:t>um consórcio que visa o desenvolvimento de mecanismos para compartilhar e usar Bases de Conhecimento;</a:t>
            </a:r>
          </a:p>
          <a:p>
            <a:r>
              <a:rPr lang="pt-BR" dirty="0"/>
              <a:t>Do KSE surge a KQML:</a:t>
            </a:r>
          </a:p>
          <a:p>
            <a:pPr lvl="1"/>
            <a:r>
              <a:rPr lang="pt-BR" dirty="0"/>
              <a:t>linguagem e protocolo para a comunicação entre diferentes sistemas baseados em conhecimento ou agentes inteligentes;</a:t>
            </a:r>
          </a:p>
          <a:p>
            <a:r>
              <a:rPr lang="pt-BR" dirty="0"/>
              <a:t>Faz uso de alguns conceitos da SAT e visa solucionar o problema do estabelecimento de uma síntaxe e semântica comuns entre elementos distribuídos;</a:t>
            </a:r>
            <a:br>
              <a:rPr lang="pt-BR" dirty="0"/>
            </a:br>
            <a:r>
              <a:rPr lang="pt-BR" dirty="0"/>
              <a:t>(conseguido? talvez...)</a:t>
            </a:r>
          </a:p>
        </p:txBody>
      </p:sp>
      <p:pic>
        <p:nvPicPr>
          <p:cNvPr id="91140" name="Picture 4" descr="Resultado de imagem para question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08" y="4025722"/>
            <a:ext cx="1464278" cy="146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68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/>
              <a:t>KQML (II)</a:t>
            </a:r>
            <a:endParaRPr lang="pt-PT" altLang="pt-PT" sz="2489" noProof="1"/>
          </a:p>
        </p:txBody>
      </p:sp>
      <p:sp>
        <p:nvSpPr>
          <p:cNvPr id="4403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BCAB7A-A6DD-4119-9CEB-42CC23BE95AB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pt-PT" altLang="pt-PT" sz="1067"/>
          </a:p>
        </p:txBody>
      </p:sp>
      <p:pic>
        <p:nvPicPr>
          <p:cNvPr id="44038" name="Picture 5" descr="j00787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10" y="3648282"/>
            <a:ext cx="771996" cy="153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j00787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65" y="2560148"/>
            <a:ext cx="773407" cy="153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7" descr="IN0035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90" y="2625070"/>
            <a:ext cx="1216564" cy="128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Freeform 8"/>
          <p:cNvSpPr>
            <a:spLocks/>
          </p:cNvSpPr>
          <p:nvPr/>
        </p:nvSpPr>
        <p:spPr bwMode="auto">
          <a:xfrm>
            <a:off x="4499726" y="4032163"/>
            <a:ext cx="1151643" cy="1045793"/>
          </a:xfrm>
          <a:custGeom>
            <a:avLst/>
            <a:gdLst>
              <a:gd name="T0" fmla="*/ 2147483646 w 864"/>
              <a:gd name="T1" fmla="*/ 2147483646 h 784"/>
              <a:gd name="T2" fmla="*/ 2147483646 w 864"/>
              <a:gd name="T3" fmla="*/ 2147483646 h 784"/>
              <a:gd name="T4" fmla="*/ 0 w 864"/>
              <a:gd name="T5" fmla="*/ 0 h 784"/>
              <a:gd name="T6" fmla="*/ 0 60000 65536"/>
              <a:gd name="T7" fmla="*/ 0 60000 65536"/>
              <a:gd name="T8" fmla="*/ 0 60000 65536"/>
              <a:gd name="T9" fmla="*/ 0 w 864"/>
              <a:gd name="T10" fmla="*/ 0 h 784"/>
              <a:gd name="T11" fmla="*/ 864 w 864"/>
              <a:gd name="T12" fmla="*/ 784 h 7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784">
                <a:moveTo>
                  <a:pt x="864" y="384"/>
                </a:moveTo>
                <a:cubicBezTo>
                  <a:pt x="648" y="584"/>
                  <a:pt x="432" y="784"/>
                  <a:pt x="288" y="720"/>
                </a:cubicBezTo>
                <a:cubicBezTo>
                  <a:pt x="144" y="656"/>
                  <a:pt x="72" y="328"/>
                  <a:pt x="0" y="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778"/>
          </a:p>
        </p:txBody>
      </p:sp>
      <p:sp>
        <p:nvSpPr>
          <p:cNvPr id="44042" name="Freeform 9"/>
          <p:cNvSpPr>
            <a:spLocks/>
          </p:cNvSpPr>
          <p:nvPr/>
        </p:nvSpPr>
        <p:spPr bwMode="auto">
          <a:xfrm>
            <a:off x="6675992" y="2709749"/>
            <a:ext cx="831272" cy="1450844"/>
          </a:xfrm>
          <a:custGeom>
            <a:avLst/>
            <a:gdLst>
              <a:gd name="T0" fmla="*/ 0 w 624"/>
              <a:gd name="T1" fmla="*/ 2147483646 h 1088"/>
              <a:gd name="T2" fmla="*/ 2147483646 w 624"/>
              <a:gd name="T3" fmla="*/ 2147483646 h 1088"/>
              <a:gd name="T4" fmla="*/ 2147483646 w 624"/>
              <a:gd name="T5" fmla="*/ 2147483646 h 1088"/>
              <a:gd name="T6" fmla="*/ 0 60000 65536"/>
              <a:gd name="T7" fmla="*/ 0 60000 65536"/>
              <a:gd name="T8" fmla="*/ 0 60000 65536"/>
              <a:gd name="T9" fmla="*/ 0 w 624"/>
              <a:gd name="T10" fmla="*/ 0 h 1088"/>
              <a:gd name="T11" fmla="*/ 624 w 624"/>
              <a:gd name="T12" fmla="*/ 1088 h 10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088">
                <a:moveTo>
                  <a:pt x="0" y="1088"/>
                </a:moveTo>
                <a:cubicBezTo>
                  <a:pt x="20" y="672"/>
                  <a:pt x="40" y="256"/>
                  <a:pt x="144" y="128"/>
                </a:cubicBezTo>
                <a:cubicBezTo>
                  <a:pt x="248" y="0"/>
                  <a:pt x="436" y="160"/>
                  <a:pt x="624" y="320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sz="1778"/>
          </a:p>
        </p:txBody>
      </p:sp>
      <p:sp>
        <p:nvSpPr>
          <p:cNvPr id="44043" name="Text Box 10"/>
          <p:cNvSpPr txBox="1">
            <a:spLocks noChangeArrowheads="1"/>
          </p:cNvSpPr>
          <p:nvPr/>
        </p:nvSpPr>
        <p:spPr bwMode="auto">
          <a:xfrm>
            <a:off x="6803012" y="3200891"/>
            <a:ext cx="658471" cy="28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6814" tIns="38407" rIns="76814" bIns="38407">
            <a:spAutoFit/>
          </a:bodyPr>
          <a:lstStyle>
            <a:lvl1pPr defTabSz="863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 defTabSz="863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 defTabSz="863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 defTabSz="863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 defTabSz="863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pt-PT" altLang="pt-PT" sz="1334" b="1">
                <a:latin typeface="Arial" panose="020B0604020202020204" pitchFamily="34" charset="0"/>
              </a:rPr>
              <a:t>KQML</a:t>
            </a:r>
            <a:endParaRPr kumimoji="1" lang="pt-PT" altLang="pt-PT" sz="1334" b="1" noProof="1">
              <a:latin typeface="Arial" panose="020B0604020202020204" pitchFamily="34" charset="0"/>
            </a:endParaRPr>
          </a:p>
        </p:txBody>
      </p:sp>
      <p:sp>
        <p:nvSpPr>
          <p:cNvPr id="44044" name="Text Box 11"/>
          <p:cNvSpPr txBox="1">
            <a:spLocks noChangeArrowheads="1"/>
          </p:cNvSpPr>
          <p:nvPr/>
        </p:nvSpPr>
        <p:spPr bwMode="auto">
          <a:xfrm>
            <a:off x="4691667" y="4480965"/>
            <a:ext cx="658471" cy="28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6814" tIns="38407" rIns="76814" bIns="38407">
            <a:spAutoFit/>
          </a:bodyPr>
          <a:lstStyle>
            <a:lvl1pPr defTabSz="863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 defTabSz="863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 defTabSz="863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 defTabSz="863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 defTabSz="863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pt-PT" altLang="pt-PT" sz="1334" b="1">
                <a:latin typeface="Arial" panose="020B0604020202020204" pitchFamily="34" charset="0"/>
              </a:rPr>
              <a:t>KQML</a:t>
            </a:r>
            <a:endParaRPr kumimoji="1" lang="pt-PT" altLang="pt-PT" sz="1334" b="1" noProof="1">
              <a:latin typeface="Arial" panose="020B0604020202020204" pitchFamily="34" charset="0"/>
            </a:endParaRPr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KQML visa não só a comunicação entre agentes, mas também ser suficientemente genérica para permitir a comunicação com outros elementos (não) inteligentes;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621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/>
              <a:t>KQML (III)</a:t>
            </a:r>
            <a:endParaRPr lang="pt-PT" altLang="pt-PT" sz="2489" noProof="1"/>
          </a:p>
        </p:txBody>
      </p:sp>
      <p:sp>
        <p:nvSpPr>
          <p:cNvPr id="4505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17CACB-9021-4642-99D4-B88EC24B974B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KQML faz uso do conceito de “</a:t>
            </a:r>
            <a:r>
              <a:rPr lang="pt-BR" i="1" dirty="0"/>
              <a:t>performative</a:t>
            </a:r>
            <a:r>
              <a:rPr lang="pt-BR" dirty="0"/>
              <a:t>”;</a:t>
            </a:r>
          </a:p>
          <a:p>
            <a:r>
              <a:rPr lang="pt-BR" dirty="0"/>
              <a:t>Cada agente, face às </a:t>
            </a:r>
            <a:r>
              <a:rPr lang="pt-BR" i="1" dirty="0"/>
              <a:t>performatives</a:t>
            </a:r>
            <a:r>
              <a:rPr lang="pt-BR" dirty="0"/>
              <a:t> recebidas, atua sobre uma </a:t>
            </a:r>
            <a:r>
              <a:rPr lang="pt-BR" i="1" dirty="0"/>
              <a:t>Virtual Knowledge Base</a:t>
            </a:r>
            <a:r>
              <a:rPr lang="pt-BR" dirty="0"/>
              <a:t> (VKB);</a:t>
            </a:r>
          </a:p>
          <a:p>
            <a:r>
              <a:rPr lang="pt-BR" dirty="0"/>
              <a:t>A síntaxe é semelhante à do LISP, mas os argumentos podem ocorrer em qualquer ordem;</a:t>
            </a:r>
          </a:p>
          <a:p>
            <a:r>
              <a:rPr lang="pt-BR" dirty="0"/>
              <a:t>Os mesmos conceitos do KQML surgem na </a:t>
            </a:r>
            <a:r>
              <a:rPr lang="pt-BR" i="1" dirty="0"/>
              <a:t>Agent Communication Language</a:t>
            </a:r>
            <a:r>
              <a:rPr lang="pt-BR" dirty="0"/>
              <a:t> (ACL). </a:t>
            </a:r>
            <a:br>
              <a:rPr lang="pt-BR" dirty="0"/>
            </a:br>
            <a:r>
              <a:rPr lang="pt-BR" dirty="0"/>
              <a:t>Apenas variações nas </a:t>
            </a:r>
            <a:r>
              <a:rPr lang="pt-BR" i="1" dirty="0"/>
              <a:t>performatives</a:t>
            </a:r>
            <a:r>
              <a:rPr lang="pt-BR" dirty="0"/>
              <a:t> são executadas;</a:t>
            </a:r>
          </a:p>
          <a:p>
            <a:r>
              <a:rPr lang="pt-BR" dirty="0"/>
              <a:t>Para haver </a:t>
            </a:r>
            <a:r>
              <a:rPr lang="pt-BR" i="1" dirty="0"/>
              <a:t>compliance</a:t>
            </a:r>
            <a:r>
              <a:rPr lang="pt-BR" dirty="0"/>
              <a:t> de um agente ou aplicação com KQML não é necessário implementar todas as </a:t>
            </a:r>
            <a:r>
              <a:rPr lang="pt-BR" i="1" dirty="0"/>
              <a:t>performatives</a:t>
            </a:r>
            <a:r>
              <a:rPr lang="pt-BR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16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Motivação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Soluções distribuídas para problemas complexos;</a:t>
            </a:r>
          </a:p>
          <a:p>
            <a:r>
              <a:rPr lang="pt-PT" dirty="0"/>
              <a:t>Modelos de sociedades para explicar certos aspetos relacionados com o surgimento do comportamento social;</a:t>
            </a:r>
          </a:p>
          <a:p>
            <a:r>
              <a:rPr lang="pt-PT" dirty="0"/>
              <a:t>Simular sociedades reais para fins educacionais ou de entretenimento…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8827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Níveis de Estruturação</a:t>
            </a:r>
            <a:endParaRPr lang="pt-PT" altLang="pt-PT" noProof="1"/>
          </a:p>
        </p:txBody>
      </p:sp>
      <p:sp>
        <p:nvSpPr>
          <p:cNvPr id="4608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9F593D-16C9-4F4F-8A59-305253F188E1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pt-PT" altLang="pt-PT" sz="1067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6084" name="AutoShape 3"/>
          <p:cNvSpPr>
            <a:spLocks noChangeArrowheads="1"/>
          </p:cNvSpPr>
          <p:nvPr/>
        </p:nvSpPr>
        <p:spPr bwMode="auto">
          <a:xfrm>
            <a:off x="1903639" y="1600446"/>
            <a:ext cx="2560147" cy="3200890"/>
          </a:xfrm>
          <a:prstGeom prst="can">
            <a:avLst>
              <a:gd name="adj" fmla="val 3125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PT" sz="800"/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2271994" y="2433129"/>
            <a:ext cx="1903881" cy="1855896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PT" sz="800"/>
          </a:p>
        </p:txBody>
      </p:sp>
      <p:sp>
        <p:nvSpPr>
          <p:cNvPr id="46086" name="AutoShape 5"/>
          <p:cNvSpPr>
            <a:spLocks noChangeArrowheads="1"/>
          </p:cNvSpPr>
          <p:nvPr/>
        </p:nvSpPr>
        <p:spPr bwMode="auto">
          <a:xfrm>
            <a:off x="2641762" y="2945441"/>
            <a:ext cx="1247613" cy="959702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pt-PT" sz="800"/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2544381" y="4353946"/>
            <a:ext cx="1424707" cy="31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6814" tIns="38407" rIns="76814" bIns="38407">
            <a:spAutoFit/>
          </a:bodyPr>
          <a:lstStyle>
            <a:lvl1pPr defTabSz="863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 defTabSz="863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 defTabSz="863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 defTabSz="863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 defTabSz="863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pt-PT" altLang="pt-PT" sz="1511" b="1">
                <a:solidFill>
                  <a:srgbClr val="000099"/>
                </a:solidFill>
                <a:latin typeface="Arial" panose="020B0604020202020204" pitchFamily="34" charset="0"/>
              </a:rPr>
              <a:t>Comunicação</a:t>
            </a:r>
            <a:endParaRPr kumimoji="1" lang="pt-PT" altLang="pt-PT" sz="1511" b="1" noProof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2671401" y="3968653"/>
            <a:ext cx="1155402" cy="31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6814" tIns="38407" rIns="76814" bIns="38407">
            <a:spAutoFit/>
          </a:bodyPr>
          <a:lstStyle>
            <a:lvl1pPr defTabSz="863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 defTabSz="863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 defTabSz="863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 defTabSz="863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 defTabSz="863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pt-PT" altLang="pt-PT" sz="1511" b="1">
                <a:solidFill>
                  <a:srgbClr val="000099"/>
                </a:solidFill>
                <a:latin typeface="Arial" panose="020B0604020202020204" pitchFamily="34" charset="0"/>
              </a:rPr>
              <a:t>Mensagem</a:t>
            </a:r>
            <a:endParaRPr kumimoji="1" lang="pt-PT" altLang="pt-PT" sz="1511" b="1" noProof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2736322" y="3584772"/>
            <a:ext cx="1059222" cy="31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6814" tIns="38407" rIns="76814" bIns="38407">
            <a:spAutoFit/>
          </a:bodyPr>
          <a:lstStyle>
            <a:lvl1pPr defTabSz="863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 defTabSz="863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 defTabSz="863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 defTabSz="863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 defTabSz="863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pt-PT" altLang="pt-PT" sz="1511" b="1">
                <a:solidFill>
                  <a:srgbClr val="000099"/>
                </a:solidFill>
                <a:latin typeface="Arial" panose="020B0604020202020204" pitchFamily="34" charset="0"/>
              </a:rPr>
              <a:t>Conteúdo</a:t>
            </a:r>
            <a:endParaRPr kumimoji="1" lang="pt-PT" altLang="pt-PT" sz="1511" b="1" noProof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6090" name="Text Box 9"/>
          <p:cNvSpPr txBox="1">
            <a:spLocks noChangeArrowheads="1"/>
          </p:cNvSpPr>
          <p:nvPr/>
        </p:nvSpPr>
        <p:spPr bwMode="auto">
          <a:xfrm>
            <a:off x="4784157" y="2493817"/>
            <a:ext cx="3374279" cy="32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6814" tIns="38407" rIns="76814" bIns="38407">
            <a:spAutoFit/>
          </a:bodyPr>
          <a:lstStyle>
            <a:lvl1pPr defTabSz="863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 defTabSz="863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 defTabSz="863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 defTabSz="863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 defTabSz="863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kumimoji="1" lang="pt-PT" altLang="pt-P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pt-PT" alt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Mensagens estruturadas em 3 níveis</a:t>
            </a:r>
            <a:endParaRPr kumimoji="1" lang="pt-PT" altLang="pt-PT" sz="16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63786" y="4345472"/>
            <a:ext cx="3178490" cy="723700"/>
            <a:chOff x="2448" y="3450"/>
            <a:chExt cx="2383" cy="543"/>
          </a:xfrm>
        </p:grpSpPr>
        <p:sp>
          <p:nvSpPr>
            <p:cNvPr id="46098" name="Text Box 11"/>
            <p:cNvSpPr txBox="1">
              <a:spLocks noChangeArrowheads="1"/>
            </p:cNvSpPr>
            <p:nvPr/>
          </p:nvSpPr>
          <p:spPr bwMode="auto">
            <a:xfrm>
              <a:off x="2784" y="3450"/>
              <a:ext cx="2047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6814" tIns="38407" rIns="76814" bIns="38407">
              <a:spAutoFit/>
            </a:bodyPr>
            <a:lstStyle>
              <a:lvl1pPr defTabSz="863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NewsGotT" pitchFamily="2" charset="0"/>
                </a:defRPr>
              </a:lvl1pPr>
              <a:lvl2pPr marL="742950" indent="-285750" defTabSz="863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NewsGotT" pitchFamily="2" charset="0"/>
                </a:defRPr>
              </a:lvl2pPr>
              <a:lvl3pPr marL="1143000" indent="-228600" defTabSz="863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NewsGotT" pitchFamily="2" charset="0"/>
                </a:defRPr>
              </a:lvl3pPr>
              <a:lvl4pPr marL="1600200" indent="-228600" defTabSz="863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NewsGotT" pitchFamily="2" charset="0"/>
                </a:defRPr>
              </a:lvl4pPr>
              <a:lvl5pPr marL="2057400" indent="-228600" defTabSz="863600">
                <a:spcBef>
                  <a:spcPct val="20000"/>
                </a:spcBef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NewsGotT" pitchFamily="2" charset="0"/>
                </a:defRPr>
              </a:lvl5pPr>
              <a:lvl6pPr marL="2514600" indent="-228600" defTabSz="863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NewsGotT" pitchFamily="2" charset="0"/>
                </a:defRPr>
              </a:lvl6pPr>
              <a:lvl7pPr marL="2971800" indent="-228600" defTabSz="863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NewsGotT" pitchFamily="2" charset="0"/>
                </a:defRPr>
              </a:lvl7pPr>
              <a:lvl8pPr marL="3429000" indent="-228600" defTabSz="863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NewsGotT" pitchFamily="2" charset="0"/>
                </a:defRPr>
              </a:lvl8pPr>
              <a:lvl9pPr marL="3886200" indent="-228600" defTabSz="863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NewsGotT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kumimoji="1" lang="pt-PT" altLang="pt-P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conjunto de propriedades de baixo nível</a:t>
              </a:r>
              <a:br>
                <a:rPr kumimoji="1" lang="pt-PT" altLang="pt-P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kumimoji="1" lang="pt-PT" altLang="pt-P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tais como: remetente, destinatário e o</a:t>
              </a:r>
              <a:br>
                <a:rPr kumimoji="1" lang="pt-PT" altLang="pt-P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kumimoji="1" lang="pt-PT" altLang="pt-P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identificador da comunicação.</a:t>
              </a:r>
              <a:endParaRPr kumimoji="1" lang="pt-PT" altLang="pt-PT" sz="14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099" name="Line 12"/>
            <p:cNvSpPr>
              <a:spLocks noChangeShapeType="1"/>
            </p:cNvSpPr>
            <p:nvPr/>
          </p:nvSpPr>
          <p:spPr bwMode="auto">
            <a:xfrm flipH="1">
              <a:off x="2448" y="3552"/>
              <a:ext cx="336" cy="0"/>
            </a:xfrm>
            <a:prstGeom prst="line">
              <a:avLst/>
            </a:prstGeom>
            <a:noFill/>
            <a:ln w="12700" cap="sq">
              <a:solidFill>
                <a:srgbClr val="000099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143414" y="3748482"/>
            <a:ext cx="3392292" cy="508357"/>
            <a:chOff x="2208" y="3002"/>
            <a:chExt cx="2543" cy="382"/>
          </a:xfrm>
        </p:grpSpPr>
        <p:sp>
          <p:nvSpPr>
            <p:cNvPr id="46096" name="Text Box 14"/>
            <p:cNvSpPr txBox="1">
              <a:spLocks noChangeArrowheads="1"/>
            </p:cNvSpPr>
            <p:nvPr/>
          </p:nvSpPr>
          <p:spPr bwMode="auto">
            <a:xfrm>
              <a:off x="2784" y="3002"/>
              <a:ext cx="1967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6814" tIns="38407" rIns="76814" bIns="38407">
              <a:spAutoFit/>
            </a:bodyPr>
            <a:lstStyle>
              <a:lvl1pPr defTabSz="863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NewsGotT" pitchFamily="2" charset="0"/>
                </a:defRPr>
              </a:lvl1pPr>
              <a:lvl2pPr marL="742950" indent="-285750" defTabSz="863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NewsGotT" pitchFamily="2" charset="0"/>
                </a:defRPr>
              </a:lvl2pPr>
              <a:lvl3pPr marL="1143000" indent="-228600" defTabSz="863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NewsGotT" pitchFamily="2" charset="0"/>
                </a:defRPr>
              </a:lvl3pPr>
              <a:lvl4pPr marL="1600200" indent="-228600" defTabSz="863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NewsGotT" pitchFamily="2" charset="0"/>
                </a:defRPr>
              </a:lvl4pPr>
              <a:lvl5pPr marL="2057400" indent="-228600" defTabSz="863600">
                <a:spcBef>
                  <a:spcPct val="20000"/>
                </a:spcBef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NewsGotT" pitchFamily="2" charset="0"/>
                </a:defRPr>
              </a:lvl5pPr>
              <a:lvl6pPr marL="2514600" indent="-228600" defTabSz="863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NewsGotT" pitchFamily="2" charset="0"/>
                </a:defRPr>
              </a:lvl6pPr>
              <a:lvl7pPr marL="2971800" indent="-228600" defTabSz="863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NewsGotT" pitchFamily="2" charset="0"/>
                </a:defRPr>
              </a:lvl7pPr>
              <a:lvl8pPr marL="3429000" indent="-228600" defTabSz="863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NewsGotT" pitchFamily="2" charset="0"/>
                </a:defRPr>
              </a:lvl8pPr>
              <a:lvl9pPr marL="3886200" indent="-228600" defTabSz="863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NewsGotT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kumimoji="1" lang="pt-PT" altLang="pt-P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dá informações acerca do </a:t>
              </a:r>
              <a:r>
                <a:rPr kumimoji="1" lang="pt-PT" altLang="pt-PT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conteúdo</a:t>
              </a:r>
              <a:r>
                <a:rPr kumimoji="1" lang="pt-PT" altLang="pt-P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br>
                <a:rPr kumimoji="1" lang="pt-PT" altLang="pt-P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kumimoji="1" lang="pt-PT" altLang="pt-P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linguagem deste, ontologia, etc.</a:t>
              </a:r>
              <a:endParaRPr kumimoji="1" lang="pt-PT" altLang="pt-PT" sz="14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097" name="Line 15"/>
            <p:cNvSpPr>
              <a:spLocks noChangeShapeType="1"/>
            </p:cNvSpPr>
            <p:nvPr/>
          </p:nvSpPr>
          <p:spPr bwMode="auto">
            <a:xfrm flipH="1">
              <a:off x="2208" y="3120"/>
              <a:ext cx="576" cy="0"/>
            </a:xfrm>
            <a:prstGeom prst="line">
              <a:avLst/>
            </a:prstGeom>
            <a:noFill/>
            <a:ln w="12700" cap="sq">
              <a:solidFill>
                <a:srgbClr val="000099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887965" y="3130325"/>
            <a:ext cx="3640958" cy="508288"/>
            <a:chOff x="2016" y="2539"/>
            <a:chExt cx="2730" cy="381"/>
          </a:xfrm>
        </p:grpSpPr>
        <p:sp>
          <p:nvSpPr>
            <p:cNvPr id="46094" name="Text Box 17"/>
            <p:cNvSpPr txBox="1">
              <a:spLocks noChangeArrowheads="1"/>
            </p:cNvSpPr>
            <p:nvPr/>
          </p:nvSpPr>
          <p:spPr bwMode="auto">
            <a:xfrm>
              <a:off x="2784" y="2539"/>
              <a:ext cx="1962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76814" tIns="38407" rIns="76814" bIns="38407">
              <a:spAutoFit/>
            </a:bodyPr>
            <a:lstStyle>
              <a:lvl1pPr defTabSz="863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NewsGotT" pitchFamily="2" charset="0"/>
                </a:defRPr>
              </a:lvl1pPr>
              <a:lvl2pPr marL="742950" indent="-285750" defTabSz="863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NewsGotT" pitchFamily="2" charset="0"/>
                </a:defRPr>
              </a:lvl2pPr>
              <a:lvl3pPr marL="1143000" indent="-228600" defTabSz="86360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NewsGotT" pitchFamily="2" charset="0"/>
                </a:defRPr>
              </a:lvl3pPr>
              <a:lvl4pPr marL="1600200" indent="-228600" defTabSz="863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NewsGotT" pitchFamily="2" charset="0"/>
                </a:defRPr>
              </a:lvl4pPr>
              <a:lvl5pPr marL="2057400" indent="-228600" defTabSz="863600">
                <a:spcBef>
                  <a:spcPct val="20000"/>
                </a:spcBef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NewsGotT" pitchFamily="2" charset="0"/>
                </a:defRPr>
              </a:lvl5pPr>
              <a:lvl6pPr marL="2514600" indent="-228600" defTabSz="863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NewsGotT" pitchFamily="2" charset="0"/>
                </a:defRPr>
              </a:lvl6pPr>
              <a:lvl7pPr marL="2971800" indent="-228600" defTabSz="863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NewsGotT" pitchFamily="2" charset="0"/>
                </a:defRPr>
              </a:lvl7pPr>
              <a:lvl8pPr marL="3429000" indent="-228600" defTabSz="863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NewsGotT" pitchFamily="2" charset="0"/>
                </a:defRPr>
              </a:lvl8pPr>
              <a:lvl9pPr marL="3886200" indent="-228600" defTabSz="863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NewsGotT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kumimoji="1" lang="pt-PT" altLang="pt-P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conteúdo sem interpretação: ASCII ou</a:t>
              </a:r>
              <a:br>
                <a:rPr kumimoji="1" lang="pt-PT" altLang="pt-P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kumimoji="1" lang="pt-PT" altLang="pt-P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binário.</a:t>
              </a:r>
              <a:endParaRPr kumimoji="1" lang="pt-PT" altLang="pt-PT" sz="14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095" name="Line 18"/>
            <p:cNvSpPr>
              <a:spLocks noChangeShapeType="1"/>
            </p:cNvSpPr>
            <p:nvPr/>
          </p:nvSpPr>
          <p:spPr bwMode="auto">
            <a:xfrm flipH="1">
              <a:off x="2016" y="2640"/>
              <a:ext cx="768" cy="0"/>
            </a:xfrm>
            <a:prstGeom prst="line">
              <a:avLst/>
            </a:prstGeom>
            <a:noFill/>
            <a:ln w="12700" cap="sq">
              <a:solidFill>
                <a:srgbClr val="000099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1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Estrutura de Mensagens</a:t>
            </a:r>
            <a:endParaRPr lang="pt-PT" altLang="pt-PT" noProof="1"/>
          </a:p>
        </p:txBody>
      </p:sp>
      <p:sp>
        <p:nvSpPr>
          <p:cNvPr id="4710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938935-45AC-4DFA-9D2E-B0593DD98DBE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Estrutura</a:t>
            </a:r>
            <a:r>
              <a:rPr lang="en-GB" dirty="0"/>
              <a:t> </a:t>
            </a:r>
            <a:r>
              <a:rPr lang="en-GB" dirty="0" err="1"/>
              <a:t>básica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	(KQML –performative</a:t>
            </a:r>
          </a:p>
          <a:p>
            <a:pPr marL="0" indent="0">
              <a:buNone/>
            </a:pPr>
            <a:r>
              <a:rPr lang="en-GB" dirty="0"/>
              <a:t>		:sender  	&lt;word&gt;</a:t>
            </a:r>
          </a:p>
          <a:p>
            <a:pPr marL="0" indent="0">
              <a:buNone/>
            </a:pPr>
            <a:r>
              <a:rPr lang="en-GB" dirty="0"/>
              <a:t>		:receiver	&lt;word&gt;</a:t>
            </a:r>
          </a:p>
          <a:p>
            <a:pPr marL="0" indent="0">
              <a:buNone/>
            </a:pPr>
            <a:r>
              <a:rPr lang="en-GB" dirty="0"/>
              <a:t>		:language	&lt;word&gt;</a:t>
            </a:r>
          </a:p>
          <a:p>
            <a:pPr marL="0" indent="0">
              <a:buNone/>
            </a:pPr>
            <a:r>
              <a:rPr lang="en-GB" dirty="0"/>
              <a:t>		:ontology	&lt;word&gt;</a:t>
            </a:r>
          </a:p>
          <a:p>
            <a:pPr marL="0" indent="0">
              <a:buNone/>
            </a:pPr>
            <a:r>
              <a:rPr lang="en-GB" dirty="0"/>
              <a:t>		:content	&lt;word&gt;</a:t>
            </a:r>
          </a:p>
          <a:p>
            <a:pPr marL="0" indent="0">
              <a:buNone/>
            </a:pPr>
            <a:r>
              <a:rPr lang="en-GB" dirty="0"/>
              <a:t>		....)</a:t>
            </a:r>
          </a:p>
          <a:p>
            <a:endParaRPr lang="en-GB" dirty="0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1827847" y="2487816"/>
            <a:ext cx="972403" cy="29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6814" tIns="38407" rIns="76814" bIns="38407">
            <a:spAutoFit/>
          </a:bodyPr>
          <a:lstStyle>
            <a:lvl1pPr defTabSz="863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 defTabSz="863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 defTabSz="863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 defTabSz="863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 defTabSz="863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pt-PT" altLang="pt-PT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performative</a:t>
            </a:r>
            <a:endParaRPr kumimoji="1" lang="pt-PT" altLang="pt-PT" sz="14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1952808" y="3725526"/>
            <a:ext cx="855256" cy="29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6814" tIns="38407" rIns="76814" bIns="38407">
            <a:spAutoFit/>
          </a:bodyPr>
          <a:lstStyle>
            <a:lvl1pPr defTabSz="863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 defTabSz="863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 defTabSz="863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 defTabSz="863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 defTabSz="863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pt-PT" alt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argumento</a:t>
            </a:r>
            <a:endParaRPr kumimoji="1" lang="pt-PT" altLang="pt-PT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5853525" y="2880519"/>
            <a:ext cx="465663" cy="29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6814" tIns="38407" rIns="76814" bIns="38407">
            <a:spAutoFit/>
          </a:bodyPr>
          <a:lstStyle>
            <a:lvl1pPr defTabSz="863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 defTabSz="863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 defTabSz="863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 defTabSz="863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 defTabSz="863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defTabSz="863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pt-PT" altLang="pt-PT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</a:t>
            </a:r>
            <a:endParaRPr kumimoji="1" lang="pt-PT" altLang="pt-PT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12" name="Line 7"/>
          <p:cNvSpPr>
            <a:spLocks noChangeShapeType="1"/>
          </p:cNvSpPr>
          <p:nvPr/>
        </p:nvSpPr>
        <p:spPr bwMode="auto">
          <a:xfrm flipV="1">
            <a:off x="2608310" y="2160439"/>
            <a:ext cx="191940" cy="3838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47113" name="Line 8"/>
          <p:cNvSpPr>
            <a:spLocks noChangeShapeType="1"/>
          </p:cNvSpPr>
          <p:nvPr/>
        </p:nvSpPr>
        <p:spPr bwMode="auto">
          <a:xfrm flipV="1">
            <a:off x="2416369" y="3084758"/>
            <a:ext cx="967759" cy="739636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47114" name="Line 9"/>
          <p:cNvSpPr>
            <a:spLocks noChangeShapeType="1"/>
          </p:cNvSpPr>
          <p:nvPr/>
        </p:nvSpPr>
        <p:spPr bwMode="auto">
          <a:xfrm flipH="1">
            <a:off x="5112320" y="3084758"/>
            <a:ext cx="64074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66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Tipos de </a:t>
            </a:r>
            <a:r>
              <a:rPr lang="pt-PT" altLang="pt-PT" i="1"/>
              <a:t>Performatives</a:t>
            </a:r>
            <a:endParaRPr lang="pt-PT" altLang="pt-PT" noProof="1"/>
          </a:p>
        </p:txBody>
      </p:sp>
      <p:sp>
        <p:nvSpPr>
          <p:cNvPr id="48130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D6E314-E4B1-4A8F-8CD6-BB5C09D4A452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Basic query performatives:</a:t>
            </a:r>
          </a:p>
          <a:p>
            <a:pPr lvl="1"/>
            <a:r>
              <a:rPr lang="en-GB" dirty="0"/>
              <a:t>Evaluate, ask-if, ask-in, ask-one, ask-all</a:t>
            </a:r>
          </a:p>
          <a:p>
            <a:r>
              <a:rPr lang="en-GB" dirty="0"/>
              <a:t>Multi-response query performatives:</a:t>
            </a:r>
          </a:p>
          <a:p>
            <a:pPr lvl="1"/>
            <a:r>
              <a:rPr lang="en-GB" dirty="0"/>
              <a:t>Stream-in, stream-all</a:t>
            </a:r>
          </a:p>
          <a:p>
            <a:r>
              <a:rPr lang="en-GB" dirty="0"/>
              <a:t>Response performatives:</a:t>
            </a:r>
          </a:p>
          <a:p>
            <a:pPr lvl="1"/>
            <a:r>
              <a:rPr lang="en-GB" dirty="0"/>
              <a:t>Reply, sorry</a:t>
            </a:r>
          </a:p>
          <a:p>
            <a:r>
              <a:rPr lang="en-GB" dirty="0"/>
              <a:t>Generic informational performatives:</a:t>
            </a:r>
          </a:p>
          <a:p>
            <a:pPr lvl="1"/>
            <a:r>
              <a:rPr lang="en-GB" dirty="0"/>
              <a:t>Tell, achieve, cancel, </a:t>
            </a:r>
            <a:r>
              <a:rPr lang="en-GB" dirty="0" err="1"/>
              <a:t>untell</a:t>
            </a:r>
            <a:r>
              <a:rPr lang="en-GB" dirty="0"/>
              <a:t>, </a:t>
            </a:r>
            <a:r>
              <a:rPr lang="en-GB" dirty="0" err="1"/>
              <a:t>unachieve</a:t>
            </a:r>
            <a:endParaRPr lang="en-GB" dirty="0"/>
          </a:p>
          <a:p>
            <a:r>
              <a:rPr lang="en-GB" dirty="0"/>
              <a:t>Generator performatives:</a:t>
            </a:r>
          </a:p>
          <a:p>
            <a:pPr lvl="1"/>
            <a:r>
              <a:rPr lang="en-GB" dirty="0"/>
              <a:t>Standby, ready, next, rest, discard, generator</a:t>
            </a:r>
          </a:p>
          <a:p>
            <a:r>
              <a:rPr lang="en-GB" dirty="0"/>
              <a:t>Capability-definition performatives:</a:t>
            </a:r>
          </a:p>
          <a:p>
            <a:pPr lvl="1"/>
            <a:r>
              <a:rPr lang="en-GB" dirty="0"/>
              <a:t>Advertise, subscribe, monitor, import, export</a:t>
            </a:r>
          </a:p>
          <a:p>
            <a:r>
              <a:rPr lang="en-GB" dirty="0"/>
              <a:t>Networking performatives:</a:t>
            </a:r>
          </a:p>
          <a:p>
            <a:pPr lvl="1"/>
            <a:r>
              <a:rPr lang="en-GB" dirty="0"/>
              <a:t>Register, unregister, forward, broadcast, route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385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/>
              <a:t>Exemplos (I)</a:t>
            </a:r>
            <a:endParaRPr lang="pt-PT" altLang="pt-PT" noProof="1"/>
          </a:p>
        </p:txBody>
      </p:sp>
      <p:sp>
        <p:nvSpPr>
          <p:cNvPr id="4915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D00000-0FCF-4D81-8974-A8235DB20698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 </a:t>
            </a:r>
            <a:r>
              <a:rPr lang="en-GB" dirty="0" err="1"/>
              <a:t>agente</a:t>
            </a:r>
            <a:r>
              <a:rPr lang="en-GB" dirty="0"/>
              <a:t> A </a:t>
            </a:r>
            <a:r>
              <a:rPr lang="en-GB" dirty="0" err="1"/>
              <a:t>envia</a:t>
            </a:r>
            <a:r>
              <a:rPr lang="en-GB" dirty="0"/>
              <a:t> </a:t>
            </a:r>
            <a:r>
              <a:rPr lang="en-GB" dirty="0" err="1"/>
              <a:t>ao</a:t>
            </a:r>
            <a:r>
              <a:rPr lang="en-GB" dirty="0"/>
              <a:t> </a:t>
            </a:r>
            <a:r>
              <a:rPr lang="en-GB" dirty="0" err="1"/>
              <a:t>agente</a:t>
            </a:r>
            <a:r>
              <a:rPr lang="en-GB" dirty="0"/>
              <a:t> B: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(evaluate :language PROLOG</a:t>
            </a:r>
            <a:br>
              <a:rPr lang="en-GB" dirty="0"/>
            </a:br>
            <a:r>
              <a:rPr lang="en-GB" dirty="0"/>
              <a:t>		:ontology prices</a:t>
            </a:r>
            <a:br>
              <a:rPr lang="en-GB" dirty="0"/>
            </a:br>
            <a:r>
              <a:rPr lang="en-GB" dirty="0"/>
              <a:t>		:reply-with id1</a:t>
            </a:r>
            <a:br>
              <a:rPr lang="en-GB" dirty="0"/>
            </a:br>
            <a:r>
              <a:rPr lang="en-GB" dirty="0"/>
              <a:t>		:content price(p1,t1,P))</a:t>
            </a:r>
          </a:p>
          <a:p>
            <a:r>
              <a:rPr lang="en-GB" dirty="0"/>
              <a:t>O </a:t>
            </a:r>
            <a:r>
              <a:rPr lang="en-GB" dirty="0" err="1"/>
              <a:t>agente</a:t>
            </a:r>
            <a:r>
              <a:rPr lang="en-GB" dirty="0"/>
              <a:t> B </a:t>
            </a:r>
            <a:r>
              <a:rPr lang="en-GB" dirty="0" err="1"/>
              <a:t>poderá</a:t>
            </a:r>
            <a:r>
              <a:rPr lang="en-GB" dirty="0"/>
              <a:t> responder: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(reply :language KIF</a:t>
            </a:r>
            <a:br>
              <a:rPr lang="en-GB" dirty="0"/>
            </a:br>
            <a:r>
              <a:rPr lang="en-GB" dirty="0"/>
              <a:t>	    :ontology prices</a:t>
            </a:r>
            <a:br>
              <a:rPr lang="en-GB" dirty="0"/>
            </a:br>
            <a:r>
              <a:rPr lang="en-GB" dirty="0"/>
              <a:t>	    :in-reply-to id1</a:t>
            </a:r>
            <a:br>
              <a:rPr lang="en-GB" dirty="0"/>
            </a:br>
            <a:r>
              <a:rPr lang="en-GB" dirty="0"/>
              <a:t>	    :content (scalar 50 </a:t>
            </a:r>
            <a:r>
              <a:rPr lang="en-GB" dirty="0" err="1"/>
              <a:t>pte</a:t>
            </a:r>
            <a:r>
              <a:rPr lang="en-GB" dirty="0"/>
              <a:t>))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864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/>
              <a:t>Exemplos (II)</a:t>
            </a:r>
            <a:endParaRPr lang="pt-PT" altLang="pt-PT" noProof="1"/>
          </a:p>
        </p:txBody>
      </p:sp>
      <p:sp>
        <p:nvSpPr>
          <p:cNvPr id="5017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DFB572-2CC0-469F-92DB-3A8437781B8E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O </a:t>
            </a:r>
            <a:r>
              <a:rPr lang="en-GB" dirty="0" err="1"/>
              <a:t>agente</a:t>
            </a:r>
            <a:r>
              <a:rPr lang="en-GB" dirty="0"/>
              <a:t> A </a:t>
            </a:r>
            <a:r>
              <a:rPr lang="en-GB" dirty="0" err="1"/>
              <a:t>envia</a:t>
            </a:r>
            <a:r>
              <a:rPr lang="en-GB" dirty="0"/>
              <a:t> </a:t>
            </a:r>
            <a:r>
              <a:rPr lang="en-GB" dirty="0" err="1"/>
              <a:t>ao</a:t>
            </a:r>
            <a:r>
              <a:rPr lang="en-GB" dirty="0"/>
              <a:t> </a:t>
            </a:r>
            <a:r>
              <a:rPr lang="en-GB" dirty="0" err="1"/>
              <a:t>agente</a:t>
            </a:r>
            <a:r>
              <a:rPr lang="en-GB" dirty="0"/>
              <a:t> B: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(stream-all :sender </a:t>
            </a:r>
            <a:r>
              <a:rPr lang="en-GB" dirty="0" err="1"/>
              <a:t>agentA</a:t>
            </a:r>
            <a:r>
              <a:rPr lang="en-GB" dirty="0"/>
              <a:t> :receiver </a:t>
            </a:r>
            <a:r>
              <a:rPr lang="en-GB" dirty="0" err="1"/>
              <a:t>agentB</a:t>
            </a:r>
            <a:br>
              <a:rPr lang="en-GB" dirty="0"/>
            </a:br>
            <a:r>
              <a:rPr lang="en-GB" dirty="0"/>
              <a:t>		:language PROLOG :ontology weather</a:t>
            </a:r>
            <a:br>
              <a:rPr lang="en-GB" dirty="0"/>
            </a:br>
            <a:r>
              <a:rPr lang="en-GB" dirty="0"/>
              <a:t>		:reply-with id2 :content tempsensor1)</a:t>
            </a:r>
          </a:p>
          <a:p>
            <a:endParaRPr lang="en-GB" dirty="0"/>
          </a:p>
          <a:p>
            <a:r>
              <a:rPr lang="en-GB" dirty="0"/>
              <a:t>O </a:t>
            </a:r>
            <a:r>
              <a:rPr lang="en-GB" dirty="0" err="1"/>
              <a:t>agente</a:t>
            </a:r>
            <a:r>
              <a:rPr lang="en-GB" dirty="0"/>
              <a:t> B </a:t>
            </a:r>
            <a:r>
              <a:rPr lang="en-GB" dirty="0" err="1"/>
              <a:t>poderá</a:t>
            </a:r>
            <a:r>
              <a:rPr lang="en-GB" dirty="0"/>
              <a:t> responder: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(tell :sender </a:t>
            </a:r>
            <a:r>
              <a:rPr lang="en-GB" dirty="0" err="1"/>
              <a:t>agentB</a:t>
            </a:r>
            <a:r>
              <a:rPr lang="en-GB" dirty="0"/>
              <a:t> :receiver </a:t>
            </a:r>
            <a:r>
              <a:rPr lang="en-GB" dirty="0" err="1"/>
              <a:t>agentA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	:language PROLOG :ontology weather </a:t>
            </a:r>
            <a:br>
              <a:rPr lang="en-GB" dirty="0"/>
            </a:br>
            <a:r>
              <a:rPr lang="en-GB" dirty="0"/>
              <a:t>	:in-reply-to id2 :content temperature(10,23)).</a:t>
            </a:r>
            <a:br>
              <a:rPr lang="en-GB" dirty="0"/>
            </a:br>
            <a:r>
              <a:rPr lang="en-GB" dirty="0"/>
              <a:t>(tell :sender </a:t>
            </a:r>
            <a:r>
              <a:rPr lang="en-GB" dirty="0" err="1"/>
              <a:t>agentB</a:t>
            </a:r>
            <a:r>
              <a:rPr lang="en-GB" dirty="0"/>
              <a:t> :receiver </a:t>
            </a:r>
            <a:r>
              <a:rPr lang="en-GB" dirty="0" err="1"/>
              <a:t>agentA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	:language PROLOG :ontology weather </a:t>
            </a:r>
            <a:br>
              <a:rPr lang="en-GB" dirty="0"/>
            </a:br>
            <a:r>
              <a:rPr lang="en-GB" dirty="0"/>
              <a:t>	:in-reply-to id2 :content temperature(11,24)).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eosl</a:t>
            </a:r>
            <a:r>
              <a:rPr lang="en-GB" dirty="0"/>
              <a:t> :in-reply-to id2)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557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pt-PT"/>
              <a:t>FIPA ACL </a:t>
            </a:r>
          </a:p>
        </p:txBody>
      </p:sp>
      <p:sp>
        <p:nvSpPr>
          <p:cNvPr id="5120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DE1E68-C5ED-4BBC-B833-EA37BEBB95D7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FIPA ACL (</a:t>
            </a:r>
            <a:r>
              <a:rPr lang="pt-BR" i="1" dirty="0"/>
              <a:t>Agent Communication Language</a:t>
            </a:r>
            <a:r>
              <a:rPr lang="pt-BR" dirty="0"/>
              <a:t>) – Standard da FIPA para protocolos de interação;</a:t>
            </a:r>
          </a:p>
          <a:p>
            <a:r>
              <a:rPr lang="pt-BR" dirty="0"/>
              <a:t>Baseado em Atos de Discurso;</a:t>
            </a:r>
          </a:p>
          <a:p>
            <a:r>
              <a:rPr lang="pt-BR" dirty="0"/>
              <a:t>Todos as comunicações pode ser definidas em termos das perfomatives: “informar” e “solicitar”;</a:t>
            </a:r>
          </a:p>
          <a:p>
            <a:r>
              <a:rPr lang="pt-BR" dirty="0"/>
              <a:t>A sintaxe de performatives é semelhante à da KQML:</a:t>
            </a:r>
          </a:p>
          <a:p>
            <a:pPr marL="360363" indent="0">
              <a:buNone/>
            </a:pPr>
            <a:r>
              <a:rPr lang="en-GB" dirty="0"/>
              <a:t>(inform        </a:t>
            </a:r>
          </a:p>
          <a:p>
            <a:pPr marL="360363" indent="0">
              <a:buNone/>
            </a:pPr>
            <a:r>
              <a:rPr lang="en-GB" dirty="0"/>
              <a:t>    :sender Agent435</a:t>
            </a:r>
          </a:p>
          <a:p>
            <a:pPr marL="360363" indent="0">
              <a:buNone/>
            </a:pPr>
            <a:r>
              <a:rPr lang="en-GB" dirty="0"/>
              <a:t>    :receiver Agent450</a:t>
            </a:r>
          </a:p>
          <a:p>
            <a:pPr marL="360363" indent="0">
              <a:buNone/>
            </a:pPr>
            <a:r>
              <a:rPr lang="en-GB" dirty="0"/>
              <a:t>    :language </a:t>
            </a:r>
            <a:r>
              <a:rPr lang="en-GB" dirty="0" err="1"/>
              <a:t>Prolog</a:t>
            </a:r>
            <a:endParaRPr lang="en-GB" dirty="0"/>
          </a:p>
          <a:p>
            <a:pPr marL="360363" indent="0">
              <a:buNone/>
            </a:pPr>
            <a:r>
              <a:rPr lang="en-GB" dirty="0"/>
              <a:t>    :ontology </a:t>
            </a:r>
            <a:r>
              <a:rPr lang="en-GB" dirty="0" err="1"/>
              <a:t>companyx</a:t>
            </a:r>
            <a:endParaRPr lang="en-GB" dirty="0"/>
          </a:p>
          <a:p>
            <a:pPr marL="360363" indent="0">
              <a:buNone/>
            </a:pPr>
            <a:r>
              <a:rPr lang="en-GB" dirty="0"/>
              <a:t>    :content “salary(9876543,32765)”)</a:t>
            </a:r>
          </a:p>
          <a:p>
            <a:pPr lvl="1"/>
            <a:endParaRPr lang="pt-B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85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pt-PT" dirty="0"/>
              <a:t>FIPA ACL </a:t>
            </a:r>
            <a:br>
              <a:rPr lang="en-US" altLang="pt-PT" dirty="0"/>
            </a:br>
            <a:r>
              <a:rPr lang="en-US" altLang="pt-PT" dirty="0"/>
              <a:t>(</a:t>
            </a:r>
            <a:r>
              <a:rPr lang="en-US" altLang="pt-PT" i="1" dirty="0"/>
              <a:t>Performatives</a:t>
            </a:r>
            <a:r>
              <a:rPr lang="en-US" altLang="pt-PT" dirty="0"/>
              <a:t>)</a:t>
            </a:r>
          </a:p>
        </p:txBody>
      </p:sp>
      <p:sp>
        <p:nvSpPr>
          <p:cNvPr id="5120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DE1E68-C5ED-4BBC-B833-EA37BEBB95D7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lvl="3" algn="r"/>
            <a:r>
              <a:rPr lang="pt-PT" dirty="0"/>
              <a:t>Wooldridge, 2002</a:t>
            </a: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8" y="1224459"/>
            <a:ext cx="5670304" cy="4320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75838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/>
              <a:t>Modelo de Comunicação</a:t>
            </a:r>
          </a:p>
        </p:txBody>
      </p:sp>
      <p:sp>
        <p:nvSpPr>
          <p:cNvPr id="53250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0F1D8E-30FC-44DD-89C6-107D5201F6AD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pt-PT" altLang="pt-PT" sz="1067"/>
          </a:p>
        </p:txBody>
      </p:sp>
      <p:sp>
        <p:nvSpPr>
          <p:cNvPr id="53253" name="AutoShape 4"/>
          <p:cNvSpPr>
            <a:spLocks noChangeArrowheads="1"/>
          </p:cNvSpPr>
          <p:nvPr/>
        </p:nvSpPr>
        <p:spPr bwMode="auto">
          <a:xfrm>
            <a:off x="2160000" y="4644000"/>
            <a:ext cx="5760000" cy="46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pt-PT" altLang="pt-PT" sz="1600" b="1" dirty="0">
                <a:solidFill>
                  <a:srgbClr val="20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Infraestrutura de rede</a:t>
            </a:r>
          </a:p>
        </p:txBody>
      </p:sp>
      <p:sp>
        <p:nvSpPr>
          <p:cNvPr id="53261" name="AutoShape 12"/>
          <p:cNvSpPr>
            <a:spLocks noChangeArrowheads="1"/>
          </p:cNvSpPr>
          <p:nvPr/>
        </p:nvSpPr>
        <p:spPr bwMode="auto">
          <a:xfrm>
            <a:off x="2160000" y="1620000"/>
            <a:ext cx="5760000" cy="4680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pt-PT" alt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Diálogos (</a:t>
            </a:r>
            <a:r>
              <a:rPr lang="pt-PT" altLang="pt-PT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Auctions</a:t>
            </a:r>
            <a:r>
              <a:rPr lang="pt-PT" alt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altLang="pt-PT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ContractNet</a:t>
            </a:r>
            <a:r>
              <a:rPr lang="pt-PT" alt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SNP)</a:t>
            </a:r>
          </a:p>
        </p:txBody>
      </p:sp>
      <p:sp>
        <p:nvSpPr>
          <p:cNvPr id="53262" name="AutoShape 13"/>
          <p:cNvSpPr>
            <a:spLocks noChangeArrowheads="1"/>
          </p:cNvSpPr>
          <p:nvPr/>
        </p:nvSpPr>
        <p:spPr bwMode="auto">
          <a:xfrm>
            <a:off x="2160000" y="2124000"/>
            <a:ext cx="5760000" cy="4680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pt-PT" alt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Linguagem do Conteúdo (KIF, </a:t>
            </a:r>
            <a:r>
              <a:rPr lang="pt-PT" altLang="pt-PT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Prolog</a:t>
            </a:r>
            <a:r>
              <a:rPr lang="pt-PT" alt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SQL)</a:t>
            </a:r>
          </a:p>
        </p:txBody>
      </p:sp>
      <p:sp>
        <p:nvSpPr>
          <p:cNvPr id="53263" name="AutoShape 14"/>
          <p:cNvSpPr>
            <a:spLocks noChangeArrowheads="1"/>
          </p:cNvSpPr>
          <p:nvPr/>
        </p:nvSpPr>
        <p:spPr bwMode="auto">
          <a:xfrm>
            <a:off x="2160000" y="2628000"/>
            <a:ext cx="5760000" cy="4680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pt-PT" alt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Linguagem de Comunicação do Agente (FIPA ACL, KQML)</a:t>
            </a:r>
          </a:p>
        </p:txBody>
      </p:sp>
      <p:sp>
        <p:nvSpPr>
          <p:cNvPr id="53264" name="AutoShape 15"/>
          <p:cNvSpPr>
            <a:spLocks noChangeArrowheads="1"/>
          </p:cNvSpPr>
          <p:nvPr/>
        </p:nvSpPr>
        <p:spPr bwMode="auto">
          <a:xfrm>
            <a:off x="2160000" y="3132000"/>
            <a:ext cx="5760000" cy="4680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pt-PT" alt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Envelope da mensagem (FIPA </a:t>
            </a:r>
            <a:r>
              <a:rPr lang="pt-PT" altLang="pt-PT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</a:t>
            </a:r>
            <a:r>
              <a:rPr lang="pt-PT" alt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envelope)</a:t>
            </a:r>
          </a:p>
        </p:txBody>
      </p:sp>
      <p:sp>
        <p:nvSpPr>
          <p:cNvPr id="53265" name="AutoShape 16"/>
          <p:cNvSpPr>
            <a:spLocks noChangeArrowheads="1"/>
          </p:cNvSpPr>
          <p:nvPr/>
        </p:nvSpPr>
        <p:spPr bwMode="auto">
          <a:xfrm>
            <a:off x="2160000" y="3636000"/>
            <a:ext cx="5760000" cy="4680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pt-PT" alt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 de transporte da Mensagem  (IIOP, HTTP, RMI)</a:t>
            </a:r>
          </a:p>
        </p:txBody>
      </p:sp>
      <p:sp>
        <p:nvSpPr>
          <p:cNvPr id="53266" name="AutoShape 17"/>
          <p:cNvSpPr>
            <a:spLocks noChangeArrowheads="1"/>
          </p:cNvSpPr>
          <p:nvPr/>
        </p:nvSpPr>
        <p:spPr bwMode="auto">
          <a:xfrm>
            <a:off x="2160000" y="4140000"/>
            <a:ext cx="5760000" cy="4680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NewsGotT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NewsGotT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NewsGotT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NewsGotT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pt-PT" altLang="pt-P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e sinal (TCP, UDP)</a:t>
            </a:r>
          </a:p>
        </p:txBody>
      </p:sp>
    </p:spTree>
    <p:extLst>
      <p:ext uri="{BB962C8B-B14F-4D97-AF65-F5344CB8AC3E}">
        <p14:creationId xmlns:p14="http://schemas.microsoft.com/office/powerpoint/2010/main" val="65330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/>
              <a:t>Linguagens de Comunicação</a:t>
            </a:r>
          </a:p>
        </p:txBody>
      </p:sp>
      <p:sp>
        <p:nvSpPr>
          <p:cNvPr id="5427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9AAD99-A534-48B8-8613-96BFC4DFEFC8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KQML[1]	</a:t>
            </a:r>
            <a:r>
              <a:rPr lang="pt-BR" i="1" dirty="0"/>
              <a:t>Knowledge Query Manipulation Language</a:t>
            </a:r>
            <a:endParaRPr lang="pt-BR" dirty="0"/>
          </a:p>
          <a:p>
            <a:pPr lvl="1"/>
            <a:r>
              <a:rPr lang="pt-BR" dirty="0"/>
              <a:t>Linguagem externa para comunicações entre agentes;</a:t>
            </a:r>
          </a:p>
          <a:p>
            <a:pPr lvl="1"/>
            <a:r>
              <a:rPr lang="pt-BR" dirty="0"/>
              <a:t>Invólucro para formatar mensagens que determina o significado locutório da mensagem;</a:t>
            </a:r>
          </a:p>
          <a:p>
            <a:pPr lvl="1"/>
            <a:r>
              <a:rPr lang="pt-BR" dirty="0"/>
              <a:t>Não está preocupado com o conteúdo da mensagem;</a:t>
            </a:r>
          </a:p>
          <a:p>
            <a:r>
              <a:rPr lang="pt-BR" dirty="0"/>
              <a:t>KIF[2]	</a:t>
            </a:r>
            <a:r>
              <a:rPr lang="pt-BR" i="1" dirty="0"/>
              <a:t>Knowledge Interchange Format</a:t>
            </a:r>
            <a:endParaRPr lang="pt-BR" dirty="0"/>
          </a:p>
          <a:p>
            <a:pPr lvl="1"/>
            <a:r>
              <a:rPr lang="pt-BR" dirty="0"/>
              <a:t>Destina-se a representar o conhecimento sobre um dado domínio de discurso;</a:t>
            </a:r>
          </a:p>
          <a:p>
            <a:pPr lvl="1"/>
            <a:r>
              <a:rPr lang="pt-BR" dirty="0"/>
              <a:t>Forma de definir o conteúdo de mensagens KQML;</a:t>
            </a:r>
          </a:p>
          <a:p>
            <a:r>
              <a:rPr lang="pt-BR" dirty="0"/>
              <a:t>FIPA/ACL[3]  </a:t>
            </a:r>
            <a:r>
              <a:rPr lang="pt-BR" i="1" dirty="0"/>
              <a:t>Foundation for Intelligent Physical Agents</a:t>
            </a:r>
            <a:r>
              <a:rPr lang="pt-BR" dirty="0"/>
              <a:t> – </a:t>
            </a:r>
            <a:r>
              <a:rPr lang="pt-BR" i="1" dirty="0"/>
              <a:t>Agent Communication Language</a:t>
            </a:r>
            <a:endParaRPr lang="pt-BR" dirty="0"/>
          </a:p>
          <a:p>
            <a:pPr lvl="1"/>
            <a:r>
              <a:rPr lang="pt-BR" dirty="0"/>
              <a:t>Definição da estrutura das mensagens;</a:t>
            </a:r>
          </a:p>
          <a:p>
            <a:r>
              <a:rPr lang="pt-BR" dirty="0"/>
              <a:t>Ontolingua[4];</a:t>
            </a:r>
          </a:p>
          <a:p>
            <a:r>
              <a:rPr lang="pt-BR" dirty="0"/>
              <a:t>XML[5]	</a:t>
            </a:r>
            <a:r>
              <a:rPr lang="pt-BR" i="1" dirty="0"/>
              <a:t>Extended Markup Language</a:t>
            </a:r>
            <a:endParaRPr lang="pt-BR" dirty="0"/>
          </a:p>
          <a:p>
            <a:pPr marL="5381625" lvl="3"/>
            <a:r>
              <a:rPr lang="pt-BR" sz="1000" dirty="0"/>
              <a:t>[1] http://www.csee.umbc.edu/kqml</a:t>
            </a:r>
          </a:p>
          <a:p>
            <a:pPr marL="5381625" lvl="3"/>
            <a:r>
              <a:rPr lang="pt-BR" sz="1000" dirty="0"/>
              <a:t>[2] http://logic.stanford.edu/kif/kif.html</a:t>
            </a:r>
          </a:p>
          <a:p>
            <a:pPr marL="5381625" lvl="3"/>
            <a:r>
              <a:rPr lang="pt-BR" sz="1000" dirty="0"/>
              <a:t>[3] http://www.fipa.org</a:t>
            </a:r>
          </a:p>
          <a:p>
            <a:pPr marL="5381625" lvl="3"/>
            <a:r>
              <a:rPr lang="pt-BR" sz="1000" dirty="0"/>
              <a:t>[4] http://www.ksl.stanford.edu/software/ontolingua</a:t>
            </a:r>
          </a:p>
          <a:p>
            <a:pPr marL="5381625" lvl="3"/>
            <a:r>
              <a:rPr lang="pt-BR" sz="1000" dirty="0"/>
              <a:t>[5] http://www.xml.com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628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EFD53A-5E09-4A9C-B043-CD05FC6B5A6B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pt-PT" altLang="pt-PT" sz="1067"/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8384" y="3279069"/>
            <a:ext cx="3267075" cy="2341562"/>
          </a:xfr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Sistemas Baseados em Quadros Negros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 SBQN configura uma espécie de meta-arquitetura:</a:t>
            </a:r>
            <a:br>
              <a:rPr lang="pt-BR" dirty="0"/>
            </a:br>
            <a:r>
              <a:rPr lang="pt-BR" dirty="0"/>
              <a:t>(uma arquitetura a partir da qual é possível gerar novas arquiteturas)</a:t>
            </a:r>
          </a:p>
          <a:p>
            <a:pPr lvl="1"/>
            <a:r>
              <a:rPr lang="pt-BR" dirty="0"/>
              <a:t>QN - repositório de conhecimento;</a:t>
            </a:r>
          </a:p>
          <a:p>
            <a:pPr lvl="1"/>
            <a:r>
              <a:rPr lang="pt-BR" dirty="0"/>
              <a:t>FC - representam o conhecimento dos diversos especialistas intervenientes na resolução do problema;</a:t>
            </a:r>
          </a:p>
          <a:p>
            <a:pPr lvl="1"/>
            <a:r>
              <a:rPr lang="pt-BR" dirty="0"/>
              <a:t>UM - é o componente do sistema responsável pelo controlo das alterações ao estado de conhecimento do QN, assim como das ações a executar.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75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10" y="1062765"/>
            <a:ext cx="3467330" cy="458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Agenda</a:t>
            </a:r>
          </a:p>
        </p:txBody>
      </p:sp>
      <p:sp>
        <p:nvSpPr>
          <p:cNvPr id="9218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C130AE-B920-4033-90A0-399DE5998BCA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pt-PT" altLang="pt-PT" sz="1067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74595" lvl="1" indent="-254032" algn="just" defTabSz="812902">
              <a:lnSpc>
                <a:spcPct val="90000"/>
              </a:lnSpc>
            </a:pPr>
            <a:r>
              <a:rPr lang="pt-PT" altLang="pt-PT" sz="1600" dirty="0"/>
              <a:t>Inteligência Artificial Distribuída</a:t>
            </a:r>
          </a:p>
          <a:p>
            <a:pPr marL="674595" lvl="1" indent="-254032" algn="just" defTabSz="812902">
              <a:lnSpc>
                <a:spcPct val="90000"/>
              </a:lnSpc>
            </a:pPr>
            <a:r>
              <a:rPr lang="pt-PT" altLang="pt-PT" sz="1600" dirty="0"/>
              <a:t>Sistemas Multiagente</a:t>
            </a:r>
          </a:p>
          <a:p>
            <a:pPr marL="1047175" lvl="2" indent="-203225" algn="just" defTabSz="812902">
              <a:lnSpc>
                <a:spcPct val="90000"/>
              </a:lnSpc>
            </a:pPr>
            <a:r>
              <a:rPr lang="pt-PT" altLang="pt-PT" sz="1600" dirty="0"/>
              <a:t>Motivações</a:t>
            </a:r>
          </a:p>
          <a:p>
            <a:pPr marL="1047175" lvl="2" indent="-203225" algn="just" defTabSz="812902">
              <a:lnSpc>
                <a:spcPct val="90000"/>
              </a:lnSpc>
            </a:pPr>
            <a:r>
              <a:rPr lang="pt-PT" altLang="pt-PT" sz="1600" dirty="0"/>
              <a:t>Aplicações</a:t>
            </a:r>
          </a:p>
          <a:p>
            <a:pPr marL="674595" lvl="1" indent="-254032" algn="just" defTabSz="812902">
              <a:lnSpc>
                <a:spcPct val="90000"/>
              </a:lnSpc>
            </a:pPr>
            <a:r>
              <a:rPr lang="pt-PT" altLang="pt-PT" sz="1600" dirty="0"/>
              <a:t>Interação</a:t>
            </a:r>
          </a:p>
          <a:p>
            <a:pPr marL="674595" lvl="1" indent="-254032" algn="just" defTabSz="812902">
              <a:lnSpc>
                <a:spcPct val="90000"/>
              </a:lnSpc>
            </a:pPr>
            <a:r>
              <a:rPr lang="pt-PT" altLang="pt-PT" sz="1600" dirty="0"/>
              <a:t>SMA fechado e aberto</a:t>
            </a:r>
          </a:p>
          <a:p>
            <a:pPr marL="674595" lvl="1" indent="-254032" algn="just" defTabSz="812902">
              <a:lnSpc>
                <a:spcPct val="90000"/>
              </a:lnSpc>
            </a:pPr>
            <a:r>
              <a:rPr lang="pt-PT" altLang="pt-PT" sz="1600" dirty="0"/>
              <a:t>Comunicação </a:t>
            </a:r>
          </a:p>
          <a:p>
            <a:pPr marL="1047175" lvl="2" indent="-203225" algn="just" defTabSz="812902">
              <a:lnSpc>
                <a:spcPct val="90000"/>
              </a:lnSpc>
            </a:pPr>
            <a:r>
              <a:rPr lang="pt-PT" altLang="pt-PT" sz="1600" dirty="0"/>
              <a:t>Atos de Discurso</a:t>
            </a:r>
          </a:p>
          <a:p>
            <a:pPr marL="1047175" lvl="2" indent="-203225" algn="just" defTabSz="812902">
              <a:lnSpc>
                <a:spcPct val="90000"/>
              </a:lnSpc>
            </a:pPr>
            <a:r>
              <a:rPr lang="pt-PT" altLang="pt-PT" sz="1600" dirty="0"/>
              <a:t>KQML</a:t>
            </a:r>
          </a:p>
          <a:p>
            <a:pPr marL="1047175" lvl="2" indent="-203225" algn="just" defTabSz="812902">
              <a:lnSpc>
                <a:spcPct val="90000"/>
              </a:lnSpc>
            </a:pPr>
            <a:r>
              <a:rPr lang="pt-PT" altLang="pt-PT" sz="1600" dirty="0"/>
              <a:t>FIPA – ACL</a:t>
            </a:r>
          </a:p>
          <a:p>
            <a:pPr marL="1047175" lvl="2" indent="-203225" algn="just" defTabSz="812902">
              <a:lnSpc>
                <a:spcPct val="90000"/>
              </a:lnSpc>
            </a:pPr>
            <a:r>
              <a:rPr lang="pt-PT" altLang="pt-PT" sz="1600" dirty="0"/>
              <a:t>Modelo de Comunicação</a:t>
            </a:r>
          </a:p>
          <a:p>
            <a:pPr marL="674595" lvl="1" indent="-254032" algn="just" defTabSz="812902">
              <a:lnSpc>
                <a:spcPct val="90000"/>
              </a:lnSpc>
            </a:pPr>
            <a:r>
              <a:rPr lang="pt-PT" altLang="pt-PT" sz="1600" dirty="0"/>
              <a:t>Sistemas Baseados em Quadros Negros</a:t>
            </a:r>
          </a:p>
          <a:p>
            <a:pPr marL="674595" lvl="1" indent="-254032" algn="just" defTabSz="812902">
              <a:lnSpc>
                <a:spcPct val="90000"/>
              </a:lnSpc>
            </a:pPr>
            <a:r>
              <a:rPr lang="pt-PT" altLang="pt-PT" sz="1600" dirty="0"/>
              <a:t>Coordenação em SMA</a:t>
            </a:r>
          </a:p>
          <a:p>
            <a:pPr marL="674595" lvl="1" indent="-254032" algn="just" defTabSz="812902">
              <a:lnSpc>
                <a:spcPct val="90000"/>
              </a:lnSpc>
            </a:pPr>
            <a:r>
              <a:rPr lang="pt-PT" altLang="pt-PT" sz="1600" dirty="0"/>
              <a:t>Áreas de Aplicação e Ferramentas</a:t>
            </a:r>
          </a:p>
          <a:p>
            <a:pPr marL="674595" lvl="1" indent="-254032" algn="just" defTabSz="812902">
              <a:lnSpc>
                <a:spcPct val="90000"/>
              </a:lnSpc>
            </a:pPr>
            <a:r>
              <a:rPr lang="pt-PT" altLang="pt-PT" sz="1600" dirty="0"/>
              <a:t>Conclusões, Bibliografia e Recursos Eletrónicos</a:t>
            </a:r>
          </a:p>
        </p:txBody>
      </p:sp>
    </p:spTree>
    <p:extLst>
      <p:ext uri="{BB962C8B-B14F-4D97-AF65-F5344CB8AC3E}">
        <p14:creationId xmlns:p14="http://schemas.microsoft.com/office/powerpoint/2010/main" val="34738811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4575" y="3679487"/>
            <a:ext cx="3816177" cy="20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/>
              <a:t>Coordenação em SMA </a:t>
            </a:r>
          </a:p>
        </p:txBody>
      </p:sp>
      <p:sp>
        <p:nvSpPr>
          <p:cNvPr id="5632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D2D99B-8E9A-47EC-8746-896A0DEE91E8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pt-PT" altLang="pt-PT" sz="1067"/>
          </a:p>
        </p:txBody>
      </p:sp>
      <p:sp>
        <p:nvSpPr>
          <p:cNvPr id="56324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 spcCol="360000">
            <a:normAutofit/>
          </a:bodyPr>
          <a:lstStyle/>
          <a:p>
            <a:r>
              <a:rPr lang="pt-PT" altLang="pt-PT" dirty="0"/>
              <a:t>“Ato de trabalhar em grupo de forma harmoniosa”; </a:t>
            </a:r>
          </a:p>
          <a:p>
            <a:pPr lvl="3" algn="r"/>
            <a:r>
              <a:rPr lang="pt-PT" altLang="pt-PT" dirty="0"/>
              <a:t>[</a:t>
            </a:r>
            <a:r>
              <a:rPr lang="pt-PT" altLang="pt-PT" dirty="0" err="1"/>
              <a:t>Malone</a:t>
            </a:r>
            <a:r>
              <a:rPr lang="pt-PT" altLang="pt-PT" dirty="0"/>
              <a:t> </a:t>
            </a:r>
            <a:r>
              <a:rPr lang="pt-PT" altLang="pt-PT" dirty="0" err="1"/>
              <a:t>et</a:t>
            </a:r>
            <a:r>
              <a:rPr lang="pt-PT" altLang="pt-PT" dirty="0"/>
              <a:t> al., 2001]</a:t>
            </a:r>
          </a:p>
          <a:p>
            <a:endParaRPr lang="pt-PT" altLang="pt-PT" dirty="0"/>
          </a:p>
          <a:p>
            <a:r>
              <a:rPr lang="pt-PT" altLang="pt-PT" dirty="0"/>
              <a:t>Cooperativa:</a:t>
            </a:r>
          </a:p>
          <a:p>
            <a:pPr lvl="1"/>
            <a:r>
              <a:rPr lang="pt-PT" altLang="pt-PT" dirty="0"/>
              <a:t>passa por um processo de tomada de decisão em que as partes envolvidas negoceiam, em termos de alcançarem um ou mais objetivos;</a:t>
            </a:r>
          </a:p>
          <a:p>
            <a:endParaRPr lang="pt-PT" altLang="pt-PT" dirty="0"/>
          </a:p>
          <a:p>
            <a:r>
              <a:rPr lang="pt-PT" altLang="pt-PT" dirty="0"/>
              <a:t>Competitiva:</a:t>
            </a:r>
          </a:p>
          <a:p>
            <a:pPr lvl="1"/>
            <a:r>
              <a:rPr lang="pt-PT" altLang="pt-PT" dirty="0"/>
              <a:t>passa por um processo de decisão em que as partes envolvidas competem tendo em conta um único objetivo.</a:t>
            </a:r>
          </a:p>
        </p:txBody>
      </p:sp>
      <p:pic>
        <p:nvPicPr>
          <p:cNvPr id="93186" name="Picture 2" descr="Resultado de imagem para coope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640" y="1612751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01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/>
              <a:t>Coordenação em SMA</a:t>
            </a:r>
          </a:p>
        </p:txBody>
      </p:sp>
      <p:sp>
        <p:nvSpPr>
          <p:cNvPr id="20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7D6A0C-03CF-4C4F-A282-91E65E1314FD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pt-PT" altLang="pt-PT" sz="1067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39022302"/>
              </p:ext>
            </p:extLst>
          </p:nvPr>
        </p:nvGraphicFramePr>
        <p:xfrm>
          <a:off x="1439863" y="1619250"/>
          <a:ext cx="8280400" cy="378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5699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/>
              <a:t>Áreas de Aplicação</a:t>
            </a:r>
          </a:p>
        </p:txBody>
      </p:sp>
      <p:sp>
        <p:nvSpPr>
          <p:cNvPr id="57346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624B28-A3A4-419C-B1D9-C5080C6C19A5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Industriais</a:t>
            </a:r>
          </a:p>
          <a:p>
            <a:pPr lvl="1"/>
            <a:r>
              <a:rPr lang="pt-BR" dirty="0"/>
              <a:t>Controlo de processos, produção;</a:t>
            </a:r>
          </a:p>
          <a:p>
            <a:r>
              <a:rPr lang="pt-BR" dirty="0"/>
              <a:t>Comerciais</a:t>
            </a:r>
          </a:p>
          <a:p>
            <a:pPr lvl="1"/>
            <a:r>
              <a:rPr lang="pt-BR" dirty="0"/>
              <a:t>Comércio electrónico, gestão de empresas;</a:t>
            </a:r>
          </a:p>
          <a:p>
            <a:r>
              <a:rPr lang="pt-BR" dirty="0"/>
              <a:t>Ensino</a:t>
            </a:r>
          </a:p>
          <a:p>
            <a:pPr lvl="1"/>
            <a:r>
              <a:rPr lang="pt-BR" dirty="0"/>
              <a:t>e-Learning;</a:t>
            </a:r>
          </a:p>
          <a:p>
            <a:r>
              <a:rPr lang="pt-BR" dirty="0"/>
              <a:t>Medicina</a:t>
            </a:r>
          </a:p>
          <a:p>
            <a:pPr lvl="1"/>
            <a:r>
              <a:rPr lang="pt-BR" dirty="0"/>
              <a:t>Monitorização de doentes.</a:t>
            </a:r>
          </a:p>
          <a:p>
            <a:r>
              <a:rPr lang="pt-BR" dirty="0"/>
              <a:t>Entretimento: </a:t>
            </a:r>
          </a:p>
          <a:p>
            <a:pPr lvl="1"/>
            <a:r>
              <a:rPr lang="pt-BR" dirty="0"/>
              <a:t>Jogos. </a:t>
            </a:r>
          </a:p>
          <a:p>
            <a:endParaRPr lang="pt-BR" dirty="0"/>
          </a:p>
          <a:p>
            <a:r>
              <a:rPr lang="pt-BR" dirty="0"/>
              <a:t>Notar que estas áreas têm alguns denominadores comuns, tais como: a distribuição geográfica, a temporalidade, um certo conteúdo semântico ou mesmo funcional, e a complexidade.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8070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/>
              <a:t>Algumas Ferramentas</a:t>
            </a:r>
          </a:p>
        </p:txBody>
      </p:sp>
      <p:sp>
        <p:nvSpPr>
          <p:cNvPr id="58370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2BD214-8386-4591-882B-41EAC446A86B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1439912" y="1368351"/>
            <a:ext cx="8280000" cy="4031649"/>
          </a:xfrm>
        </p:spPr>
        <p:txBody>
          <a:bodyPr>
            <a:noAutofit/>
          </a:bodyPr>
          <a:lstStyle/>
          <a:p>
            <a:r>
              <a:rPr lang="en-GB" sz="1400" dirty="0"/>
              <a:t>JADE</a:t>
            </a:r>
          </a:p>
          <a:p>
            <a:pPr lvl="1"/>
            <a:r>
              <a:rPr lang="en-GB" sz="1200" dirty="0"/>
              <a:t>http://jade.tilab.com/</a:t>
            </a:r>
          </a:p>
          <a:p>
            <a:r>
              <a:rPr lang="en-GB" sz="1400" dirty="0" err="1"/>
              <a:t>AgentBuilder</a:t>
            </a:r>
            <a:endParaRPr lang="en-GB" sz="1400" dirty="0"/>
          </a:p>
          <a:p>
            <a:pPr lvl="1"/>
            <a:r>
              <a:rPr lang="en-GB" sz="1200" dirty="0"/>
              <a:t>http://www.agentbuilder.com/</a:t>
            </a:r>
          </a:p>
          <a:p>
            <a:r>
              <a:rPr lang="en-GB" sz="1400" dirty="0"/>
              <a:t>Zeus</a:t>
            </a:r>
          </a:p>
          <a:p>
            <a:pPr lvl="1"/>
            <a:r>
              <a:rPr lang="en-GB" sz="1200" dirty="0"/>
              <a:t>http://more.btexact.com/projects/agents/zeus/index.htm</a:t>
            </a:r>
          </a:p>
          <a:p>
            <a:r>
              <a:rPr lang="en-GB" sz="1400" dirty="0" err="1"/>
              <a:t>Jatlite</a:t>
            </a:r>
            <a:endParaRPr lang="en-GB" sz="1400" dirty="0"/>
          </a:p>
          <a:p>
            <a:pPr lvl="1"/>
            <a:r>
              <a:rPr lang="en-GB" sz="1200" dirty="0"/>
              <a:t>http://java.stanford.edu/</a:t>
            </a:r>
          </a:p>
          <a:p>
            <a:r>
              <a:rPr lang="en-GB" sz="1400" dirty="0"/>
              <a:t>Aglets</a:t>
            </a:r>
          </a:p>
          <a:p>
            <a:pPr lvl="1"/>
            <a:r>
              <a:rPr lang="en-GB" sz="1200" dirty="0"/>
              <a:t>http://www.trl.ibm.com/aglets/</a:t>
            </a:r>
          </a:p>
          <a:p>
            <a:r>
              <a:rPr lang="en-GB" sz="1400" dirty="0"/>
              <a:t>OAA - The Open Agent Architecture</a:t>
            </a:r>
          </a:p>
          <a:p>
            <a:pPr lvl="1"/>
            <a:r>
              <a:rPr lang="en-GB" sz="1200" dirty="0"/>
              <a:t>http://www.ai.sri.com/~oaa/ </a:t>
            </a:r>
          </a:p>
          <a:p>
            <a:r>
              <a:rPr lang="en-GB" sz="1400" dirty="0"/>
              <a:t>MADKIT</a:t>
            </a:r>
          </a:p>
          <a:p>
            <a:pPr lvl="1"/>
            <a:r>
              <a:rPr lang="en-GB" sz="1200" dirty="0"/>
              <a:t>http://www.madkit.org/ </a:t>
            </a:r>
          </a:p>
          <a:p>
            <a:r>
              <a:rPr lang="en-GB" dirty="0"/>
              <a:t>SPADE</a:t>
            </a:r>
            <a:endParaRPr lang="en-GB" sz="1200" dirty="0"/>
          </a:p>
          <a:p>
            <a:pPr lvl="1"/>
            <a:r>
              <a:rPr lang="en-US" sz="1200" dirty="0"/>
              <a:t>https://pypi.org/project/spade/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95234" name="Picture 2" descr="Resultado de imagem para too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90354" y="2483729"/>
            <a:ext cx="3713809" cy="162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3998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88" y="2908034"/>
            <a:ext cx="2736304" cy="27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/>
              <a:t>Conclusões</a:t>
            </a:r>
          </a:p>
        </p:txBody>
      </p:sp>
      <p:sp>
        <p:nvSpPr>
          <p:cNvPr id="5939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676682-D8E2-4ABE-89FF-73964E705D8F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pt-PT" altLang="pt-PT" sz="1067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 agente corporiza um sistema computacional capaz de revelar uma ação </a:t>
            </a:r>
            <a:r>
              <a:rPr lang="pt-BR" b="1" u="sng" dirty="0"/>
              <a:t>autónoma</a:t>
            </a:r>
            <a:r>
              <a:rPr lang="pt-BR" dirty="0"/>
              <a:t> e </a:t>
            </a:r>
            <a:r>
              <a:rPr lang="pt-BR" b="1" u="sng" dirty="0"/>
              <a:t>flexível</a:t>
            </a:r>
            <a:r>
              <a:rPr lang="pt-BR" dirty="0"/>
              <a:t>, desenvolvido num determinado ambiente;</a:t>
            </a:r>
          </a:p>
          <a:p>
            <a:r>
              <a:rPr lang="pt-BR" dirty="0"/>
              <a:t>Um SMA é um sistema computacional em que os </a:t>
            </a:r>
            <a:r>
              <a:rPr lang="pt-BR" b="1" u="sng" dirty="0"/>
              <a:t>agentes interagem</a:t>
            </a:r>
            <a:r>
              <a:rPr lang="pt-BR" dirty="0"/>
              <a:t> ou trabalham em conjunto por forma a desempenhar um determinado conjunto de tarefas;</a:t>
            </a:r>
          </a:p>
          <a:p>
            <a:r>
              <a:rPr lang="pt-BR" dirty="0"/>
              <a:t>Coordenar agentes implica colocá-los a trabalhar em conjunto de forma a </a:t>
            </a:r>
            <a:r>
              <a:rPr lang="pt-BR" b="1" u="sng" dirty="0"/>
              <a:t>atingir um objetivo</a:t>
            </a:r>
            <a:r>
              <a:rPr lang="pt-BR" dirty="0"/>
              <a:t> comum;</a:t>
            </a:r>
          </a:p>
          <a:p>
            <a:r>
              <a:rPr lang="pt-BR" dirty="0"/>
              <a:t>A coordenação de atividades exige </a:t>
            </a:r>
            <a:r>
              <a:rPr lang="pt-BR" b="1" u="sng" dirty="0"/>
              <a:t>linguagens e sistemas de comunicação</a:t>
            </a:r>
            <a:r>
              <a:rPr lang="pt-BR" dirty="0"/>
              <a:t>;</a:t>
            </a:r>
          </a:p>
          <a:p>
            <a:r>
              <a:rPr lang="pt-BR" dirty="0"/>
              <a:t>A coordenação desenrola-se em ambientes </a:t>
            </a:r>
            <a:r>
              <a:rPr lang="pt-BR" b="1" u="sng" dirty="0"/>
              <a:t>cooperativos</a:t>
            </a:r>
            <a:r>
              <a:rPr lang="pt-BR" dirty="0"/>
              <a:t> ou </a:t>
            </a:r>
            <a:r>
              <a:rPr lang="pt-BR" b="1" u="sng" dirty="0"/>
              <a:t>competitivos</a:t>
            </a:r>
            <a:r>
              <a:rPr lang="pt-BR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3388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esultado de imagem para open 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24402"/>
          <a:stretch/>
        </p:blipFill>
        <p:spPr bwMode="auto">
          <a:xfrm>
            <a:off x="4780711" y="3960639"/>
            <a:ext cx="527685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Referências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</a:t>
            </a:r>
            <a:r>
              <a:rPr lang="en-GB" dirty="0" err="1"/>
              <a:t>Wooldrige</a:t>
            </a:r>
            <a:r>
              <a:rPr lang="en-GB" dirty="0"/>
              <a:t>, 2002] </a:t>
            </a:r>
            <a:r>
              <a:rPr lang="en-GB" dirty="0" err="1"/>
              <a:t>Wooldrige</a:t>
            </a:r>
            <a:r>
              <a:rPr lang="en-GB" dirty="0"/>
              <a:t> M., An Introduction to Multiagent Systems, John Wiley &amp; Sons, ISBN 0 47149691X, 2002.</a:t>
            </a:r>
          </a:p>
          <a:p>
            <a:r>
              <a:rPr lang="en-US" dirty="0"/>
              <a:t>[</a:t>
            </a:r>
            <a:r>
              <a:rPr lang="en-US" dirty="0" err="1"/>
              <a:t>Palanca</a:t>
            </a:r>
            <a:r>
              <a:rPr lang="en-US"/>
              <a:t>, et al., </a:t>
            </a:r>
            <a:r>
              <a:rPr lang="en-US" dirty="0"/>
              <a:t>2022] J. </a:t>
            </a:r>
            <a:r>
              <a:rPr lang="en-US" dirty="0" err="1"/>
              <a:t>Palanca</a:t>
            </a:r>
            <a:r>
              <a:rPr lang="en-US" dirty="0"/>
              <a:t>, A. </a:t>
            </a:r>
            <a:r>
              <a:rPr lang="en-US" dirty="0" err="1"/>
              <a:t>Terrasa</a:t>
            </a:r>
            <a:r>
              <a:rPr lang="en-US" dirty="0"/>
              <a:t>, V. Julian and C. </a:t>
            </a:r>
            <a:r>
              <a:rPr lang="en-US" dirty="0" err="1"/>
              <a:t>Carrascosa</a:t>
            </a:r>
            <a:r>
              <a:rPr lang="en-US" dirty="0"/>
              <a:t>, "SPADE 3: Supporting the New Generation of Multi-Agent Systems," in IEEE Access, vol. 8, pp. 182537-182549, 2020.</a:t>
            </a:r>
            <a:endParaRPr lang="en-GB" dirty="0"/>
          </a:p>
          <a:p>
            <a:r>
              <a:rPr lang="en-GB" dirty="0"/>
              <a:t>[Luger &amp; Stubblefield, 1998] George F. </a:t>
            </a:r>
            <a:r>
              <a:rPr lang="en-GB" dirty="0" err="1"/>
              <a:t>Lugger</a:t>
            </a:r>
            <a:r>
              <a:rPr lang="en-GB" dirty="0"/>
              <a:t>, William A. Stubblefield, “Artificial Intelligence – Structures and Strategies for Complex Problem Solving”, Addison Wesley Longman, Inc., 1998.</a:t>
            </a:r>
          </a:p>
          <a:p>
            <a:r>
              <a:rPr lang="en-GB" dirty="0"/>
              <a:t>[Bond &amp; Gasser, 1988] Alan Bond, Les Gasser, “Readings in Distributed Artificial Intelligence”, Morgan Kaufmann Publishers, San Mateo, EUA, 1988.</a:t>
            </a:r>
          </a:p>
          <a:p>
            <a:r>
              <a:rPr lang="en-GB" dirty="0"/>
              <a:t>[</a:t>
            </a:r>
            <a:r>
              <a:rPr lang="en-GB" dirty="0" err="1"/>
              <a:t>Weiß</a:t>
            </a:r>
            <a:r>
              <a:rPr lang="en-GB" dirty="0"/>
              <a:t>, 1999] Gerhard </a:t>
            </a:r>
            <a:r>
              <a:rPr lang="en-GB" dirty="0" err="1"/>
              <a:t>Weiß</a:t>
            </a:r>
            <a:r>
              <a:rPr lang="en-GB" dirty="0"/>
              <a:t>, “</a:t>
            </a:r>
            <a:r>
              <a:rPr lang="en-GB" dirty="0" err="1"/>
              <a:t>Multiagent</a:t>
            </a:r>
            <a:r>
              <a:rPr lang="en-GB" dirty="0"/>
              <a:t> Systems – A Modern Approach to Distributed Artificial Intelligence”, MIT Press, EUA, 1999.</a:t>
            </a:r>
          </a:p>
          <a:p>
            <a:r>
              <a:rPr lang="en-GB" dirty="0"/>
              <a:t>[Russell &amp; </a:t>
            </a:r>
            <a:r>
              <a:rPr lang="en-GB" dirty="0" err="1"/>
              <a:t>Norvig</a:t>
            </a:r>
            <a:r>
              <a:rPr lang="en-GB" dirty="0"/>
              <a:t>, 1995] Stuart J. Russell, Peter </a:t>
            </a:r>
            <a:r>
              <a:rPr lang="en-GB" dirty="0" err="1"/>
              <a:t>Norvig</a:t>
            </a:r>
            <a:r>
              <a:rPr lang="en-GB" dirty="0"/>
              <a:t>, “Artificial Intelligence – A Modern Approach”, Prentice Hall International Inc., EUA, 1995.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55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0697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open 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9" b="24402"/>
          <a:stretch/>
        </p:blipFill>
        <p:spPr bwMode="auto">
          <a:xfrm>
            <a:off x="4780711" y="3960639"/>
            <a:ext cx="527685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/>
              <a:t>Referências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</a:t>
            </a:r>
            <a:r>
              <a:rPr lang="en-GB" dirty="0" err="1"/>
              <a:t>d'Inverno</a:t>
            </a:r>
            <a:r>
              <a:rPr lang="en-GB" dirty="0"/>
              <a:t> &amp; Luck, 2003] </a:t>
            </a:r>
            <a:r>
              <a:rPr lang="en-GB" dirty="0" err="1"/>
              <a:t>d'Inverno</a:t>
            </a:r>
            <a:r>
              <a:rPr lang="en-GB" dirty="0"/>
              <a:t> M., Luck M., Understanding Agent Systems, Springer, ISBN: 978-3540407003, 2003.</a:t>
            </a:r>
          </a:p>
          <a:p>
            <a:r>
              <a:rPr lang="en-GB" dirty="0"/>
              <a:t>[Ferber, 1999] Jacques Ferber, “Multi-Agent Systems – An Introduction to Distributed Artificial Intelligence”, Addison Wesley Longman, 1999.</a:t>
            </a:r>
          </a:p>
          <a:p>
            <a:r>
              <a:rPr lang="en-GB" dirty="0"/>
              <a:t>[</a:t>
            </a:r>
            <a:r>
              <a:rPr lang="en-GB" dirty="0" err="1"/>
              <a:t>Durfee</a:t>
            </a:r>
            <a:r>
              <a:rPr lang="en-GB" dirty="0"/>
              <a:t> &amp; </a:t>
            </a:r>
            <a:r>
              <a:rPr lang="en-GB" dirty="0" err="1"/>
              <a:t>Rosenschein</a:t>
            </a:r>
            <a:r>
              <a:rPr lang="en-GB" dirty="0"/>
              <a:t>, 1994] Edmund H. </a:t>
            </a:r>
            <a:r>
              <a:rPr lang="en-GB" dirty="0" err="1"/>
              <a:t>Durfee</a:t>
            </a:r>
            <a:r>
              <a:rPr lang="en-GB" dirty="0"/>
              <a:t>, Jeffrey S. </a:t>
            </a:r>
            <a:r>
              <a:rPr lang="en-GB" dirty="0" err="1"/>
              <a:t>Rosenschein</a:t>
            </a:r>
            <a:r>
              <a:rPr lang="en-GB" dirty="0"/>
              <a:t>, “Distributed Problem Solving and Multi Agent Systems: Comparisons and Examples”, Proceedings of the International Workshop on Distributed </a:t>
            </a:r>
            <a:r>
              <a:rPr lang="en-GB" dirty="0" err="1"/>
              <a:t>Aritificial</a:t>
            </a:r>
            <a:r>
              <a:rPr lang="en-GB" dirty="0"/>
              <a:t> Intelligence, Seattle, 1994.</a:t>
            </a:r>
          </a:p>
          <a:p>
            <a:r>
              <a:rPr lang="en-GB" dirty="0"/>
              <a:t>[Malone et al., 2001] Olson, G. M., Malone, T. W., and Smith, J. B. (Eds.) “Coordination Theory and Collaboration Technology”.  Mahwah, NJ:  Erlbaum, 2001.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A8D24-9133-435D-B6B1-297512A026C8}" type="slidenum">
              <a:rPr lang="pt-PT" smtClean="0"/>
              <a:t>56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31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0000" y="4140000"/>
            <a:ext cx="8100000" cy="1080000"/>
          </a:xfrm>
        </p:spPr>
        <p:txBody>
          <a:bodyPr>
            <a:noAutofit/>
          </a:bodyPr>
          <a:lstStyle/>
          <a:p>
            <a:r>
              <a:rPr lang="pt-PT" sz="2000" dirty="0">
                <a:solidFill>
                  <a:srgbClr val="096998"/>
                </a:solidFill>
              </a:rPr>
              <a:t>Mestrado Integrado em Engenharia Informática</a:t>
            </a:r>
            <a:br>
              <a:rPr lang="pt-PT" sz="2000" dirty="0">
                <a:solidFill>
                  <a:srgbClr val="096998"/>
                </a:solidFill>
              </a:rPr>
            </a:br>
            <a:r>
              <a:rPr lang="pt-PT" sz="2000" dirty="0">
                <a:solidFill>
                  <a:srgbClr val="096998"/>
                </a:solidFill>
              </a:rPr>
              <a:t>Mestrado em Engenharia Informática</a:t>
            </a:r>
            <a:br>
              <a:rPr lang="pt-PT" sz="2000" dirty="0">
                <a:solidFill>
                  <a:srgbClr val="096998"/>
                </a:solidFill>
              </a:rPr>
            </a:br>
            <a:r>
              <a:rPr lang="pt-PT" sz="2000" dirty="0">
                <a:solidFill>
                  <a:srgbClr val="096998"/>
                </a:solidFill>
              </a:rPr>
              <a:t>Mestrado em Bioinformática</a:t>
            </a:r>
            <a:br>
              <a:rPr lang="pt-PT" sz="2000" dirty="0">
                <a:solidFill>
                  <a:srgbClr val="096998"/>
                </a:solidFill>
              </a:rPr>
            </a:br>
            <a:br>
              <a:rPr lang="pt-PT" sz="2000">
                <a:solidFill>
                  <a:srgbClr val="096998"/>
                </a:solidFill>
              </a:rPr>
            </a:br>
            <a:endParaRPr lang="pt-PT" sz="1400" b="0" dirty="0">
              <a:solidFill>
                <a:srgbClr val="096998"/>
              </a:solidFill>
            </a:endParaRPr>
          </a:p>
        </p:txBody>
      </p:sp>
      <p:sp>
        <p:nvSpPr>
          <p:cNvPr id="2" name="Marcador de Posição do Texto 1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pPr algn="r"/>
            <a:r>
              <a:rPr lang="pt-PT" sz="6600" b="0" dirty="0">
                <a:solidFill>
                  <a:srgbClr val="096998"/>
                </a:solidFill>
              </a:rPr>
              <a:t>Sistemas Multiagente</a:t>
            </a:r>
            <a:endParaRPr lang="pt-PT" sz="6600" dirty="0">
              <a:solidFill>
                <a:srgbClr val="096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Inteligência Artificial Distribuída</a:t>
            </a:r>
          </a:p>
        </p:txBody>
      </p:sp>
      <p:sp>
        <p:nvSpPr>
          <p:cNvPr id="1035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F5DD7D-EF46-4BB8-933E-DBDECA5490CB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pt-PT" altLang="pt-PT" sz="1067"/>
          </a:p>
        </p:txBody>
      </p:sp>
      <p:sp>
        <p:nvSpPr>
          <p:cNvPr id="103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pt-PT" altLang="pt-PT" dirty="0"/>
              <a:t>Inteligência Artificial Distribuída (IAD):</a:t>
            </a:r>
          </a:p>
          <a:p>
            <a:pPr lvl="1"/>
            <a:r>
              <a:rPr lang="pt-PT" altLang="pt-PT" dirty="0"/>
              <a:t>“Ramo da Inteligência Artificial que estuda a resolução de problemas através de sistemas computacionais distribuídos”.</a:t>
            </a:r>
          </a:p>
          <a:p>
            <a:pPr lvl="3" algn="r"/>
            <a:r>
              <a:rPr lang="pt-PT" altLang="pt-PT" dirty="0"/>
              <a:t>[</a:t>
            </a:r>
            <a:r>
              <a:rPr lang="pt-PT" altLang="pt-PT" dirty="0" err="1"/>
              <a:t>Bond</a:t>
            </a:r>
            <a:r>
              <a:rPr lang="pt-PT" altLang="pt-PT" dirty="0"/>
              <a:t> &amp; </a:t>
            </a:r>
            <a:r>
              <a:rPr lang="pt-PT" altLang="pt-PT" dirty="0" err="1"/>
              <a:t>Gasser</a:t>
            </a:r>
            <a:r>
              <a:rPr lang="pt-PT" altLang="pt-PT" dirty="0"/>
              <a:t>, 1988]</a:t>
            </a:r>
          </a:p>
        </p:txBody>
      </p:sp>
      <p:sp>
        <p:nvSpPr>
          <p:cNvPr id="2" name="Retângulo arredondado 1"/>
          <p:cNvSpPr/>
          <p:nvPr/>
        </p:nvSpPr>
        <p:spPr>
          <a:xfrm>
            <a:off x="4679912" y="3150000"/>
            <a:ext cx="1800000" cy="72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latin typeface="NewsGotT" pitchFamily="2" charset="0"/>
              </a:rPr>
              <a:t>IA Distribuída</a:t>
            </a:r>
            <a:endParaRPr lang="en-GB" sz="1400" dirty="0">
              <a:latin typeface="NewsGotT" pitchFamily="2" charset="0"/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2191204" y="4619287"/>
            <a:ext cx="1800000" cy="72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latin typeface="NewsGotT" pitchFamily="2" charset="0"/>
              </a:rPr>
              <a:t>Resolução Distribuída de Problemas</a:t>
            </a:r>
            <a:endParaRPr lang="en-GB" sz="1400" dirty="0">
              <a:latin typeface="NewsGotT" pitchFamily="2" charset="0"/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4679912" y="4619287"/>
            <a:ext cx="1800000" cy="72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latin typeface="NewsGotT" pitchFamily="2" charset="0"/>
              </a:rPr>
              <a:t>Agentes e </a:t>
            </a:r>
            <a:br>
              <a:rPr lang="pt-PT" sz="1400" dirty="0">
                <a:latin typeface="NewsGotT" pitchFamily="2" charset="0"/>
              </a:rPr>
            </a:br>
            <a:r>
              <a:rPr lang="pt-PT" sz="1400" dirty="0">
                <a:latin typeface="NewsGotT" pitchFamily="2" charset="0"/>
              </a:rPr>
              <a:t>Sistemas Multiagente</a:t>
            </a:r>
            <a:endParaRPr lang="en-GB" sz="1400" dirty="0">
              <a:latin typeface="NewsGotT" pitchFamily="2" charset="0"/>
            </a:endParaRPr>
          </a:p>
        </p:txBody>
      </p:sp>
      <p:sp>
        <p:nvSpPr>
          <p:cNvPr id="9" name="Retângulo arredondado 8"/>
          <p:cNvSpPr/>
          <p:nvPr/>
        </p:nvSpPr>
        <p:spPr>
          <a:xfrm>
            <a:off x="7272560" y="4619287"/>
            <a:ext cx="1800000" cy="720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latin typeface="NewsGotT" pitchFamily="2" charset="0"/>
              </a:rPr>
              <a:t>IA Paralela</a:t>
            </a:r>
            <a:endParaRPr lang="en-GB" sz="1400" dirty="0">
              <a:latin typeface="NewsGotT" pitchFamily="2" charset="0"/>
            </a:endParaRPr>
          </a:p>
        </p:txBody>
      </p:sp>
      <p:cxnSp>
        <p:nvCxnSpPr>
          <p:cNvPr id="6" name="Conexão em ângulos retos 5"/>
          <p:cNvCxnSpPr>
            <a:stCxn id="2" idx="2"/>
            <a:endCxn id="7" idx="0"/>
          </p:cNvCxnSpPr>
          <p:nvPr/>
        </p:nvCxnSpPr>
        <p:spPr>
          <a:xfrm rot="5400000">
            <a:off x="3960915" y="3000289"/>
            <a:ext cx="749287" cy="2488708"/>
          </a:xfrm>
          <a:prstGeom prst="bentConnector3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em ângulos retos 14"/>
          <p:cNvCxnSpPr>
            <a:stCxn id="9" idx="0"/>
            <a:endCxn id="8" idx="0"/>
          </p:cNvCxnSpPr>
          <p:nvPr/>
        </p:nvCxnSpPr>
        <p:spPr>
          <a:xfrm rot="16200000" flipV="1">
            <a:off x="6876236" y="3322963"/>
            <a:ext cx="12700" cy="2592648"/>
          </a:xfrm>
          <a:prstGeom prst="bentConnector3">
            <a:avLst>
              <a:gd name="adj1" fmla="val 2978181"/>
            </a:avLst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7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Inteligência Artificial Distribuída</a:t>
            </a:r>
            <a:br>
              <a:rPr lang="pt-PT" altLang="pt-PT" dirty="0"/>
            </a:br>
            <a:r>
              <a:rPr lang="pt-PT" altLang="pt-PT" dirty="0"/>
              <a:t>Agentes e Sistemas Multiagente</a:t>
            </a:r>
          </a:p>
        </p:txBody>
      </p:sp>
      <p:sp>
        <p:nvSpPr>
          <p:cNvPr id="13314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FA9ABD-67F3-411C-BB3D-3E138B5B7871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pt-PT" altLang="pt-PT" sz="1067"/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/>
              <a:t>“Estudo, construção e aplicação de sistemas em que diversas entidades computacionais (agentes ou </a:t>
            </a:r>
            <a:br>
              <a:rPr lang="pt-PT" altLang="pt-PT" dirty="0"/>
            </a:br>
            <a:r>
              <a:rPr lang="pt-PT" altLang="pt-PT" dirty="0"/>
              <a:t>Sistemas Multiagente - SMA) interagem e perseguem um conjunto </a:t>
            </a:r>
            <a:br>
              <a:rPr lang="pt-PT" altLang="pt-PT" dirty="0"/>
            </a:br>
            <a:r>
              <a:rPr lang="pt-PT" altLang="pt-PT" dirty="0"/>
              <a:t>de objetivos e/ou realizando um conjunto de tarefas”.</a:t>
            </a:r>
          </a:p>
          <a:p>
            <a:pPr lvl="3"/>
            <a:r>
              <a:rPr lang="pt-PT" altLang="pt-PT" dirty="0"/>
              <a:t>		[</a:t>
            </a:r>
            <a:r>
              <a:rPr lang="pt-PT" altLang="pt-PT" dirty="0" err="1"/>
              <a:t>Weiss</a:t>
            </a:r>
            <a:r>
              <a:rPr lang="pt-PT" altLang="pt-PT" dirty="0"/>
              <a:t>, 1999]</a:t>
            </a:r>
          </a:p>
        </p:txBody>
      </p:sp>
      <p:pic>
        <p:nvPicPr>
          <p:cNvPr id="99330" name="Picture 2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2892" b="7277"/>
          <a:stretch/>
        </p:blipFill>
        <p:spPr bwMode="auto">
          <a:xfrm>
            <a:off x="5976416" y="2016423"/>
            <a:ext cx="38884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4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Contexto</a:t>
            </a:r>
          </a:p>
        </p:txBody>
      </p:sp>
      <p:sp>
        <p:nvSpPr>
          <p:cNvPr id="15362" name="Rectangle 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E7F97C-EB15-4AA8-BE10-44C128BFB104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pt-PT" altLang="pt-PT" sz="1067"/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“As plataformas de computação e os sistemas de informação atuais são heterogéneos, abertos e distribuídos”.</a:t>
            </a:r>
          </a:p>
          <a:p>
            <a:r>
              <a:rPr lang="pt-PT" altLang="pt-PT" dirty="0"/>
              <a:t>Os agentes e os SMA surgem como uma nova Metodologia Computacional da Engenharia de </a:t>
            </a:r>
            <a:r>
              <a:rPr lang="pt-PT" altLang="pt-PT" i="1" dirty="0"/>
              <a:t>Software</a:t>
            </a:r>
            <a:r>
              <a:rPr lang="pt-PT" altLang="pt-PT" dirty="0"/>
              <a:t>;</a:t>
            </a:r>
          </a:p>
          <a:p>
            <a:r>
              <a:rPr lang="pt-PT" altLang="pt-PT" dirty="0"/>
              <a:t>A ideia chave passa a ser “O agente inteligente que interage”.</a:t>
            </a:r>
          </a:p>
          <a:p>
            <a:pPr marL="304838" indent="-304838" defTabSz="812902">
              <a:lnSpc>
                <a:spcPct val="90000"/>
              </a:lnSpc>
              <a:tabLst>
                <a:tab pos="4064508" algn="l"/>
              </a:tabLst>
            </a:pPr>
            <a:endParaRPr lang="pt-PT" altLang="pt-PT" dirty="0"/>
          </a:p>
          <a:p>
            <a:pPr marL="304838" indent="-304838" defTabSz="812902">
              <a:lnSpc>
                <a:spcPct val="90000"/>
              </a:lnSpc>
              <a:tabLst>
                <a:tab pos="4064508" algn="l"/>
              </a:tabLst>
            </a:pPr>
            <a:endParaRPr lang="pt-PT" altLang="pt-PT" dirty="0"/>
          </a:p>
        </p:txBody>
      </p:sp>
      <p:pic>
        <p:nvPicPr>
          <p:cNvPr id="97282" name="Picture 2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t="19023" b="18199"/>
          <a:stretch/>
        </p:blipFill>
        <p:spPr bwMode="auto">
          <a:xfrm>
            <a:off x="3101091" y="2952527"/>
            <a:ext cx="6979781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Agente</a:t>
            </a:r>
          </a:p>
        </p:txBody>
      </p:sp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489">
                <a:solidFill>
                  <a:schemeClr val="tx1"/>
                </a:solidFill>
                <a:latin typeface="NewsGotT" pitchFamily="2" charset="0"/>
              </a:defRPr>
            </a:lvl1pPr>
            <a:lvl2pPr marL="660483" indent="-254032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134">
                <a:solidFill>
                  <a:schemeClr val="tx1"/>
                </a:solidFill>
                <a:latin typeface="NewsGotT" pitchFamily="2" charset="0"/>
              </a:defRPr>
            </a:lvl2pPr>
            <a:lvl3pPr marL="1016127" indent="-2032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956">
                <a:solidFill>
                  <a:schemeClr val="tx1"/>
                </a:solidFill>
                <a:latin typeface="NewsGotT" pitchFamily="2" charset="0"/>
              </a:defRPr>
            </a:lvl3pPr>
            <a:lvl4pPr marL="1422578" indent="-203225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778">
                <a:solidFill>
                  <a:schemeClr val="tx1"/>
                </a:solidFill>
                <a:latin typeface="NewsGotT" pitchFamily="2" charset="0"/>
              </a:defRPr>
            </a:lvl4pPr>
            <a:lvl5pPr marL="1829029" indent="-203225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5pPr>
            <a:lvl6pPr marL="2235479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6pPr>
            <a:lvl7pPr marL="2641930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7pPr>
            <a:lvl8pPr marL="3048381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8pPr>
            <a:lvl9pPr marL="3454832" indent="-2032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1422">
                <a:solidFill>
                  <a:schemeClr val="tx1"/>
                </a:solidFill>
                <a:latin typeface="NewsGotT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D57F1F-F60D-49B4-ADDD-163EB9734C62}" type="slidenum">
              <a:rPr lang="pt-PT" altLang="pt-PT" sz="1067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pt-PT" altLang="pt-PT" sz="1067"/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pt-PT" dirty="0"/>
              <a:t>“Algo que age; capaz de produzir um efeito”.</a:t>
            </a:r>
          </a:p>
          <a:p>
            <a:endParaRPr lang="pt-PT" altLang="pt-PT" dirty="0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744913" y="2641601"/>
            <a:ext cx="3975100" cy="2740025"/>
            <a:chOff x="2359" y="1664"/>
            <a:chExt cx="2504" cy="1726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3094" y="2479"/>
              <a:ext cx="7" cy="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9421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" y="1687"/>
              <a:ext cx="1754" cy="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2762" y="1776"/>
              <a:ext cx="1517" cy="1474"/>
            </a:xfrm>
            <a:custGeom>
              <a:avLst/>
              <a:gdLst>
                <a:gd name="T0" fmla="*/ 164 w 192"/>
                <a:gd name="T1" fmla="*/ 134 h 199"/>
                <a:gd name="T2" fmla="*/ 165 w 192"/>
                <a:gd name="T3" fmla="*/ 133 h 199"/>
                <a:gd name="T4" fmla="*/ 166 w 192"/>
                <a:gd name="T5" fmla="*/ 133 h 199"/>
                <a:gd name="T6" fmla="*/ 168 w 192"/>
                <a:gd name="T7" fmla="*/ 132 h 199"/>
                <a:gd name="T8" fmla="*/ 169 w 192"/>
                <a:gd name="T9" fmla="*/ 132 h 199"/>
                <a:gd name="T10" fmla="*/ 170 w 192"/>
                <a:gd name="T11" fmla="*/ 131 h 199"/>
                <a:gd name="T12" fmla="*/ 171 w 192"/>
                <a:gd name="T13" fmla="*/ 130 h 199"/>
                <a:gd name="T14" fmla="*/ 180 w 192"/>
                <a:gd name="T15" fmla="*/ 76 h 199"/>
                <a:gd name="T16" fmla="*/ 192 w 192"/>
                <a:gd name="T17" fmla="*/ 7 h 199"/>
                <a:gd name="T18" fmla="*/ 191 w 192"/>
                <a:gd name="T19" fmla="*/ 5 h 199"/>
                <a:gd name="T20" fmla="*/ 190 w 192"/>
                <a:gd name="T21" fmla="*/ 4 h 199"/>
                <a:gd name="T22" fmla="*/ 189 w 192"/>
                <a:gd name="T23" fmla="*/ 2 h 199"/>
                <a:gd name="T24" fmla="*/ 188 w 192"/>
                <a:gd name="T25" fmla="*/ 1 h 199"/>
                <a:gd name="T26" fmla="*/ 187 w 192"/>
                <a:gd name="T27" fmla="*/ 0 h 199"/>
                <a:gd name="T28" fmla="*/ 185 w 192"/>
                <a:gd name="T29" fmla="*/ 0 h 199"/>
                <a:gd name="T30" fmla="*/ 183 w 192"/>
                <a:gd name="T31" fmla="*/ 0 h 199"/>
                <a:gd name="T32" fmla="*/ 182 w 192"/>
                <a:gd name="T33" fmla="*/ 0 h 199"/>
                <a:gd name="T34" fmla="*/ 89 w 192"/>
                <a:gd name="T35" fmla="*/ 8 h 199"/>
                <a:gd name="T36" fmla="*/ 7 w 192"/>
                <a:gd name="T37" fmla="*/ 16 h 199"/>
                <a:gd name="T38" fmla="*/ 5 w 192"/>
                <a:gd name="T39" fmla="*/ 16 h 199"/>
                <a:gd name="T40" fmla="*/ 4 w 192"/>
                <a:gd name="T41" fmla="*/ 17 h 199"/>
                <a:gd name="T42" fmla="*/ 3 w 192"/>
                <a:gd name="T43" fmla="*/ 17 h 199"/>
                <a:gd name="T44" fmla="*/ 2 w 192"/>
                <a:gd name="T45" fmla="*/ 18 h 199"/>
                <a:gd name="T46" fmla="*/ 1 w 192"/>
                <a:gd name="T47" fmla="*/ 19 h 199"/>
                <a:gd name="T48" fmla="*/ 1 w 192"/>
                <a:gd name="T49" fmla="*/ 21 h 199"/>
                <a:gd name="T50" fmla="*/ 0 w 192"/>
                <a:gd name="T51" fmla="*/ 22 h 199"/>
                <a:gd name="T52" fmla="*/ 1 w 192"/>
                <a:gd name="T53" fmla="*/ 23 h 199"/>
                <a:gd name="T54" fmla="*/ 11 w 192"/>
                <a:gd name="T55" fmla="*/ 82 h 199"/>
                <a:gd name="T56" fmla="*/ 19 w 192"/>
                <a:gd name="T57" fmla="*/ 130 h 199"/>
                <a:gd name="T58" fmla="*/ 20 w 192"/>
                <a:gd name="T59" fmla="*/ 131 h 199"/>
                <a:gd name="T60" fmla="*/ 20 w 192"/>
                <a:gd name="T61" fmla="*/ 132 h 199"/>
                <a:gd name="T62" fmla="*/ 21 w 192"/>
                <a:gd name="T63" fmla="*/ 132 h 199"/>
                <a:gd name="T64" fmla="*/ 22 w 192"/>
                <a:gd name="T65" fmla="*/ 133 h 199"/>
                <a:gd name="T66" fmla="*/ 22 w 192"/>
                <a:gd name="T67" fmla="*/ 133 h 199"/>
                <a:gd name="T68" fmla="*/ 23 w 192"/>
                <a:gd name="T69" fmla="*/ 134 h 199"/>
                <a:gd name="T70" fmla="*/ 25 w 192"/>
                <a:gd name="T71" fmla="*/ 134 h 199"/>
                <a:gd name="T72" fmla="*/ 26 w 192"/>
                <a:gd name="T73" fmla="*/ 134 h 199"/>
                <a:gd name="T74" fmla="*/ 92 w 192"/>
                <a:gd name="T75" fmla="*/ 134 h 199"/>
                <a:gd name="T76" fmla="*/ 164 w 192"/>
                <a:gd name="T77" fmla="*/ 134 h 199"/>
                <a:gd name="T78" fmla="*/ 96 w 192"/>
                <a:gd name="T79" fmla="*/ 103 h 199"/>
                <a:gd name="T80" fmla="*/ 144 w 192"/>
                <a:gd name="T81" fmla="*/ 151 h 199"/>
                <a:gd name="T82" fmla="*/ 96 w 192"/>
                <a:gd name="T83" fmla="*/ 199 h 199"/>
                <a:gd name="T84" fmla="*/ 48 w 192"/>
                <a:gd name="T85" fmla="*/ 151 h 199"/>
                <a:gd name="T86" fmla="*/ 96 w 192"/>
                <a:gd name="T87" fmla="*/ 10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2" h="199">
                  <a:moveTo>
                    <a:pt x="164" y="134"/>
                  </a:moveTo>
                  <a:cubicBezTo>
                    <a:pt x="164" y="134"/>
                    <a:pt x="165" y="134"/>
                    <a:pt x="165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7" y="133"/>
                    <a:pt x="167" y="133"/>
                    <a:pt x="168" y="132"/>
                  </a:cubicBezTo>
                  <a:cubicBezTo>
                    <a:pt x="168" y="132"/>
                    <a:pt x="168" y="132"/>
                    <a:pt x="169" y="132"/>
                  </a:cubicBezTo>
                  <a:cubicBezTo>
                    <a:pt x="169" y="131"/>
                    <a:pt x="170" y="131"/>
                    <a:pt x="170" y="131"/>
                  </a:cubicBezTo>
                  <a:cubicBezTo>
                    <a:pt x="170" y="131"/>
                    <a:pt x="171" y="130"/>
                    <a:pt x="171" y="130"/>
                  </a:cubicBezTo>
                  <a:cubicBezTo>
                    <a:pt x="174" y="113"/>
                    <a:pt x="177" y="95"/>
                    <a:pt x="180" y="76"/>
                  </a:cubicBezTo>
                  <a:cubicBezTo>
                    <a:pt x="184" y="55"/>
                    <a:pt x="188" y="32"/>
                    <a:pt x="192" y="7"/>
                  </a:cubicBezTo>
                  <a:cubicBezTo>
                    <a:pt x="192" y="6"/>
                    <a:pt x="192" y="6"/>
                    <a:pt x="191" y="5"/>
                  </a:cubicBezTo>
                  <a:cubicBezTo>
                    <a:pt x="191" y="5"/>
                    <a:pt x="191" y="4"/>
                    <a:pt x="190" y="4"/>
                  </a:cubicBezTo>
                  <a:cubicBezTo>
                    <a:pt x="190" y="3"/>
                    <a:pt x="190" y="3"/>
                    <a:pt x="189" y="2"/>
                  </a:cubicBezTo>
                  <a:cubicBezTo>
                    <a:pt x="189" y="2"/>
                    <a:pt x="188" y="2"/>
                    <a:pt x="188" y="1"/>
                  </a:cubicBezTo>
                  <a:cubicBezTo>
                    <a:pt x="187" y="1"/>
                    <a:pt x="187" y="1"/>
                    <a:pt x="187" y="0"/>
                  </a:cubicBezTo>
                  <a:cubicBezTo>
                    <a:pt x="186" y="0"/>
                    <a:pt x="186" y="0"/>
                    <a:pt x="185" y="0"/>
                  </a:cubicBezTo>
                  <a:cubicBezTo>
                    <a:pt x="184" y="0"/>
                    <a:pt x="184" y="0"/>
                    <a:pt x="183" y="0"/>
                  </a:cubicBezTo>
                  <a:cubicBezTo>
                    <a:pt x="183" y="0"/>
                    <a:pt x="182" y="0"/>
                    <a:pt x="182" y="0"/>
                  </a:cubicBezTo>
                  <a:cubicBezTo>
                    <a:pt x="150" y="3"/>
                    <a:pt x="119" y="6"/>
                    <a:pt x="89" y="8"/>
                  </a:cubicBezTo>
                  <a:cubicBezTo>
                    <a:pt x="61" y="11"/>
                    <a:pt x="33" y="13"/>
                    <a:pt x="7" y="16"/>
                  </a:cubicBezTo>
                  <a:cubicBezTo>
                    <a:pt x="6" y="16"/>
                    <a:pt x="6" y="16"/>
                    <a:pt x="5" y="16"/>
                  </a:cubicBezTo>
                  <a:cubicBezTo>
                    <a:pt x="5" y="16"/>
                    <a:pt x="4" y="17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1" y="21"/>
                    <a:pt x="1" y="21"/>
                    <a:pt x="0" y="22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4" y="44"/>
                    <a:pt x="8" y="64"/>
                    <a:pt x="11" y="82"/>
                  </a:cubicBezTo>
                  <a:cubicBezTo>
                    <a:pt x="14" y="99"/>
                    <a:pt x="17" y="115"/>
                    <a:pt x="19" y="130"/>
                  </a:cubicBezTo>
                  <a:cubicBezTo>
                    <a:pt x="19" y="130"/>
                    <a:pt x="20" y="131"/>
                    <a:pt x="20" y="131"/>
                  </a:cubicBezTo>
                  <a:cubicBezTo>
                    <a:pt x="20" y="131"/>
                    <a:pt x="20" y="131"/>
                    <a:pt x="20" y="132"/>
                  </a:cubicBezTo>
                  <a:cubicBezTo>
                    <a:pt x="20" y="132"/>
                    <a:pt x="20" y="132"/>
                    <a:pt x="21" y="132"/>
                  </a:cubicBezTo>
                  <a:cubicBezTo>
                    <a:pt x="21" y="133"/>
                    <a:pt x="21" y="133"/>
                    <a:pt x="22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4" y="134"/>
                    <a:pt x="24" y="134"/>
                    <a:pt x="25" y="134"/>
                  </a:cubicBezTo>
                  <a:cubicBezTo>
                    <a:pt x="25" y="134"/>
                    <a:pt x="25" y="134"/>
                    <a:pt x="26" y="134"/>
                  </a:cubicBezTo>
                  <a:cubicBezTo>
                    <a:pt x="47" y="134"/>
                    <a:pt x="70" y="134"/>
                    <a:pt x="92" y="134"/>
                  </a:cubicBezTo>
                  <a:cubicBezTo>
                    <a:pt x="115" y="134"/>
                    <a:pt x="139" y="134"/>
                    <a:pt x="164" y="134"/>
                  </a:cubicBezTo>
                  <a:close/>
                  <a:moveTo>
                    <a:pt x="96" y="103"/>
                  </a:moveTo>
                  <a:cubicBezTo>
                    <a:pt x="123" y="103"/>
                    <a:pt x="144" y="125"/>
                    <a:pt x="144" y="151"/>
                  </a:cubicBezTo>
                  <a:cubicBezTo>
                    <a:pt x="144" y="178"/>
                    <a:pt x="123" y="199"/>
                    <a:pt x="96" y="199"/>
                  </a:cubicBezTo>
                  <a:cubicBezTo>
                    <a:pt x="70" y="199"/>
                    <a:pt x="48" y="178"/>
                    <a:pt x="48" y="151"/>
                  </a:cubicBezTo>
                  <a:cubicBezTo>
                    <a:pt x="48" y="125"/>
                    <a:pt x="70" y="103"/>
                    <a:pt x="96" y="103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699" y="2798"/>
              <a:ext cx="537" cy="348"/>
            </a:xfrm>
            <a:custGeom>
              <a:avLst/>
              <a:gdLst>
                <a:gd name="T0" fmla="*/ 0 w 68"/>
                <a:gd name="T1" fmla="*/ 3 h 47"/>
                <a:gd name="T2" fmla="*/ 4 w 68"/>
                <a:gd name="T3" fmla="*/ 0 h 47"/>
                <a:gd name="T4" fmla="*/ 68 w 68"/>
                <a:gd name="T5" fmla="*/ 42 h 47"/>
                <a:gd name="T6" fmla="*/ 68 w 68"/>
                <a:gd name="T7" fmla="*/ 47 h 47"/>
                <a:gd name="T8" fmla="*/ 0 w 68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7">
                  <a:moveTo>
                    <a:pt x="0" y="3"/>
                  </a:moveTo>
                  <a:lnTo>
                    <a:pt x="4" y="0"/>
                  </a:lnTo>
                  <a:cubicBezTo>
                    <a:pt x="20" y="28"/>
                    <a:pt x="30" y="41"/>
                    <a:pt x="68" y="42"/>
                  </a:cubicBezTo>
                  <a:lnTo>
                    <a:pt x="68" y="47"/>
                  </a:lnTo>
                  <a:cubicBezTo>
                    <a:pt x="28" y="47"/>
                    <a:pt x="17" y="31"/>
                    <a:pt x="0" y="3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3907" y="2746"/>
              <a:ext cx="593" cy="393"/>
            </a:xfrm>
            <a:custGeom>
              <a:avLst/>
              <a:gdLst>
                <a:gd name="T0" fmla="*/ 0 w 75"/>
                <a:gd name="T1" fmla="*/ 53 h 53"/>
                <a:gd name="T2" fmla="*/ 0 w 75"/>
                <a:gd name="T3" fmla="*/ 48 h 53"/>
                <a:gd name="T4" fmla="*/ 69 w 75"/>
                <a:gd name="T5" fmla="*/ 4 h 53"/>
                <a:gd name="T6" fmla="*/ 75 w 75"/>
                <a:gd name="T7" fmla="*/ 0 h 53"/>
                <a:gd name="T8" fmla="*/ 0 w 75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53">
                  <a:moveTo>
                    <a:pt x="0" y="53"/>
                  </a:moveTo>
                  <a:lnTo>
                    <a:pt x="0" y="48"/>
                  </a:lnTo>
                  <a:cubicBezTo>
                    <a:pt x="32" y="47"/>
                    <a:pt x="63" y="38"/>
                    <a:pt x="69" y="4"/>
                  </a:cubicBezTo>
                  <a:lnTo>
                    <a:pt x="75" y="0"/>
                  </a:lnTo>
                  <a:cubicBezTo>
                    <a:pt x="68" y="42"/>
                    <a:pt x="33" y="51"/>
                    <a:pt x="0" y="53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4049" y="2383"/>
              <a:ext cx="546" cy="378"/>
            </a:xfrm>
            <a:custGeom>
              <a:avLst/>
              <a:gdLst>
                <a:gd name="T0" fmla="*/ 16 w 69"/>
                <a:gd name="T1" fmla="*/ 0 h 51"/>
                <a:gd name="T2" fmla="*/ 30 w 69"/>
                <a:gd name="T3" fmla="*/ 12 h 51"/>
                <a:gd name="T4" fmla="*/ 36 w 69"/>
                <a:gd name="T5" fmla="*/ 15 h 51"/>
                <a:gd name="T6" fmla="*/ 44 w 69"/>
                <a:gd name="T7" fmla="*/ 14 h 51"/>
                <a:gd name="T8" fmla="*/ 56 w 69"/>
                <a:gd name="T9" fmla="*/ 15 h 51"/>
                <a:gd name="T10" fmla="*/ 62 w 69"/>
                <a:gd name="T11" fmla="*/ 18 h 51"/>
                <a:gd name="T12" fmla="*/ 66 w 69"/>
                <a:gd name="T13" fmla="*/ 26 h 51"/>
                <a:gd name="T14" fmla="*/ 66 w 69"/>
                <a:gd name="T15" fmla="*/ 26 h 51"/>
                <a:gd name="T16" fmla="*/ 66 w 69"/>
                <a:gd name="T17" fmla="*/ 26 h 51"/>
                <a:gd name="T18" fmla="*/ 66 w 69"/>
                <a:gd name="T19" fmla="*/ 26 h 51"/>
                <a:gd name="T20" fmla="*/ 69 w 69"/>
                <a:gd name="T21" fmla="*/ 35 h 51"/>
                <a:gd name="T22" fmla="*/ 68 w 69"/>
                <a:gd name="T23" fmla="*/ 39 h 51"/>
                <a:gd name="T24" fmla="*/ 65 w 69"/>
                <a:gd name="T25" fmla="*/ 40 h 51"/>
                <a:gd name="T26" fmla="*/ 63 w 69"/>
                <a:gd name="T27" fmla="*/ 42 h 51"/>
                <a:gd name="T28" fmla="*/ 61 w 69"/>
                <a:gd name="T29" fmla="*/ 45 h 51"/>
                <a:gd name="T30" fmla="*/ 61 w 69"/>
                <a:gd name="T31" fmla="*/ 45 h 51"/>
                <a:gd name="T32" fmla="*/ 56 w 69"/>
                <a:gd name="T33" fmla="*/ 47 h 51"/>
                <a:gd name="T34" fmla="*/ 52 w 69"/>
                <a:gd name="T35" fmla="*/ 49 h 51"/>
                <a:gd name="T36" fmla="*/ 49 w 69"/>
                <a:gd name="T37" fmla="*/ 50 h 51"/>
                <a:gd name="T38" fmla="*/ 42 w 69"/>
                <a:gd name="T39" fmla="*/ 50 h 51"/>
                <a:gd name="T40" fmla="*/ 30 w 69"/>
                <a:gd name="T41" fmla="*/ 39 h 51"/>
                <a:gd name="T42" fmla="*/ 25 w 69"/>
                <a:gd name="T43" fmla="*/ 32 h 51"/>
                <a:gd name="T44" fmla="*/ 25 w 69"/>
                <a:gd name="T45" fmla="*/ 32 h 51"/>
                <a:gd name="T46" fmla="*/ 14 w 69"/>
                <a:gd name="T47" fmla="*/ 26 h 51"/>
                <a:gd name="T48" fmla="*/ 13 w 69"/>
                <a:gd name="T49" fmla="*/ 28 h 51"/>
                <a:gd name="T50" fmla="*/ 0 w 69"/>
                <a:gd name="T51" fmla="*/ 21 h 51"/>
                <a:gd name="T52" fmla="*/ 16 w 69"/>
                <a:gd name="T5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51">
                  <a:moveTo>
                    <a:pt x="16" y="0"/>
                  </a:moveTo>
                  <a:cubicBezTo>
                    <a:pt x="21" y="4"/>
                    <a:pt x="25" y="8"/>
                    <a:pt x="30" y="12"/>
                  </a:cubicBezTo>
                  <a:cubicBezTo>
                    <a:pt x="32" y="13"/>
                    <a:pt x="34" y="14"/>
                    <a:pt x="36" y="15"/>
                  </a:cubicBezTo>
                  <a:cubicBezTo>
                    <a:pt x="39" y="14"/>
                    <a:pt x="41" y="14"/>
                    <a:pt x="44" y="14"/>
                  </a:cubicBezTo>
                  <a:cubicBezTo>
                    <a:pt x="47" y="14"/>
                    <a:pt x="52" y="14"/>
                    <a:pt x="56" y="15"/>
                  </a:cubicBezTo>
                  <a:cubicBezTo>
                    <a:pt x="58" y="15"/>
                    <a:pt x="60" y="17"/>
                    <a:pt x="62" y="18"/>
                  </a:cubicBezTo>
                  <a:cubicBezTo>
                    <a:pt x="64" y="20"/>
                    <a:pt x="68" y="23"/>
                    <a:pt x="66" y="26"/>
                  </a:cubicBezTo>
                  <a:lnTo>
                    <a:pt x="66" y="26"/>
                  </a:lnTo>
                  <a:lnTo>
                    <a:pt x="66" y="26"/>
                  </a:lnTo>
                  <a:lnTo>
                    <a:pt x="66" y="26"/>
                  </a:lnTo>
                  <a:cubicBezTo>
                    <a:pt x="66" y="29"/>
                    <a:pt x="67" y="33"/>
                    <a:pt x="69" y="35"/>
                  </a:cubicBezTo>
                  <a:cubicBezTo>
                    <a:pt x="69" y="37"/>
                    <a:pt x="69" y="38"/>
                    <a:pt x="68" y="39"/>
                  </a:cubicBezTo>
                  <a:cubicBezTo>
                    <a:pt x="66" y="40"/>
                    <a:pt x="66" y="40"/>
                    <a:pt x="65" y="40"/>
                  </a:cubicBezTo>
                  <a:cubicBezTo>
                    <a:pt x="64" y="41"/>
                    <a:pt x="63" y="41"/>
                    <a:pt x="63" y="42"/>
                  </a:cubicBezTo>
                  <a:cubicBezTo>
                    <a:pt x="62" y="43"/>
                    <a:pt x="62" y="44"/>
                    <a:pt x="61" y="45"/>
                  </a:cubicBezTo>
                  <a:lnTo>
                    <a:pt x="61" y="45"/>
                  </a:lnTo>
                  <a:cubicBezTo>
                    <a:pt x="59" y="46"/>
                    <a:pt x="57" y="46"/>
                    <a:pt x="56" y="47"/>
                  </a:cubicBezTo>
                  <a:cubicBezTo>
                    <a:pt x="55" y="48"/>
                    <a:pt x="54" y="49"/>
                    <a:pt x="52" y="49"/>
                  </a:cubicBezTo>
                  <a:cubicBezTo>
                    <a:pt x="51" y="48"/>
                    <a:pt x="50" y="49"/>
                    <a:pt x="49" y="50"/>
                  </a:cubicBezTo>
                  <a:cubicBezTo>
                    <a:pt x="46" y="51"/>
                    <a:pt x="44" y="51"/>
                    <a:pt x="42" y="50"/>
                  </a:cubicBezTo>
                  <a:cubicBezTo>
                    <a:pt x="37" y="47"/>
                    <a:pt x="33" y="43"/>
                    <a:pt x="30" y="39"/>
                  </a:cubicBezTo>
                  <a:cubicBezTo>
                    <a:pt x="29" y="36"/>
                    <a:pt x="28" y="34"/>
                    <a:pt x="25" y="32"/>
                  </a:cubicBezTo>
                  <a:lnTo>
                    <a:pt x="25" y="32"/>
                  </a:lnTo>
                  <a:cubicBezTo>
                    <a:pt x="22" y="29"/>
                    <a:pt x="18" y="27"/>
                    <a:pt x="14" y="26"/>
                  </a:cubicBezTo>
                  <a:lnTo>
                    <a:pt x="13" y="28"/>
                  </a:lnTo>
                  <a:lnTo>
                    <a:pt x="0" y="2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160" y="2294"/>
              <a:ext cx="703" cy="519"/>
            </a:xfrm>
            <a:custGeom>
              <a:avLst/>
              <a:gdLst>
                <a:gd name="T0" fmla="*/ 71 w 89"/>
                <a:gd name="T1" fmla="*/ 2 h 70"/>
                <a:gd name="T2" fmla="*/ 71 w 89"/>
                <a:gd name="T3" fmla="*/ 6 h 70"/>
                <a:gd name="T4" fmla="*/ 74 w 89"/>
                <a:gd name="T5" fmla="*/ 9 h 70"/>
                <a:gd name="T6" fmla="*/ 81 w 89"/>
                <a:gd name="T7" fmla="*/ 19 h 70"/>
                <a:gd name="T8" fmla="*/ 82 w 89"/>
                <a:gd name="T9" fmla="*/ 25 h 70"/>
                <a:gd name="T10" fmla="*/ 85 w 89"/>
                <a:gd name="T11" fmla="*/ 25 h 70"/>
                <a:gd name="T12" fmla="*/ 86 w 89"/>
                <a:gd name="T13" fmla="*/ 34 h 70"/>
                <a:gd name="T14" fmla="*/ 79 w 89"/>
                <a:gd name="T15" fmla="*/ 39 h 70"/>
                <a:gd name="T16" fmla="*/ 71 w 89"/>
                <a:gd name="T17" fmla="*/ 36 h 70"/>
                <a:gd name="T18" fmla="*/ 71 w 89"/>
                <a:gd name="T19" fmla="*/ 32 h 70"/>
                <a:gd name="T20" fmla="*/ 72 w 89"/>
                <a:gd name="T21" fmla="*/ 32 h 70"/>
                <a:gd name="T22" fmla="*/ 72 w 89"/>
                <a:gd name="T23" fmla="*/ 32 h 70"/>
                <a:gd name="T24" fmla="*/ 69 w 89"/>
                <a:gd name="T25" fmla="*/ 30 h 70"/>
                <a:gd name="T26" fmla="*/ 66 w 89"/>
                <a:gd name="T27" fmla="*/ 27 h 70"/>
                <a:gd name="T28" fmla="*/ 39 w 89"/>
                <a:gd name="T29" fmla="*/ 46 h 70"/>
                <a:gd name="T30" fmla="*/ 34 w 89"/>
                <a:gd name="T31" fmla="*/ 50 h 70"/>
                <a:gd name="T32" fmla="*/ 10 w 89"/>
                <a:gd name="T33" fmla="*/ 67 h 70"/>
                <a:gd name="T34" fmla="*/ 2 w 89"/>
                <a:gd name="T35" fmla="*/ 66 h 70"/>
                <a:gd name="T36" fmla="*/ 2 w 89"/>
                <a:gd name="T37" fmla="*/ 60 h 70"/>
                <a:gd name="T38" fmla="*/ 18 w 89"/>
                <a:gd name="T39" fmla="*/ 49 h 70"/>
                <a:gd name="T40" fmla="*/ 23 w 89"/>
                <a:gd name="T41" fmla="*/ 46 h 70"/>
                <a:gd name="T42" fmla="*/ 28 w 89"/>
                <a:gd name="T43" fmla="*/ 42 h 70"/>
                <a:gd name="T44" fmla="*/ 61 w 89"/>
                <a:gd name="T45" fmla="*/ 20 h 70"/>
                <a:gd name="T46" fmla="*/ 58 w 89"/>
                <a:gd name="T47" fmla="*/ 15 h 70"/>
                <a:gd name="T48" fmla="*/ 54 w 89"/>
                <a:gd name="T49" fmla="*/ 14 h 70"/>
                <a:gd name="T50" fmla="*/ 54 w 89"/>
                <a:gd name="T51" fmla="*/ 13 h 70"/>
                <a:gd name="T52" fmla="*/ 59 w 89"/>
                <a:gd name="T53" fmla="*/ 3 h 70"/>
                <a:gd name="T54" fmla="*/ 71 w 89"/>
                <a:gd name="T55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9" h="70">
                  <a:moveTo>
                    <a:pt x="71" y="2"/>
                  </a:moveTo>
                  <a:cubicBezTo>
                    <a:pt x="71" y="4"/>
                    <a:pt x="71" y="5"/>
                    <a:pt x="71" y="6"/>
                  </a:cubicBezTo>
                  <a:cubicBezTo>
                    <a:pt x="72" y="7"/>
                    <a:pt x="73" y="8"/>
                    <a:pt x="74" y="9"/>
                  </a:cubicBezTo>
                  <a:lnTo>
                    <a:pt x="81" y="19"/>
                  </a:lnTo>
                  <a:cubicBezTo>
                    <a:pt x="82" y="21"/>
                    <a:pt x="82" y="22"/>
                    <a:pt x="82" y="25"/>
                  </a:cubicBezTo>
                  <a:cubicBezTo>
                    <a:pt x="83" y="24"/>
                    <a:pt x="84" y="24"/>
                    <a:pt x="85" y="25"/>
                  </a:cubicBezTo>
                  <a:cubicBezTo>
                    <a:pt x="89" y="26"/>
                    <a:pt x="88" y="31"/>
                    <a:pt x="86" y="34"/>
                  </a:cubicBezTo>
                  <a:cubicBezTo>
                    <a:pt x="84" y="38"/>
                    <a:pt x="82" y="38"/>
                    <a:pt x="79" y="39"/>
                  </a:cubicBezTo>
                  <a:cubicBezTo>
                    <a:pt x="76" y="39"/>
                    <a:pt x="72" y="39"/>
                    <a:pt x="71" y="36"/>
                  </a:cubicBezTo>
                  <a:cubicBezTo>
                    <a:pt x="70" y="35"/>
                    <a:pt x="70" y="34"/>
                    <a:pt x="71" y="32"/>
                  </a:cubicBezTo>
                  <a:lnTo>
                    <a:pt x="72" y="32"/>
                  </a:lnTo>
                  <a:lnTo>
                    <a:pt x="72" y="32"/>
                  </a:lnTo>
                  <a:cubicBezTo>
                    <a:pt x="71" y="31"/>
                    <a:pt x="70" y="31"/>
                    <a:pt x="69" y="30"/>
                  </a:cubicBezTo>
                  <a:cubicBezTo>
                    <a:pt x="67" y="29"/>
                    <a:pt x="67" y="28"/>
                    <a:pt x="66" y="27"/>
                  </a:cubicBezTo>
                  <a:cubicBezTo>
                    <a:pt x="57" y="33"/>
                    <a:pt x="48" y="40"/>
                    <a:pt x="39" y="46"/>
                  </a:cubicBezTo>
                  <a:lnTo>
                    <a:pt x="34" y="50"/>
                  </a:lnTo>
                  <a:cubicBezTo>
                    <a:pt x="26" y="56"/>
                    <a:pt x="18" y="62"/>
                    <a:pt x="10" y="67"/>
                  </a:cubicBezTo>
                  <a:cubicBezTo>
                    <a:pt x="7" y="70"/>
                    <a:pt x="5" y="69"/>
                    <a:pt x="2" y="66"/>
                  </a:cubicBezTo>
                  <a:cubicBezTo>
                    <a:pt x="1" y="64"/>
                    <a:pt x="0" y="62"/>
                    <a:pt x="2" y="60"/>
                  </a:cubicBezTo>
                  <a:cubicBezTo>
                    <a:pt x="8" y="56"/>
                    <a:pt x="13" y="52"/>
                    <a:pt x="18" y="49"/>
                  </a:cubicBezTo>
                  <a:lnTo>
                    <a:pt x="23" y="46"/>
                  </a:lnTo>
                  <a:lnTo>
                    <a:pt x="28" y="42"/>
                  </a:lnTo>
                  <a:cubicBezTo>
                    <a:pt x="39" y="35"/>
                    <a:pt x="50" y="28"/>
                    <a:pt x="61" y="20"/>
                  </a:cubicBezTo>
                  <a:cubicBezTo>
                    <a:pt x="60" y="19"/>
                    <a:pt x="59" y="17"/>
                    <a:pt x="58" y="15"/>
                  </a:cubicBezTo>
                  <a:cubicBezTo>
                    <a:pt x="57" y="16"/>
                    <a:pt x="55" y="15"/>
                    <a:pt x="54" y="14"/>
                  </a:cubicBezTo>
                  <a:lnTo>
                    <a:pt x="54" y="13"/>
                  </a:lnTo>
                  <a:cubicBezTo>
                    <a:pt x="53" y="9"/>
                    <a:pt x="56" y="5"/>
                    <a:pt x="59" y="3"/>
                  </a:cubicBezTo>
                  <a:cubicBezTo>
                    <a:pt x="62" y="1"/>
                    <a:pt x="67" y="0"/>
                    <a:pt x="71" y="2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4666" y="2368"/>
              <a:ext cx="126" cy="141"/>
            </a:xfrm>
            <a:custGeom>
              <a:avLst/>
              <a:gdLst>
                <a:gd name="T0" fmla="*/ 15 w 16"/>
                <a:gd name="T1" fmla="*/ 15 h 19"/>
                <a:gd name="T2" fmla="*/ 15 w 16"/>
                <a:gd name="T3" fmla="*/ 15 h 19"/>
                <a:gd name="T4" fmla="*/ 15 w 16"/>
                <a:gd name="T5" fmla="*/ 14 h 19"/>
                <a:gd name="T6" fmla="*/ 7 w 16"/>
                <a:gd name="T7" fmla="*/ 0 h 19"/>
                <a:gd name="T8" fmla="*/ 6 w 16"/>
                <a:gd name="T9" fmla="*/ 0 h 19"/>
                <a:gd name="T10" fmla="*/ 1 w 16"/>
                <a:gd name="T11" fmla="*/ 3 h 19"/>
                <a:gd name="T12" fmla="*/ 1 w 16"/>
                <a:gd name="T13" fmla="*/ 3 h 19"/>
                <a:gd name="T14" fmla="*/ 0 w 16"/>
                <a:gd name="T15" fmla="*/ 3 h 19"/>
                <a:gd name="T16" fmla="*/ 1 w 16"/>
                <a:gd name="T17" fmla="*/ 3 h 19"/>
                <a:gd name="T18" fmla="*/ 6 w 16"/>
                <a:gd name="T19" fmla="*/ 1 h 19"/>
                <a:gd name="T20" fmla="*/ 14 w 16"/>
                <a:gd name="T21" fmla="*/ 14 h 19"/>
                <a:gd name="T22" fmla="*/ 14 w 16"/>
                <a:gd name="T23" fmla="*/ 14 h 19"/>
                <a:gd name="T24" fmla="*/ 11 w 16"/>
                <a:gd name="T25" fmla="*/ 17 h 19"/>
                <a:gd name="T26" fmla="*/ 15 w 16"/>
                <a:gd name="T27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9">
                  <a:moveTo>
                    <a:pt x="15" y="15"/>
                  </a:moveTo>
                  <a:lnTo>
                    <a:pt x="15" y="15"/>
                  </a:lnTo>
                  <a:lnTo>
                    <a:pt x="15" y="14"/>
                  </a:lnTo>
                  <a:cubicBezTo>
                    <a:pt x="16" y="9"/>
                    <a:pt x="10" y="3"/>
                    <a:pt x="7" y="0"/>
                  </a:cubicBezTo>
                  <a:lnTo>
                    <a:pt x="6" y="0"/>
                  </a:lnTo>
                  <a:cubicBezTo>
                    <a:pt x="4" y="0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5" y="1"/>
                    <a:pt x="6" y="1"/>
                  </a:cubicBezTo>
                  <a:cubicBezTo>
                    <a:pt x="9" y="3"/>
                    <a:pt x="14" y="10"/>
                    <a:pt x="14" y="14"/>
                  </a:cubicBezTo>
                  <a:lnTo>
                    <a:pt x="14" y="14"/>
                  </a:lnTo>
                  <a:cubicBezTo>
                    <a:pt x="13" y="15"/>
                    <a:pt x="12" y="16"/>
                    <a:pt x="11" y="17"/>
                  </a:cubicBezTo>
                  <a:cubicBezTo>
                    <a:pt x="10" y="19"/>
                    <a:pt x="14" y="15"/>
                    <a:pt x="1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4618" y="2316"/>
              <a:ext cx="87" cy="45"/>
            </a:xfrm>
            <a:custGeom>
              <a:avLst/>
              <a:gdLst>
                <a:gd name="T0" fmla="*/ 6 w 11"/>
                <a:gd name="T1" fmla="*/ 6 h 6"/>
                <a:gd name="T2" fmla="*/ 10 w 11"/>
                <a:gd name="T3" fmla="*/ 4 h 6"/>
                <a:gd name="T4" fmla="*/ 8 w 11"/>
                <a:gd name="T5" fmla="*/ 0 h 6"/>
                <a:gd name="T6" fmla="*/ 8 w 11"/>
                <a:gd name="T7" fmla="*/ 0 h 6"/>
                <a:gd name="T8" fmla="*/ 0 w 11"/>
                <a:gd name="T9" fmla="*/ 2 h 6"/>
                <a:gd name="T10" fmla="*/ 0 w 11"/>
                <a:gd name="T11" fmla="*/ 2 h 6"/>
                <a:gd name="T12" fmla="*/ 8 w 11"/>
                <a:gd name="T13" fmla="*/ 3 h 6"/>
                <a:gd name="T14" fmla="*/ 6 w 11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6" y="6"/>
                  </a:moveTo>
                  <a:cubicBezTo>
                    <a:pt x="8" y="6"/>
                    <a:pt x="9" y="5"/>
                    <a:pt x="10" y="4"/>
                  </a:cubicBezTo>
                  <a:cubicBezTo>
                    <a:pt x="11" y="2"/>
                    <a:pt x="9" y="0"/>
                    <a:pt x="8" y="0"/>
                  </a:cubicBezTo>
                  <a:lnTo>
                    <a:pt x="8" y="0"/>
                  </a:lnTo>
                  <a:cubicBezTo>
                    <a:pt x="5" y="0"/>
                    <a:pt x="2" y="1"/>
                    <a:pt x="0" y="2"/>
                  </a:cubicBezTo>
                  <a:lnTo>
                    <a:pt x="0" y="2"/>
                  </a:lnTo>
                  <a:cubicBezTo>
                    <a:pt x="3" y="3"/>
                    <a:pt x="6" y="0"/>
                    <a:pt x="8" y="3"/>
                  </a:cubicBezTo>
                  <a:cubicBezTo>
                    <a:pt x="8" y="5"/>
                    <a:pt x="7" y="5"/>
                    <a:pt x="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4776" y="2502"/>
              <a:ext cx="63" cy="66"/>
            </a:xfrm>
            <a:custGeom>
              <a:avLst/>
              <a:gdLst>
                <a:gd name="T0" fmla="*/ 2 w 8"/>
                <a:gd name="T1" fmla="*/ 3 h 9"/>
                <a:gd name="T2" fmla="*/ 5 w 8"/>
                <a:gd name="T3" fmla="*/ 1 h 9"/>
                <a:gd name="T4" fmla="*/ 7 w 8"/>
                <a:gd name="T5" fmla="*/ 5 h 9"/>
                <a:gd name="T6" fmla="*/ 6 w 8"/>
                <a:gd name="T7" fmla="*/ 6 h 9"/>
                <a:gd name="T8" fmla="*/ 0 w 8"/>
                <a:gd name="T9" fmla="*/ 9 h 9"/>
                <a:gd name="T10" fmla="*/ 5 w 8"/>
                <a:gd name="T11" fmla="*/ 4 h 9"/>
                <a:gd name="T12" fmla="*/ 2 w 8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3"/>
                  </a:moveTo>
                  <a:lnTo>
                    <a:pt x="5" y="1"/>
                  </a:lnTo>
                  <a:cubicBezTo>
                    <a:pt x="8" y="0"/>
                    <a:pt x="7" y="4"/>
                    <a:pt x="7" y="5"/>
                  </a:cubicBezTo>
                  <a:lnTo>
                    <a:pt x="6" y="6"/>
                  </a:lnTo>
                  <a:cubicBezTo>
                    <a:pt x="5" y="8"/>
                    <a:pt x="2" y="9"/>
                    <a:pt x="0" y="9"/>
                  </a:cubicBezTo>
                  <a:cubicBezTo>
                    <a:pt x="1" y="7"/>
                    <a:pt x="4" y="7"/>
                    <a:pt x="5" y="4"/>
                  </a:cubicBezTo>
                  <a:cubicBezTo>
                    <a:pt x="4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207" y="2716"/>
              <a:ext cx="103" cy="67"/>
            </a:xfrm>
            <a:custGeom>
              <a:avLst/>
              <a:gdLst>
                <a:gd name="T0" fmla="*/ 13 w 13"/>
                <a:gd name="T1" fmla="*/ 1 h 9"/>
                <a:gd name="T2" fmla="*/ 1 w 13"/>
                <a:gd name="T3" fmla="*/ 9 h 9"/>
                <a:gd name="T4" fmla="*/ 0 w 13"/>
                <a:gd name="T5" fmla="*/ 9 h 9"/>
                <a:gd name="T6" fmla="*/ 12 w 13"/>
                <a:gd name="T7" fmla="*/ 0 h 9"/>
                <a:gd name="T8" fmla="*/ 13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1"/>
                  </a:moveTo>
                  <a:cubicBezTo>
                    <a:pt x="9" y="3"/>
                    <a:pt x="5" y="7"/>
                    <a:pt x="1" y="9"/>
                  </a:cubicBezTo>
                  <a:lnTo>
                    <a:pt x="0" y="9"/>
                  </a:lnTo>
                  <a:cubicBezTo>
                    <a:pt x="4" y="5"/>
                    <a:pt x="8" y="3"/>
                    <a:pt x="12" y="0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4571" y="2472"/>
              <a:ext cx="110" cy="81"/>
            </a:xfrm>
            <a:custGeom>
              <a:avLst/>
              <a:gdLst>
                <a:gd name="T0" fmla="*/ 14 w 14"/>
                <a:gd name="T1" fmla="*/ 1 h 11"/>
                <a:gd name="T2" fmla="*/ 0 w 14"/>
                <a:gd name="T3" fmla="*/ 11 h 11"/>
                <a:gd name="T4" fmla="*/ 1 w 14"/>
                <a:gd name="T5" fmla="*/ 9 h 11"/>
                <a:gd name="T6" fmla="*/ 14 w 14"/>
                <a:gd name="T7" fmla="*/ 0 h 11"/>
                <a:gd name="T8" fmla="*/ 14 w 14"/>
                <a:gd name="T9" fmla="*/ 0 h 11"/>
                <a:gd name="T10" fmla="*/ 14 w 14"/>
                <a:gd name="T11" fmla="*/ 0 h 11"/>
                <a:gd name="T12" fmla="*/ 14 w 1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14" y="1"/>
                  </a:moveTo>
                  <a:lnTo>
                    <a:pt x="0" y="11"/>
                  </a:lnTo>
                  <a:lnTo>
                    <a:pt x="1" y="9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4381" y="2605"/>
              <a:ext cx="158" cy="141"/>
            </a:xfrm>
            <a:custGeom>
              <a:avLst/>
              <a:gdLst>
                <a:gd name="T0" fmla="*/ 8 w 20"/>
                <a:gd name="T1" fmla="*/ 1 h 19"/>
                <a:gd name="T2" fmla="*/ 10 w 20"/>
                <a:gd name="T3" fmla="*/ 3 h 19"/>
                <a:gd name="T4" fmla="*/ 13 w 20"/>
                <a:gd name="T5" fmla="*/ 6 h 19"/>
                <a:gd name="T6" fmla="*/ 13 w 20"/>
                <a:gd name="T7" fmla="*/ 6 h 19"/>
                <a:gd name="T8" fmla="*/ 13 w 20"/>
                <a:gd name="T9" fmla="*/ 7 h 19"/>
                <a:gd name="T10" fmla="*/ 19 w 20"/>
                <a:gd name="T11" fmla="*/ 11 h 19"/>
                <a:gd name="T12" fmla="*/ 19 w 20"/>
                <a:gd name="T13" fmla="*/ 11 h 19"/>
                <a:gd name="T14" fmla="*/ 19 w 20"/>
                <a:gd name="T15" fmla="*/ 11 h 19"/>
                <a:gd name="T16" fmla="*/ 20 w 20"/>
                <a:gd name="T17" fmla="*/ 11 h 19"/>
                <a:gd name="T18" fmla="*/ 20 w 20"/>
                <a:gd name="T19" fmla="*/ 11 h 19"/>
                <a:gd name="T20" fmla="*/ 19 w 20"/>
                <a:gd name="T21" fmla="*/ 14 h 19"/>
                <a:gd name="T22" fmla="*/ 17 w 20"/>
                <a:gd name="T23" fmla="*/ 14 h 19"/>
                <a:gd name="T24" fmla="*/ 12 w 20"/>
                <a:gd name="T25" fmla="*/ 17 h 19"/>
                <a:gd name="T26" fmla="*/ 12 w 20"/>
                <a:gd name="T27" fmla="*/ 17 h 19"/>
                <a:gd name="T28" fmla="*/ 9 w 20"/>
                <a:gd name="T29" fmla="*/ 17 h 19"/>
                <a:gd name="T30" fmla="*/ 7 w 20"/>
                <a:gd name="T31" fmla="*/ 18 h 19"/>
                <a:gd name="T32" fmla="*/ 3 w 20"/>
                <a:gd name="T33" fmla="*/ 19 h 19"/>
                <a:gd name="T34" fmla="*/ 0 w 20"/>
                <a:gd name="T35" fmla="*/ 18 h 19"/>
                <a:gd name="T36" fmla="*/ 0 w 20"/>
                <a:gd name="T37" fmla="*/ 18 h 19"/>
                <a:gd name="T38" fmla="*/ 3 w 20"/>
                <a:gd name="T39" fmla="*/ 19 h 19"/>
                <a:gd name="T40" fmla="*/ 6 w 20"/>
                <a:gd name="T41" fmla="*/ 18 h 19"/>
                <a:gd name="T42" fmla="*/ 6 w 20"/>
                <a:gd name="T43" fmla="*/ 18 h 19"/>
                <a:gd name="T44" fmla="*/ 6 w 20"/>
                <a:gd name="T45" fmla="*/ 18 h 19"/>
                <a:gd name="T46" fmla="*/ 6 w 20"/>
                <a:gd name="T47" fmla="*/ 18 h 19"/>
                <a:gd name="T48" fmla="*/ 6 w 20"/>
                <a:gd name="T49" fmla="*/ 18 h 19"/>
                <a:gd name="T50" fmla="*/ 5 w 20"/>
                <a:gd name="T51" fmla="*/ 17 h 19"/>
                <a:gd name="T52" fmla="*/ 4 w 20"/>
                <a:gd name="T53" fmla="*/ 16 h 19"/>
                <a:gd name="T54" fmla="*/ 5 w 20"/>
                <a:gd name="T55" fmla="*/ 16 h 19"/>
                <a:gd name="T56" fmla="*/ 7 w 20"/>
                <a:gd name="T57" fmla="*/ 17 h 19"/>
                <a:gd name="T58" fmla="*/ 7 w 20"/>
                <a:gd name="T59" fmla="*/ 17 h 19"/>
                <a:gd name="T60" fmla="*/ 7 w 20"/>
                <a:gd name="T61" fmla="*/ 17 h 19"/>
                <a:gd name="T62" fmla="*/ 7 w 20"/>
                <a:gd name="T63" fmla="*/ 17 h 19"/>
                <a:gd name="T64" fmla="*/ 7 w 20"/>
                <a:gd name="T65" fmla="*/ 18 h 19"/>
                <a:gd name="T66" fmla="*/ 9 w 20"/>
                <a:gd name="T67" fmla="*/ 16 h 19"/>
                <a:gd name="T68" fmla="*/ 10 w 20"/>
                <a:gd name="T69" fmla="*/ 16 h 19"/>
                <a:gd name="T70" fmla="*/ 7 w 20"/>
                <a:gd name="T71" fmla="*/ 12 h 19"/>
                <a:gd name="T72" fmla="*/ 6 w 20"/>
                <a:gd name="T73" fmla="*/ 12 h 19"/>
                <a:gd name="T74" fmla="*/ 5 w 20"/>
                <a:gd name="T75" fmla="*/ 7 h 19"/>
                <a:gd name="T76" fmla="*/ 4 w 20"/>
                <a:gd name="T77" fmla="*/ 6 h 19"/>
                <a:gd name="T78" fmla="*/ 5 w 20"/>
                <a:gd name="T79" fmla="*/ 6 h 19"/>
                <a:gd name="T80" fmla="*/ 7 w 20"/>
                <a:gd name="T81" fmla="*/ 11 h 19"/>
                <a:gd name="T82" fmla="*/ 10 w 20"/>
                <a:gd name="T83" fmla="*/ 13 h 19"/>
                <a:gd name="T84" fmla="*/ 13 w 20"/>
                <a:gd name="T85" fmla="*/ 15 h 19"/>
                <a:gd name="T86" fmla="*/ 16 w 20"/>
                <a:gd name="T87" fmla="*/ 13 h 19"/>
                <a:gd name="T88" fmla="*/ 11 w 20"/>
                <a:gd name="T89" fmla="*/ 9 h 19"/>
                <a:gd name="T90" fmla="*/ 11 w 20"/>
                <a:gd name="T91" fmla="*/ 9 h 19"/>
                <a:gd name="T92" fmla="*/ 11 w 20"/>
                <a:gd name="T93" fmla="*/ 6 h 19"/>
                <a:gd name="T94" fmla="*/ 11 w 20"/>
                <a:gd name="T95" fmla="*/ 6 h 19"/>
                <a:gd name="T96" fmla="*/ 10 w 20"/>
                <a:gd name="T97" fmla="*/ 3 h 19"/>
                <a:gd name="T98" fmla="*/ 9 w 20"/>
                <a:gd name="T99" fmla="*/ 3 h 19"/>
                <a:gd name="T100" fmla="*/ 8 w 20"/>
                <a:gd name="T101" fmla="*/ 1 h 19"/>
                <a:gd name="T102" fmla="*/ 8 w 20"/>
                <a:gd name="T10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19">
                  <a:moveTo>
                    <a:pt x="8" y="1"/>
                  </a:moveTo>
                  <a:cubicBezTo>
                    <a:pt x="9" y="1"/>
                    <a:pt x="10" y="2"/>
                    <a:pt x="10" y="3"/>
                  </a:cubicBezTo>
                  <a:cubicBezTo>
                    <a:pt x="11" y="4"/>
                    <a:pt x="12" y="5"/>
                    <a:pt x="13" y="6"/>
                  </a:cubicBezTo>
                  <a:lnTo>
                    <a:pt x="13" y="6"/>
                  </a:lnTo>
                  <a:lnTo>
                    <a:pt x="13" y="7"/>
                  </a:lnTo>
                  <a:cubicBezTo>
                    <a:pt x="15" y="8"/>
                    <a:pt x="17" y="9"/>
                    <a:pt x="19" y="11"/>
                  </a:cubicBez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1"/>
                  </a:lnTo>
                  <a:cubicBezTo>
                    <a:pt x="19" y="12"/>
                    <a:pt x="19" y="13"/>
                    <a:pt x="19" y="14"/>
                  </a:cubicBezTo>
                  <a:lnTo>
                    <a:pt x="17" y="14"/>
                  </a:lnTo>
                  <a:cubicBezTo>
                    <a:pt x="16" y="15"/>
                    <a:pt x="14" y="16"/>
                    <a:pt x="12" y="17"/>
                  </a:cubicBezTo>
                  <a:lnTo>
                    <a:pt x="12" y="17"/>
                  </a:lnTo>
                  <a:cubicBezTo>
                    <a:pt x="11" y="17"/>
                    <a:pt x="10" y="17"/>
                    <a:pt x="9" y="17"/>
                  </a:cubicBezTo>
                  <a:lnTo>
                    <a:pt x="7" y="18"/>
                  </a:lnTo>
                  <a:cubicBezTo>
                    <a:pt x="6" y="19"/>
                    <a:pt x="4" y="19"/>
                    <a:pt x="3" y="19"/>
                  </a:cubicBezTo>
                  <a:cubicBezTo>
                    <a:pt x="2" y="19"/>
                    <a:pt x="1" y="18"/>
                    <a:pt x="0" y="18"/>
                  </a:cubicBezTo>
                  <a:lnTo>
                    <a:pt x="0" y="18"/>
                  </a:lnTo>
                  <a:cubicBezTo>
                    <a:pt x="1" y="18"/>
                    <a:pt x="2" y="19"/>
                    <a:pt x="3" y="19"/>
                  </a:cubicBezTo>
                  <a:cubicBezTo>
                    <a:pt x="4" y="19"/>
                    <a:pt x="5" y="19"/>
                    <a:pt x="6" y="18"/>
                  </a:cubicBez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cubicBezTo>
                    <a:pt x="5" y="18"/>
                    <a:pt x="5" y="18"/>
                    <a:pt x="5" y="17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5" y="16"/>
                    <a:pt x="6" y="17"/>
                    <a:pt x="7" y="17"/>
                  </a:cubicBez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8"/>
                  </a:lnTo>
                  <a:cubicBezTo>
                    <a:pt x="8" y="17"/>
                    <a:pt x="8" y="17"/>
                    <a:pt x="9" y="16"/>
                  </a:cubicBezTo>
                  <a:lnTo>
                    <a:pt x="10" y="16"/>
                  </a:lnTo>
                  <a:cubicBezTo>
                    <a:pt x="8" y="16"/>
                    <a:pt x="7" y="14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0"/>
                    <a:pt x="5" y="8"/>
                    <a:pt x="5" y="7"/>
                  </a:cubicBezTo>
                  <a:lnTo>
                    <a:pt x="4" y="6"/>
                  </a:lnTo>
                  <a:lnTo>
                    <a:pt x="5" y="6"/>
                  </a:lnTo>
                  <a:cubicBezTo>
                    <a:pt x="6" y="7"/>
                    <a:pt x="7" y="9"/>
                    <a:pt x="7" y="11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1" y="13"/>
                    <a:pt x="11" y="14"/>
                    <a:pt x="13" y="15"/>
                  </a:cubicBezTo>
                  <a:cubicBezTo>
                    <a:pt x="13" y="15"/>
                    <a:pt x="18" y="15"/>
                    <a:pt x="16" y="13"/>
                  </a:cubicBezTo>
                  <a:cubicBezTo>
                    <a:pt x="14" y="12"/>
                    <a:pt x="12" y="11"/>
                    <a:pt x="11" y="9"/>
                  </a:cubicBezTo>
                  <a:lnTo>
                    <a:pt x="11" y="9"/>
                  </a:lnTo>
                  <a:cubicBezTo>
                    <a:pt x="11" y="8"/>
                    <a:pt x="11" y="7"/>
                    <a:pt x="11" y="6"/>
                  </a:cubicBezTo>
                  <a:lnTo>
                    <a:pt x="11" y="6"/>
                  </a:lnTo>
                  <a:cubicBezTo>
                    <a:pt x="11" y="5"/>
                    <a:pt x="10" y="4"/>
                    <a:pt x="10" y="3"/>
                  </a:cubicBezTo>
                  <a:lnTo>
                    <a:pt x="9" y="3"/>
                  </a:lnTo>
                  <a:cubicBezTo>
                    <a:pt x="9" y="2"/>
                    <a:pt x="8" y="2"/>
                    <a:pt x="8" y="1"/>
                  </a:cubicBezTo>
                  <a:cubicBezTo>
                    <a:pt x="7" y="0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500" y="2553"/>
              <a:ext cx="16" cy="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2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1 w 2"/>
                <a:gd name="T13" fmla="*/ 0 h 1"/>
                <a:gd name="T14" fmla="*/ 1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0 w 2"/>
                <a:gd name="T21" fmla="*/ 0 h 1"/>
                <a:gd name="T22" fmla="*/ 0 w 2"/>
                <a:gd name="T23" fmla="*/ 0 h 1"/>
                <a:gd name="T24" fmla="*/ 0 w 2"/>
                <a:gd name="T25" fmla="*/ 0 h 1"/>
                <a:gd name="T26" fmla="*/ 0 w 2"/>
                <a:gd name="T27" fmla="*/ 0 h 1"/>
                <a:gd name="T28" fmla="*/ 0 w 2"/>
                <a:gd name="T29" fmla="*/ 0 h 1"/>
                <a:gd name="T30" fmla="*/ 0 w 2"/>
                <a:gd name="T31" fmla="*/ 0 h 1"/>
                <a:gd name="T32" fmla="*/ 1 w 2"/>
                <a:gd name="T3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516" y="2561"/>
              <a:ext cx="47" cy="74"/>
            </a:xfrm>
            <a:custGeom>
              <a:avLst/>
              <a:gdLst>
                <a:gd name="T0" fmla="*/ 5 w 6"/>
                <a:gd name="T1" fmla="*/ 0 h 10"/>
                <a:gd name="T2" fmla="*/ 5 w 6"/>
                <a:gd name="T3" fmla="*/ 0 h 10"/>
                <a:gd name="T4" fmla="*/ 5 w 6"/>
                <a:gd name="T5" fmla="*/ 0 h 10"/>
                <a:gd name="T6" fmla="*/ 5 w 6"/>
                <a:gd name="T7" fmla="*/ 0 h 10"/>
                <a:gd name="T8" fmla="*/ 6 w 6"/>
                <a:gd name="T9" fmla="*/ 0 h 10"/>
                <a:gd name="T10" fmla="*/ 6 w 6"/>
                <a:gd name="T11" fmla="*/ 0 h 10"/>
                <a:gd name="T12" fmla="*/ 6 w 6"/>
                <a:gd name="T13" fmla="*/ 0 h 10"/>
                <a:gd name="T14" fmla="*/ 4 w 6"/>
                <a:gd name="T15" fmla="*/ 4 h 10"/>
                <a:gd name="T16" fmla="*/ 3 w 6"/>
                <a:gd name="T17" fmla="*/ 8 h 10"/>
                <a:gd name="T18" fmla="*/ 2 w 6"/>
                <a:gd name="T19" fmla="*/ 10 h 10"/>
                <a:gd name="T20" fmla="*/ 1 w 6"/>
                <a:gd name="T21" fmla="*/ 10 h 10"/>
                <a:gd name="T22" fmla="*/ 0 w 6"/>
                <a:gd name="T23" fmla="*/ 8 h 10"/>
                <a:gd name="T24" fmla="*/ 1 w 6"/>
                <a:gd name="T25" fmla="*/ 2 h 10"/>
                <a:gd name="T26" fmla="*/ 2 w 6"/>
                <a:gd name="T27" fmla="*/ 0 h 10"/>
                <a:gd name="T28" fmla="*/ 2 w 6"/>
                <a:gd name="T29" fmla="*/ 0 h 10"/>
                <a:gd name="T30" fmla="*/ 3 w 6"/>
                <a:gd name="T31" fmla="*/ 0 h 10"/>
                <a:gd name="T32" fmla="*/ 4 w 6"/>
                <a:gd name="T33" fmla="*/ 0 h 10"/>
                <a:gd name="T34" fmla="*/ 5 w 6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1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ubicBezTo>
                    <a:pt x="6" y="1"/>
                    <a:pt x="5" y="3"/>
                    <a:pt x="4" y="4"/>
                  </a:cubicBezTo>
                  <a:cubicBezTo>
                    <a:pt x="4" y="5"/>
                    <a:pt x="3" y="6"/>
                    <a:pt x="3" y="8"/>
                  </a:cubicBezTo>
                  <a:cubicBezTo>
                    <a:pt x="3" y="9"/>
                    <a:pt x="3" y="9"/>
                    <a:pt x="2" y="10"/>
                  </a:cubicBezTo>
                  <a:lnTo>
                    <a:pt x="1" y="10"/>
                  </a:lnTo>
                  <a:cubicBezTo>
                    <a:pt x="1" y="9"/>
                    <a:pt x="0" y="9"/>
                    <a:pt x="0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200" y="2464"/>
              <a:ext cx="363" cy="193"/>
            </a:xfrm>
            <a:custGeom>
              <a:avLst/>
              <a:gdLst>
                <a:gd name="T0" fmla="*/ 5 w 46"/>
                <a:gd name="T1" fmla="*/ 0 h 26"/>
                <a:gd name="T2" fmla="*/ 5 w 46"/>
                <a:gd name="T3" fmla="*/ 0 h 26"/>
                <a:gd name="T4" fmla="*/ 11 w 46"/>
                <a:gd name="T5" fmla="*/ 3 h 26"/>
                <a:gd name="T6" fmla="*/ 19 w 46"/>
                <a:gd name="T7" fmla="*/ 6 h 26"/>
                <a:gd name="T8" fmla="*/ 24 w 46"/>
                <a:gd name="T9" fmla="*/ 5 h 26"/>
                <a:gd name="T10" fmla="*/ 29 w 46"/>
                <a:gd name="T11" fmla="*/ 5 h 26"/>
                <a:gd name="T12" fmla="*/ 33 w 46"/>
                <a:gd name="T13" fmla="*/ 5 h 26"/>
                <a:gd name="T14" fmla="*/ 37 w 46"/>
                <a:gd name="T15" fmla="*/ 5 h 26"/>
                <a:gd name="T16" fmla="*/ 40 w 46"/>
                <a:gd name="T17" fmla="*/ 8 h 26"/>
                <a:gd name="T18" fmla="*/ 41 w 46"/>
                <a:gd name="T19" fmla="*/ 9 h 26"/>
                <a:gd name="T20" fmla="*/ 42 w 46"/>
                <a:gd name="T21" fmla="*/ 9 h 26"/>
                <a:gd name="T22" fmla="*/ 44 w 46"/>
                <a:gd name="T23" fmla="*/ 11 h 26"/>
                <a:gd name="T24" fmla="*/ 46 w 46"/>
                <a:gd name="T25" fmla="*/ 12 h 26"/>
                <a:gd name="T26" fmla="*/ 46 w 46"/>
                <a:gd name="T27" fmla="*/ 13 h 26"/>
                <a:gd name="T28" fmla="*/ 45 w 46"/>
                <a:gd name="T29" fmla="*/ 13 h 26"/>
                <a:gd name="T30" fmla="*/ 44 w 46"/>
                <a:gd name="T31" fmla="*/ 13 h 26"/>
                <a:gd name="T32" fmla="*/ 43 w 46"/>
                <a:gd name="T33" fmla="*/ 13 h 26"/>
                <a:gd name="T34" fmla="*/ 42 w 46"/>
                <a:gd name="T35" fmla="*/ 13 h 26"/>
                <a:gd name="T36" fmla="*/ 42 w 46"/>
                <a:gd name="T37" fmla="*/ 13 h 26"/>
                <a:gd name="T38" fmla="*/ 42 w 46"/>
                <a:gd name="T39" fmla="*/ 13 h 26"/>
                <a:gd name="T40" fmla="*/ 42 w 46"/>
                <a:gd name="T41" fmla="*/ 13 h 26"/>
                <a:gd name="T42" fmla="*/ 40 w 46"/>
                <a:gd name="T43" fmla="*/ 13 h 26"/>
                <a:gd name="T44" fmla="*/ 37 w 46"/>
                <a:gd name="T45" fmla="*/ 11 h 26"/>
                <a:gd name="T46" fmla="*/ 36 w 46"/>
                <a:gd name="T47" fmla="*/ 9 h 26"/>
                <a:gd name="T48" fmla="*/ 34 w 46"/>
                <a:gd name="T49" fmla="*/ 10 h 26"/>
                <a:gd name="T50" fmla="*/ 25 w 46"/>
                <a:gd name="T51" fmla="*/ 12 h 26"/>
                <a:gd name="T52" fmla="*/ 22 w 46"/>
                <a:gd name="T53" fmla="*/ 11 h 26"/>
                <a:gd name="T54" fmla="*/ 19 w 46"/>
                <a:gd name="T55" fmla="*/ 9 h 26"/>
                <a:gd name="T56" fmla="*/ 17 w 46"/>
                <a:gd name="T57" fmla="*/ 8 h 26"/>
                <a:gd name="T58" fmla="*/ 16 w 46"/>
                <a:gd name="T59" fmla="*/ 8 h 26"/>
                <a:gd name="T60" fmla="*/ 16 w 46"/>
                <a:gd name="T61" fmla="*/ 9 h 26"/>
                <a:gd name="T62" fmla="*/ 16 w 46"/>
                <a:gd name="T63" fmla="*/ 14 h 26"/>
                <a:gd name="T64" fmla="*/ 16 w 46"/>
                <a:gd name="T65" fmla="*/ 15 h 26"/>
                <a:gd name="T66" fmla="*/ 17 w 46"/>
                <a:gd name="T67" fmla="*/ 16 h 26"/>
                <a:gd name="T68" fmla="*/ 17 w 46"/>
                <a:gd name="T69" fmla="*/ 16 h 26"/>
                <a:gd name="T70" fmla="*/ 17 w 46"/>
                <a:gd name="T71" fmla="*/ 16 h 26"/>
                <a:gd name="T72" fmla="*/ 18 w 46"/>
                <a:gd name="T73" fmla="*/ 17 h 26"/>
                <a:gd name="T74" fmla="*/ 20 w 46"/>
                <a:gd name="T75" fmla="*/ 20 h 26"/>
                <a:gd name="T76" fmla="*/ 21 w 46"/>
                <a:gd name="T77" fmla="*/ 21 h 26"/>
                <a:gd name="T78" fmla="*/ 14 w 46"/>
                <a:gd name="T79" fmla="*/ 26 h 26"/>
                <a:gd name="T80" fmla="*/ 12 w 46"/>
                <a:gd name="T81" fmla="*/ 20 h 26"/>
                <a:gd name="T82" fmla="*/ 12 w 46"/>
                <a:gd name="T83" fmla="*/ 18 h 26"/>
                <a:gd name="T84" fmla="*/ 0 w 46"/>
                <a:gd name="T85" fmla="*/ 8 h 26"/>
                <a:gd name="T86" fmla="*/ 5 w 46"/>
                <a:gd name="T8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26">
                  <a:moveTo>
                    <a:pt x="5" y="0"/>
                  </a:moveTo>
                  <a:lnTo>
                    <a:pt x="5" y="0"/>
                  </a:lnTo>
                  <a:cubicBezTo>
                    <a:pt x="7" y="1"/>
                    <a:pt x="9" y="2"/>
                    <a:pt x="11" y="3"/>
                  </a:cubicBezTo>
                  <a:cubicBezTo>
                    <a:pt x="13" y="4"/>
                    <a:pt x="16" y="5"/>
                    <a:pt x="19" y="6"/>
                  </a:cubicBezTo>
                  <a:cubicBezTo>
                    <a:pt x="21" y="5"/>
                    <a:pt x="23" y="5"/>
                    <a:pt x="24" y="5"/>
                  </a:cubicBezTo>
                  <a:cubicBezTo>
                    <a:pt x="26" y="5"/>
                    <a:pt x="28" y="5"/>
                    <a:pt x="29" y="5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4" y="5"/>
                    <a:pt x="36" y="5"/>
                    <a:pt x="37" y="5"/>
                  </a:cubicBezTo>
                  <a:cubicBezTo>
                    <a:pt x="38" y="6"/>
                    <a:pt x="39" y="7"/>
                    <a:pt x="40" y="8"/>
                  </a:cubicBezTo>
                  <a:lnTo>
                    <a:pt x="41" y="9"/>
                  </a:lnTo>
                  <a:cubicBezTo>
                    <a:pt x="41" y="9"/>
                    <a:pt x="42" y="9"/>
                    <a:pt x="42" y="9"/>
                  </a:cubicBezTo>
                  <a:cubicBezTo>
                    <a:pt x="43" y="10"/>
                    <a:pt x="44" y="10"/>
                    <a:pt x="44" y="11"/>
                  </a:cubicBezTo>
                  <a:cubicBezTo>
                    <a:pt x="45" y="11"/>
                    <a:pt x="45" y="12"/>
                    <a:pt x="46" y="12"/>
                  </a:cubicBezTo>
                  <a:lnTo>
                    <a:pt x="46" y="13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0" y="13"/>
                  </a:lnTo>
                  <a:cubicBezTo>
                    <a:pt x="39" y="12"/>
                    <a:pt x="38" y="12"/>
                    <a:pt x="37" y="11"/>
                  </a:cubicBezTo>
                  <a:cubicBezTo>
                    <a:pt x="37" y="11"/>
                    <a:pt x="36" y="10"/>
                    <a:pt x="36" y="9"/>
                  </a:cubicBezTo>
                  <a:lnTo>
                    <a:pt x="34" y="10"/>
                  </a:lnTo>
                  <a:cubicBezTo>
                    <a:pt x="32" y="11"/>
                    <a:pt x="29" y="12"/>
                    <a:pt x="25" y="12"/>
                  </a:cubicBezTo>
                  <a:cubicBezTo>
                    <a:pt x="24" y="12"/>
                    <a:pt x="23" y="12"/>
                    <a:pt x="22" y="11"/>
                  </a:cubicBezTo>
                  <a:cubicBezTo>
                    <a:pt x="20" y="11"/>
                    <a:pt x="20" y="10"/>
                    <a:pt x="19" y="9"/>
                  </a:cubicBezTo>
                  <a:cubicBezTo>
                    <a:pt x="18" y="9"/>
                    <a:pt x="18" y="8"/>
                    <a:pt x="17" y="8"/>
                  </a:cubicBezTo>
                  <a:lnTo>
                    <a:pt x="16" y="8"/>
                  </a:lnTo>
                  <a:cubicBezTo>
                    <a:pt x="16" y="8"/>
                    <a:pt x="16" y="9"/>
                    <a:pt x="16" y="9"/>
                  </a:cubicBezTo>
                  <a:cubicBezTo>
                    <a:pt x="15" y="11"/>
                    <a:pt x="16" y="13"/>
                    <a:pt x="16" y="14"/>
                  </a:cubicBezTo>
                  <a:lnTo>
                    <a:pt x="16" y="15"/>
                  </a:lnTo>
                  <a:cubicBezTo>
                    <a:pt x="16" y="15"/>
                    <a:pt x="16" y="16"/>
                    <a:pt x="17" y="16"/>
                  </a:cubicBezTo>
                  <a:lnTo>
                    <a:pt x="17" y="16"/>
                  </a:lnTo>
                  <a:lnTo>
                    <a:pt x="17" y="16"/>
                  </a:lnTo>
                  <a:lnTo>
                    <a:pt x="18" y="17"/>
                  </a:lnTo>
                  <a:cubicBezTo>
                    <a:pt x="18" y="18"/>
                    <a:pt x="19" y="18"/>
                    <a:pt x="20" y="20"/>
                  </a:cubicBezTo>
                  <a:cubicBezTo>
                    <a:pt x="20" y="20"/>
                    <a:pt x="21" y="20"/>
                    <a:pt x="21" y="21"/>
                  </a:cubicBezTo>
                  <a:lnTo>
                    <a:pt x="14" y="26"/>
                  </a:lnTo>
                  <a:cubicBezTo>
                    <a:pt x="13" y="24"/>
                    <a:pt x="12" y="22"/>
                    <a:pt x="12" y="20"/>
                  </a:cubicBezTo>
                  <a:cubicBezTo>
                    <a:pt x="12" y="20"/>
                    <a:pt x="11" y="19"/>
                    <a:pt x="12" y="18"/>
                  </a:cubicBezTo>
                  <a:lnTo>
                    <a:pt x="0" y="8"/>
                  </a:lnTo>
                  <a:cubicBezTo>
                    <a:pt x="2" y="5"/>
                    <a:pt x="4" y="2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516" y="2590"/>
              <a:ext cx="63" cy="82"/>
            </a:xfrm>
            <a:custGeom>
              <a:avLst/>
              <a:gdLst>
                <a:gd name="T0" fmla="*/ 5 w 8"/>
                <a:gd name="T1" fmla="*/ 2 h 11"/>
                <a:gd name="T2" fmla="*/ 6 w 8"/>
                <a:gd name="T3" fmla="*/ 0 h 11"/>
                <a:gd name="T4" fmla="*/ 6 w 8"/>
                <a:gd name="T5" fmla="*/ 0 h 11"/>
                <a:gd name="T6" fmla="*/ 7 w 8"/>
                <a:gd name="T7" fmla="*/ 3 h 11"/>
                <a:gd name="T8" fmla="*/ 8 w 8"/>
                <a:gd name="T9" fmla="*/ 9 h 11"/>
                <a:gd name="T10" fmla="*/ 7 w 8"/>
                <a:gd name="T11" fmla="*/ 10 h 11"/>
                <a:gd name="T12" fmla="*/ 5 w 8"/>
                <a:gd name="T13" fmla="*/ 11 h 11"/>
                <a:gd name="T14" fmla="*/ 5 w 8"/>
                <a:gd name="T15" fmla="*/ 10 h 11"/>
                <a:gd name="T16" fmla="*/ 2 w 8"/>
                <a:gd name="T17" fmla="*/ 9 h 11"/>
                <a:gd name="T18" fmla="*/ 1 w 8"/>
                <a:gd name="T19" fmla="*/ 7 h 11"/>
                <a:gd name="T20" fmla="*/ 0 w 8"/>
                <a:gd name="T21" fmla="*/ 7 h 11"/>
                <a:gd name="T22" fmla="*/ 4 w 8"/>
                <a:gd name="T23" fmla="*/ 7 h 11"/>
                <a:gd name="T24" fmla="*/ 4 w 8"/>
                <a:gd name="T25" fmla="*/ 4 h 11"/>
                <a:gd name="T26" fmla="*/ 4 w 8"/>
                <a:gd name="T27" fmla="*/ 3 h 11"/>
                <a:gd name="T28" fmla="*/ 5 w 8"/>
                <a:gd name="T29" fmla="*/ 3 h 11"/>
                <a:gd name="T30" fmla="*/ 5 w 8"/>
                <a:gd name="T31" fmla="*/ 3 h 11"/>
                <a:gd name="T32" fmla="*/ 5 w 8"/>
                <a:gd name="T33" fmla="*/ 3 h 11"/>
                <a:gd name="T34" fmla="*/ 5 w 8"/>
                <a:gd name="T35" fmla="*/ 3 h 11"/>
                <a:gd name="T36" fmla="*/ 6 w 8"/>
                <a:gd name="T37" fmla="*/ 5 h 11"/>
                <a:gd name="T38" fmla="*/ 6 w 8"/>
                <a:gd name="T39" fmla="*/ 5 h 11"/>
                <a:gd name="T40" fmla="*/ 6 w 8"/>
                <a:gd name="T41" fmla="*/ 4 h 11"/>
                <a:gd name="T42" fmla="*/ 5 w 8"/>
                <a:gd name="T4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11">
                  <a:moveTo>
                    <a:pt x="5" y="2"/>
                  </a:moveTo>
                  <a:cubicBezTo>
                    <a:pt x="5" y="1"/>
                    <a:pt x="5" y="1"/>
                    <a:pt x="6" y="0"/>
                  </a:cubicBezTo>
                  <a:lnTo>
                    <a:pt x="6" y="0"/>
                  </a:lnTo>
                  <a:cubicBezTo>
                    <a:pt x="6" y="1"/>
                    <a:pt x="7" y="2"/>
                    <a:pt x="7" y="3"/>
                  </a:cubicBezTo>
                  <a:cubicBezTo>
                    <a:pt x="7" y="5"/>
                    <a:pt x="8" y="7"/>
                    <a:pt x="8" y="9"/>
                  </a:cubicBezTo>
                  <a:cubicBezTo>
                    <a:pt x="8" y="9"/>
                    <a:pt x="8" y="10"/>
                    <a:pt x="7" y="10"/>
                  </a:cubicBezTo>
                  <a:lnTo>
                    <a:pt x="5" y="11"/>
                  </a:lnTo>
                  <a:lnTo>
                    <a:pt x="5" y="10"/>
                  </a:lnTo>
                  <a:cubicBezTo>
                    <a:pt x="4" y="10"/>
                    <a:pt x="3" y="9"/>
                    <a:pt x="2" y="9"/>
                  </a:cubicBezTo>
                  <a:cubicBezTo>
                    <a:pt x="2" y="8"/>
                    <a:pt x="1" y="8"/>
                    <a:pt x="1" y="7"/>
                  </a:cubicBezTo>
                  <a:lnTo>
                    <a:pt x="0" y="7"/>
                  </a:lnTo>
                  <a:cubicBezTo>
                    <a:pt x="1" y="7"/>
                    <a:pt x="3" y="8"/>
                    <a:pt x="4" y="7"/>
                  </a:cubicBezTo>
                  <a:cubicBezTo>
                    <a:pt x="4" y="7"/>
                    <a:pt x="4" y="5"/>
                    <a:pt x="4" y="4"/>
                  </a:cubicBez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ubicBezTo>
                    <a:pt x="5" y="3"/>
                    <a:pt x="6" y="4"/>
                    <a:pt x="6" y="5"/>
                  </a:cubicBezTo>
                  <a:lnTo>
                    <a:pt x="6" y="5"/>
                  </a:lnTo>
                  <a:lnTo>
                    <a:pt x="6" y="4"/>
                  </a:lnTo>
                  <a:cubicBezTo>
                    <a:pt x="6" y="4"/>
                    <a:pt x="6" y="3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359" y="2405"/>
              <a:ext cx="600" cy="393"/>
            </a:xfrm>
            <a:custGeom>
              <a:avLst/>
              <a:gdLst>
                <a:gd name="T0" fmla="*/ 7 w 76"/>
                <a:gd name="T1" fmla="*/ 8 h 53"/>
                <a:gd name="T2" fmla="*/ 19 w 76"/>
                <a:gd name="T3" fmla="*/ 13 h 53"/>
                <a:gd name="T4" fmla="*/ 9 w 76"/>
                <a:gd name="T5" fmla="*/ 16 h 53"/>
                <a:gd name="T6" fmla="*/ 2 w 76"/>
                <a:gd name="T7" fmla="*/ 23 h 53"/>
                <a:gd name="T8" fmla="*/ 0 w 76"/>
                <a:gd name="T9" fmla="*/ 26 h 53"/>
                <a:gd name="T10" fmla="*/ 8 w 76"/>
                <a:gd name="T11" fmla="*/ 25 h 53"/>
                <a:gd name="T12" fmla="*/ 14 w 76"/>
                <a:gd name="T13" fmla="*/ 22 h 53"/>
                <a:gd name="T14" fmla="*/ 9 w 76"/>
                <a:gd name="T15" fmla="*/ 26 h 53"/>
                <a:gd name="T16" fmla="*/ 5 w 76"/>
                <a:gd name="T17" fmla="*/ 33 h 53"/>
                <a:gd name="T18" fmla="*/ 2 w 76"/>
                <a:gd name="T19" fmla="*/ 40 h 53"/>
                <a:gd name="T20" fmla="*/ 8 w 76"/>
                <a:gd name="T21" fmla="*/ 37 h 53"/>
                <a:gd name="T22" fmla="*/ 12 w 76"/>
                <a:gd name="T23" fmla="*/ 32 h 53"/>
                <a:gd name="T24" fmla="*/ 20 w 76"/>
                <a:gd name="T25" fmla="*/ 29 h 53"/>
                <a:gd name="T26" fmla="*/ 19 w 76"/>
                <a:gd name="T27" fmla="*/ 31 h 53"/>
                <a:gd name="T28" fmla="*/ 15 w 76"/>
                <a:gd name="T29" fmla="*/ 40 h 53"/>
                <a:gd name="T30" fmla="*/ 20 w 76"/>
                <a:gd name="T31" fmla="*/ 53 h 53"/>
                <a:gd name="T32" fmla="*/ 36 w 76"/>
                <a:gd name="T33" fmla="*/ 46 h 53"/>
                <a:gd name="T34" fmla="*/ 33 w 76"/>
                <a:gd name="T35" fmla="*/ 40 h 53"/>
                <a:gd name="T36" fmla="*/ 25 w 76"/>
                <a:gd name="T37" fmla="*/ 45 h 53"/>
                <a:gd name="T38" fmla="*/ 22 w 76"/>
                <a:gd name="T39" fmla="*/ 47 h 53"/>
                <a:gd name="T40" fmla="*/ 21 w 76"/>
                <a:gd name="T41" fmla="*/ 46 h 53"/>
                <a:gd name="T42" fmla="*/ 21 w 76"/>
                <a:gd name="T43" fmla="*/ 41 h 53"/>
                <a:gd name="T44" fmla="*/ 21 w 76"/>
                <a:gd name="T45" fmla="*/ 41 h 53"/>
                <a:gd name="T46" fmla="*/ 24 w 76"/>
                <a:gd name="T47" fmla="*/ 37 h 53"/>
                <a:gd name="T48" fmla="*/ 34 w 76"/>
                <a:gd name="T49" fmla="*/ 37 h 53"/>
                <a:gd name="T50" fmla="*/ 36 w 76"/>
                <a:gd name="T51" fmla="*/ 46 h 53"/>
                <a:gd name="T52" fmla="*/ 53 w 76"/>
                <a:gd name="T53" fmla="*/ 35 h 53"/>
                <a:gd name="T54" fmla="*/ 76 w 76"/>
                <a:gd name="T55" fmla="*/ 16 h 53"/>
                <a:gd name="T56" fmla="*/ 62 w 76"/>
                <a:gd name="T57" fmla="*/ 0 h 53"/>
                <a:gd name="T58" fmla="*/ 29 w 76"/>
                <a:gd name="T59" fmla="*/ 8 h 53"/>
                <a:gd name="T60" fmla="*/ 8 w 76"/>
                <a:gd name="T61" fmla="*/ 5 h 53"/>
                <a:gd name="T62" fmla="*/ 5 w 76"/>
                <a:gd name="T63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53">
                  <a:moveTo>
                    <a:pt x="6" y="8"/>
                  </a:moveTo>
                  <a:lnTo>
                    <a:pt x="7" y="8"/>
                  </a:lnTo>
                  <a:cubicBezTo>
                    <a:pt x="10" y="10"/>
                    <a:pt x="13" y="11"/>
                    <a:pt x="17" y="12"/>
                  </a:cubicBezTo>
                  <a:cubicBezTo>
                    <a:pt x="17" y="12"/>
                    <a:pt x="18" y="13"/>
                    <a:pt x="19" y="13"/>
                  </a:cubicBezTo>
                  <a:lnTo>
                    <a:pt x="19" y="13"/>
                  </a:lnTo>
                  <a:lnTo>
                    <a:pt x="9" y="16"/>
                  </a:lnTo>
                  <a:cubicBezTo>
                    <a:pt x="8" y="17"/>
                    <a:pt x="7" y="18"/>
                    <a:pt x="6" y="18"/>
                  </a:cubicBezTo>
                  <a:cubicBezTo>
                    <a:pt x="5" y="20"/>
                    <a:pt x="4" y="21"/>
                    <a:pt x="2" y="23"/>
                  </a:cubicBezTo>
                  <a:cubicBezTo>
                    <a:pt x="1" y="24"/>
                    <a:pt x="1" y="24"/>
                    <a:pt x="0" y="25"/>
                  </a:cubicBezTo>
                  <a:lnTo>
                    <a:pt x="0" y="26"/>
                  </a:lnTo>
                  <a:cubicBezTo>
                    <a:pt x="1" y="27"/>
                    <a:pt x="3" y="27"/>
                    <a:pt x="4" y="27"/>
                  </a:cubicBezTo>
                  <a:cubicBezTo>
                    <a:pt x="6" y="27"/>
                    <a:pt x="7" y="26"/>
                    <a:pt x="8" y="25"/>
                  </a:cubicBezTo>
                  <a:cubicBezTo>
                    <a:pt x="10" y="24"/>
                    <a:pt x="11" y="23"/>
                    <a:pt x="12" y="22"/>
                  </a:cubicBezTo>
                  <a:lnTo>
                    <a:pt x="14" y="22"/>
                  </a:lnTo>
                  <a:lnTo>
                    <a:pt x="12" y="23"/>
                  </a:lnTo>
                  <a:lnTo>
                    <a:pt x="9" y="26"/>
                  </a:lnTo>
                  <a:cubicBezTo>
                    <a:pt x="8" y="27"/>
                    <a:pt x="6" y="28"/>
                    <a:pt x="6" y="30"/>
                  </a:cubicBezTo>
                  <a:cubicBezTo>
                    <a:pt x="5" y="31"/>
                    <a:pt x="5" y="32"/>
                    <a:pt x="5" y="33"/>
                  </a:cubicBezTo>
                  <a:cubicBezTo>
                    <a:pt x="4" y="35"/>
                    <a:pt x="3" y="36"/>
                    <a:pt x="2" y="38"/>
                  </a:cubicBezTo>
                  <a:lnTo>
                    <a:pt x="2" y="40"/>
                  </a:lnTo>
                  <a:cubicBezTo>
                    <a:pt x="3" y="41"/>
                    <a:pt x="4" y="40"/>
                    <a:pt x="5" y="40"/>
                  </a:cubicBezTo>
                  <a:cubicBezTo>
                    <a:pt x="6" y="39"/>
                    <a:pt x="7" y="38"/>
                    <a:pt x="8" y="37"/>
                  </a:cubicBezTo>
                  <a:cubicBezTo>
                    <a:pt x="9" y="36"/>
                    <a:pt x="10" y="35"/>
                    <a:pt x="11" y="33"/>
                  </a:cubicBezTo>
                  <a:lnTo>
                    <a:pt x="12" y="32"/>
                  </a:lnTo>
                  <a:lnTo>
                    <a:pt x="13" y="31"/>
                  </a:lnTo>
                  <a:cubicBezTo>
                    <a:pt x="15" y="30"/>
                    <a:pt x="18" y="29"/>
                    <a:pt x="20" y="29"/>
                  </a:cubicBezTo>
                  <a:lnTo>
                    <a:pt x="20" y="29"/>
                  </a:lnTo>
                  <a:lnTo>
                    <a:pt x="19" y="31"/>
                  </a:lnTo>
                  <a:cubicBezTo>
                    <a:pt x="17" y="33"/>
                    <a:pt x="16" y="35"/>
                    <a:pt x="15" y="37"/>
                  </a:cubicBezTo>
                  <a:cubicBezTo>
                    <a:pt x="15" y="38"/>
                    <a:pt x="15" y="39"/>
                    <a:pt x="15" y="40"/>
                  </a:cubicBezTo>
                  <a:cubicBezTo>
                    <a:pt x="15" y="43"/>
                    <a:pt x="15" y="46"/>
                    <a:pt x="17" y="48"/>
                  </a:cubicBezTo>
                  <a:cubicBezTo>
                    <a:pt x="18" y="50"/>
                    <a:pt x="18" y="51"/>
                    <a:pt x="20" y="53"/>
                  </a:cubicBezTo>
                  <a:lnTo>
                    <a:pt x="22" y="53"/>
                  </a:lnTo>
                  <a:cubicBezTo>
                    <a:pt x="26" y="52"/>
                    <a:pt x="32" y="48"/>
                    <a:pt x="36" y="46"/>
                  </a:cubicBezTo>
                  <a:lnTo>
                    <a:pt x="35" y="42"/>
                  </a:lnTo>
                  <a:lnTo>
                    <a:pt x="33" y="40"/>
                  </a:lnTo>
                  <a:lnTo>
                    <a:pt x="32" y="41"/>
                  </a:lnTo>
                  <a:cubicBezTo>
                    <a:pt x="30" y="43"/>
                    <a:pt x="27" y="44"/>
                    <a:pt x="25" y="45"/>
                  </a:cubicBezTo>
                  <a:lnTo>
                    <a:pt x="24" y="46"/>
                  </a:lnTo>
                  <a:cubicBezTo>
                    <a:pt x="23" y="46"/>
                    <a:pt x="22" y="47"/>
                    <a:pt x="22" y="47"/>
                  </a:cubicBezTo>
                  <a:lnTo>
                    <a:pt x="21" y="47"/>
                  </a:lnTo>
                  <a:lnTo>
                    <a:pt x="21" y="46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cubicBezTo>
                    <a:pt x="22" y="40"/>
                    <a:pt x="23" y="39"/>
                    <a:pt x="23" y="38"/>
                  </a:cubicBezTo>
                  <a:lnTo>
                    <a:pt x="24" y="37"/>
                  </a:lnTo>
                  <a:cubicBezTo>
                    <a:pt x="25" y="36"/>
                    <a:pt x="27" y="35"/>
                    <a:pt x="29" y="35"/>
                  </a:cubicBezTo>
                  <a:cubicBezTo>
                    <a:pt x="30" y="35"/>
                    <a:pt x="33" y="36"/>
                    <a:pt x="34" y="37"/>
                  </a:cubicBezTo>
                  <a:cubicBezTo>
                    <a:pt x="34" y="38"/>
                    <a:pt x="33" y="39"/>
                    <a:pt x="33" y="40"/>
                  </a:cubicBezTo>
                  <a:lnTo>
                    <a:pt x="36" y="46"/>
                  </a:lnTo>
                  <a:lnTo>
                    <a:pt x="41" y="44"/>
                  </a:lnTo>
                  <a:cubicBezTo>
                    <a:pt x="45" y="41"/>
                    <a:pt x="49" y="38"/>
                    <a:pt x="53" y="35"/>
                  </a:cubicBezTo>
                  <a:cubicBezTo>
                    <a:pt x="59" y="27"/>
                    <a:pt x="67" y="19"/>
                    <a:pt x="75" y="16"/>
                  </a:cubicBezTo>
                  <a:lnTo>
                    <a:pt x="76" y="16"/>
                  </a:lnTo>
                  <a:lnTo>
                    <a:pt x="76" y="16"/>
                  </a:lnTo>
                  <a:lnTo>
                    <a:pt x="62" y="0"/>
                  </a:lnTo>
                  <a:lnTo>
                    <a:pt x="62" y="0"/>
                  </a:lnTo>
                  <a:cubicBezTo>
                    <a:pt x="51" y="17"/>
                    <a:pt x="46" y="10"/>
                    <a:pt x="29" y="8"/>
                  </a:cubicBezTo>
                  <a:cubicBezTo>
                    <a:pt x="23" y="8"/>
                    <a:pt x="17" y="7"/>
                    <a:pt x="11" y="5"/>
                  </a:cubicBezTo>
                  <a:lnTo>
                    <a:pt x="8" y="5"/>
                  </a:lnTo>
                  <a:cubicBezTo>
                    <a:pt x="7" y="4"/>
                    <a:pt x="6" y="4"/>
                    <a:pt x="5" y="5"/>
                  </a:cubicBezTo>
                  <a:lnTo>
                    <a:pt x="5" y="5"/>
                  </a:lnTo>
                  <a:cubicBezTo>
                    <a:pt x="5" y="6"/>
                    <a:pt x="5" y="7"/>
                    <a:pt x="6" y="8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620" y="2702"/>
              <a:ext cx="31" cy="44"/>
            </a:xfrm>
            <a:custGeom>
              <a:avLst/>
              <a:gdLst>
                <a:gd name="T0" fmla="*/ 0 w 4"/>
                <a:gd name="T1" fmla="*/ 0 h 6"/>
                <a:gd name="T2" fmla="*/ 3 w 4"/>
                <a:gd name="T3" fmla="*/ 6 h 6"/>
                <a:gd name="T4" fmla="*/ 3 w 4"/>
                <a:gd name="T5" fmla="*/ 6 h 6"/>
                <a:gd name="T6" fmla="*/ 4 w 4"/>
                <a:gd name="T7" fmla="*/ 6 h 6"/>
                <a:gd name="T8" fmla="*/ 4 w 4"/>
                <a:gd name="T9" fmla="*/ 6 h 6"/>
                <a:gd name="T10" fmla="*/ 4 w 4"/>
                <a:gd name="T11" fmla="*/ 6 h 6"/>
                <a:gd name="T12" fmla="*/ 0 w 4"/>
                <a:gd name="T13" fmla="*/ 0 h 6"/>
                <a:gd name="T14" fmla="*/ 0 w 4"/>
                <a:gd name="T15" fmla="*/ 0 h 6"/>
                <a:gd name="T16" fmla="*/ 0 w 4"/>
                <a:gd name="T17" fmla="*/ 0 h 6"/>
                <a:gd name="T18" fmla="*/ 0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469" y="2590"/>
              <a:ext cx="111" cy="423"/>
            </a:xfrm>
            <a:custGeom>
              <a:avLst/>
              <a:gdLst>
                <a:gd name="T0" fmla="*/ 9 w 14"/>
                <a:gd name="T1" fmla="*/ 2 h 57"/>
                <a:gd name="T2" fmla="*/ 0 w 14"/>
                <a:gd name="T3" fmla="*/ 47 h 57"/>
                <a:gd name="T4" fmla="*/ 1 w 14"/>
                <a:gd name="T5" fmla="*/ 49 h 57"/>
                <a:gd name="T6" fmla="*/ 0 w 14"/>
                <a:gd name="T7" fmla="*/ 54 h 57"/>
                <a:gd name="T8" fmla="*/ 0 w 14"/>
                <a:gd name="T9" fmla="*/ 56 h 57"/>
                <a:gd name="T10" fmla="*/ 0 w 14"/>
                <a:gd name="T11" fmla="*/ 56 h 57"/>
                <a:gd name="T12" fmla="*/ 2 w 14"/>
                <a:gd name="T13" fmla="*/ 57 h 57"/>
                <a:gd name="T14" fmla="*/ 2 w 14"/>
                <a:gd name="T15" fmla="*/ 56 h 57"/>
                <a:gd name="T16" fmla="*/ 3 w 14"/>
                <a:gd name="T17" fmla="*/ 55 h 57"/>
                <a:gd name="T18" fmla="*/ 4 w 14"/>
                <a:gd name="T19" fmla="*/ 50 h 57"/>
                <a:gd name="T20" fmla="*/ 5 w 14"/>
                <a:gd name="T21" fmla="*/ 48 h 57"/>
                <a:gd name="T22" fmla="*/ 14 w 14"/>
                <a:gd name="T23" fmla="*/ 3 h 57"/>
                <a:gd name="T24" fmla="*/ 14 w 14"/>
                <a:gd name="T25" fmla="*/ 2 h 57"/>
                <a:gd name="T26" fmla="*/ 11 w 14"/>
                <a:gd name="T27" fmla="*/ 0 h 57"/>
                <a:gd name="T28" fmla="*/ 9 w 14"/>
                <a:gd name="T2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57">
                  <a:moveTo>
                    <a:pt x="9" y="2"/>
                  </a:moveTo>
                  <a:lnTo>
                    <a:pt x="0" y="47"/>
                  </a:lnTo>
                  <a:cubicBezTo>
                    <a:pt x="0" y="48"/>
                    <a:pt x="1" y="49"/>
                    <a:pt x="1" y="49"/>
                  </a:cubicBezTo>
                  <a:lnTo>
                    <a:pt x="0" y="54"/>
                  </a:lnTo>
                  <a:cubicBezTo>
                    <a:pt x="0" y="55"/>
                    <a:pt x="0" y="55"/>
                    <a:pt x="0" y="56"/>
                  </a:cubicBezTo>
                  <a:lnTo>
                    <a:pt x="0" y="56"/>
                  </a:lnTo>
                  <a:cubicBezTo>
                    <a:pt x="1" y="57"/>
                    <a:pt x="1" y="57"/>
                    <a:pt x="2" y="57"/>
                  </a:cubicBezTo>
                  <a:lnTo>
                    <a:pt x="2" y="56"/>
                  </a:lnTo>
                  <a:cubicBezTo>
                    <a:pt x="3" y="56"/>
                    <a:pt x="3" y="55"/>
                    <a:pt x="3" y="55"/>
                  </a:cubicBezTo>
                  <a:lnTo>
                    <a:pt x="4" y="50"/>
                  </a:lnTo>
                  <a:cubicBezTo>
                    <a:pt x="5" y="49"/>
                    <a:pt x="5" y="49"/>
                    <a:pt x="5" y="48"/>
                  </a:cubicBezTo>
                  <a:lnTo>
                    <a:pt x="14" y="3"/>
                  </a:lnTo>
                  <a:lnTo>
                    <a:pt x="14" y="2"/>
                  </a:lnTo>
                  <a:cubicBezTo>
                    <a:pt x="14" y="1"/>
                    <a:pt x="13" y="0"/>
                    <a:pt x="11" y="0"/>
                  </a:cubicBezTo>
                  <a:cubicBezTo>
                    <a:pt x="10" y="0"/>
                    <a:pt x="9" y="1"/>
                    <a:pt x="9" y="2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398" y="2590"/>
              <a:ext cx="119" cy="97"/>
            </a:xfrm>
            <a:custGeom>
              <a:avLst/>
              <a:gdLst>
                <a:gd name="T0" fmla="*/ 0 w 15"/>
                <a:gd name="T1" fmla="*/ 13 h 13"/>
                <a:gd name="T2" fmla="*/ 1 w 15"/>
                <a:gd name="T3" fmla="*/ 11 h 13"/>
                <a:gd name="T4" fmla="*/ 2 w 15"/>
                <a:gd name="T5" fmla="*/ 6 h 13"/>
                <a:gd name="T6" fmla="*/ 3 w 15"/>
                <a:gd name="T7" fmla="*/ 5 h 13"/>
                <a:gd name="T8" fmla="*/ 10 w 15"/>
                <a:gd name="T9" fmla="*/ 1 h 13"/>
                <a:gd name="T10" fmla="*/ 14 w 15"/>
                <a:gd name="T11" fmla="*/ 1 h 13"/>
                <a:gd name="T12" fmla="*/ 15 w 15"/>
                <a:gd name="T13" fmla="*/ 1 h 13"/>
                <a:gd name="T14" fmla="*/ 14 w 15"/>
                <a:gd name="T15" fmla="*/ 2 h 13"/>
                <a:gd name="T16" fmla="*/ 5 w 15"/>
                <a:gd name="T17" fmla="*/ 6 h 13"/>
                <a:gd name="T18" fmla="*/ 4 w 15"/>
                <a:gd name="T19" fmla="*/ 7 h 13"/>
                <a:gd name="T20" fmla="*/ 1 w 15"/>
                <a:gd name="T21" fmla="*/ 13 h 13"/>
                <a:gd name="T22" fmla="*/ 0 w 15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0" y="13"/>
                  </a:moveTo>
                  <a:lnTo>
                    <a:pt x="1" y="11"/>
                  </a:lnTo>
                  <a:cubicBezTo>
                    <a:pt x="1" y="9"/>
                    <a:pt x="2" y="7"/>
                    <a:pt x="2" y="6"/>
                  </a:cubicBezTo>
                  <a:lnTo>
                    <a:pt x="3" y="5"/>
                  </a:lnTo>
                  <a:cubicBezTo>
                    <a:pt x="5" y="3"/>
                    <a:pt x="8" y="2"/>
                    <a:pt x="10" y="1"/>
                  </a:cubicBezTo>
                  <a:cubicBezTo>
                    <a:pt x="11" y="0"/>
                    <a:pt x="13" y="0"/>
                    <a:pt x="14" y="1"/>
                  </a:cubicBezTo>
                  <a:lnTo>
                    <a:pt x="15" y="1"/>
                  </a:lnTo>
                  <a:lnTo>
                    <a:pt x="14" y="2"/>
                  </a:lnTo>
                  <a:cubicBezTo>
                    <a:pt x="11" y="3"/>
                    <a:pt x="8" y="4"/>
                    <a:pt x="5" y="6"/>
                  </a:cubicBezTo>
                  <a:lnTo>
                    <a:pt x="4" y="7"/>
                  </a:lnTo>
                  <a:cubicBezTo>
                    <a:pt x="3" y="9"/>
                    <a:pt x="2" y="11"/>
                    <a:pt x="1" y="13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383" y="2546"/>
              <a:ext cx="102" cy="44"/>
            </a:xfrm>
            <a:custGeom>
              <a:avLst/>
              <a:gdLst>
                <a:gd name="T0" fmla="*/ 0 w 13"/>
                <a:gd name="T1" fmla="*/ 6 h 6"/>
                <a:gd name="T2" fmla="*/ 0 w 13"/>
                <a:gd name="T3" fmla="*/ 6 h 6"/>
                <a:gd name="T4" fmla="*/ 1 w 13"/>
                <a:gd name="T5" fmla="*/ 6 h 6"/>
                <a:gd name="T6" fmla="*/ 6 w 13"/>
                <a:gd name="T7" fmla="*/ 2 h 6"/>
                <a:gd name="T8" fmla="*/ 8 w 13"/>
                <a:gd name="T9" fmla="*/ 0 h 6"/>
                <a:gd name="T10" fmla="*/ 12 w 13"/>
                <a:gd name="T11" fmla="*/ 0 h 6"/>
                <a:gd name="T12" fmla="*/ 13 w 13"/>
                <a:gd name="T13" fmla="*/ 0 h 6"/>
                <a:gd name="T14" fmla="*/ 12 w 13"/>
                <a:gd name="T15" fmla="*/ 1 h 6"/>
                <a:gd name="T16" fmla="*/ 7 w 13"/>
                <a:gd name="T17" fmla="*/ 3 h 6"/>
                <a:gd name="T18" fmla="*/ 1 w 13"/>
                <a:gd name="T19" fmla="*/ 6 h 6"/>
                <a:gd name="T20" fmla="*/ 0 w 13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6">
                  <a:moveTo>
                    <a:pt x="0" y="6"/>
                  </a:moveTo>
                  <a:lnTo>
                    <a:pt x="0" y="6"/>
                  </a:lnTo>
                  <a:lnTo>
                    <a:pt x="1" y="6"/>
                  </a:lnTo>
                  <a:cubicBezTo>
                    <a:pt x="3" y="5"/>
                    <a:pt x="4" y="4"/>
                    <a:pt x="6" y="2"/>
                  </a:cubicBezTo>
                  <a:cubicBezTo>
                    <a:pt x="7" y="1"/>
                    <a:pt x="7" y="1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lnTo>
                    <a:pt x="13" y="0"/>
                  </a:lnTo>
                  <a:lnTo>
                    <a:pt x="12" y="1"/>
                  </a:lnTo>
                  <a:cubicBezTo>
                    <a:pt x="10" y="1"/>
                    <a:pt x="9" y="2"/>
                    <a:pt x="7" y="3"/>
                  </a:cubicBezTo>
                  <a:cubicBezTo>
                    <a:pt x="5" y="4"/>
                    <a:pt x="3" y="6"/>
                    <a:pt x="1" y="6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414" y="2457"/>
              <a:ext cx="103" cy="37"/>
            </a:xfrm>
            <a:custGeom>
              <a:avLst/>
              <a:gdLst>
                <a:gd name="T0" fmla="*/ 13 w 13"/>
                <a:gd name="T1" fmla="*/ 5 h 5"/>
                <a:gd name="T2" fmla="*/ 13 w 13"/>
                <a:gd name="T3" fmla="*/ 5 h 5"/>
                <a:gd name="T4" fmla="*/ 11 w 13"/>
                <a:gd name="T5" fmla="*/ 4 h 5"/>
                <a:gd name="T6" fmla="*/ 7 w 13"/>
                <a:gd name="T7" fmla="*/ 3 h 5"/>
                <a:gd name="T8" fmla="*/ 0 w 13"/>
                <a:gd name="T9" fmla="*/ 0 h 5"/>
                <a:gd name="T10" fmla="*/ 0 w 13"/>
                <a:gd name="T11" fmla="*/ 0 h 5"/>
                <a:gd name="T12" fmla="*/ 8 w 13"/>
                <a:gd name="T13" fmla="*/ 3 h 5"/>
                <a:gd name="T14" fmla="*/ 12 w 13"/>
                <a:gd name="T15" fmla="*/ 4 h 5"/>
                <a:gd name="T16" fmla="*/ 13 w 1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lnTo>
                    <a:pt x="13" y="5"/>
                  </a:lnTo>
                  <a:lnTo>
                    <a:pt x="11" y="4"/>
                  </a:lnTo>
                  <a:cubicBezTo>
                    <a:pt x="10" y="4"/>
                    <a:pt x="8" y="4"/>
                    <a:pt x="7" y="3"/>
                  </a:cubicBezTo>
                  <a:cubicBezTo>
                    <a:pt x="5" y="2"/>
                    <a:pt x="1" y="2"/>
                    <a:pt x="0" y="0"/>
                  </a:cubicBezTo>
                  <a:lnTo>
                    <a:pt x="0" y="0"/>
                  </a:lnTo>
                  <a:cubicBezTo>
                    <a:pt x="2" y="0"/>
                    <a:pt x="5" y="2"/>
                    <a:pt x="8" y="3"/>
                  </a:cubicBezTo>
                  <a:cubicBezTo>
                    <a:pt x="9" y="3"/>
                    <a:pt x="10" y="4"/>
                    <a:pt x="12" y="4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485" y="2494"/>
              <a:ext cx="435" cy="289"/>
            </a:xfrm>
            <a:custGeom>
              <a:avLst/>
              <a:gdLst>
                <a:gd name="T0" fmla="*/ 36 w 55"/>
                <a:gd name="T1" fmla="*/ 14 h 39"/>
                <a:gd name="T2" fmla="*/ 20 w 55"/>
                <a:gd name="T3" fmla="*/ 12 h 39"/>
                <a:gd name="T4" fmla="*/ 18 w 55"/>
                <a:gd name="T5" fmla="*/ 12 h 39"/>
                <a:gd name="T6" fmla="*/ 14 w 55"/>
                <a:gd name="T7" fmla="*/ 16 h 39"/>
                <a:gd name="T8" fmla="*/ 11 w 55"/>
                <a:gd name="T9" fmla="*/ 17 h 39"/>
                <a:gd name="T10" fmla="*/ 10 w 55"/>
                <a:gd name="T11" fmla="*/ 17 h 39"/>
                <a:gd name="T12" fmla="*/ 5 w 55"/>
                <a:gd name="T13" fmla="*/ 21 h 39"/>
                <a:gd name="T14" fmla="*/ 2 w 55"/>
                <a:gd name="T15" fmla="*/ 24 h 39"/>
                <a:gd name="T16" fmla="*/ 1 w 55"/>
                <a:gd name="T17" fmla="*/ 27 h 39"/>
                <a:gd name="T18" fmla="*/ 1 w 55"/>
                <a:gd name="T19" fmla="*/ 31 h 39"/>
                <a:gd name="T20" fmla="*/ 2 w 55"/>
                <a:gd name="T21" fmla="*/ 36 h 39"/>
                <a:gd name="T22" fmla="*/ 2 w 55"/>
                <a:gd name="T23" fmla="*/ 36 h 39"/>
                <a:gd name="T24" fmla="*/ 2 w 55"/>
                <a:gd name="T25" fmla="*/ 36 h 39"/>
                <a:gd name="T26" fmla="*/ 2 w 55"/>
                <a:gd name="T27" fmla="*/ 34 h 39"/>
                <a:gd name="T28" fmla="*/ 3 w 55"/>
                <a:gd name="T29" fmla="*/ 28 h 39"/>
                <a:gd name="T30" fmla="*/ 4 w 55"/>
                <a:gd name="T31" fmla="*/ 25 h 39"/>
                <a:gd name="T32" fmla="*/ 8 w 55"/>
                <a:gd name="T33" fmla="*/ 22 h 39"/>
                <a:gd name="T34" fmla="*/ 15 w 55"/>
                <a:gd name="T35" fmla="*/ 20 h 39"/>
                <a:gd name="T36" fmla="*/ 15 w 55"/>
                <a:gd name="T37" fmla="*/ 20 h 39"/>
                <a:gd name="T38" fmla="*/ 20 w 55"/>
                <a:gd name="T39" fmla="*/ 23 h 39"/>
                <a:gd name="T40" fmla="*/ 22 w 55"/>
                <a:gd name="T41" fmla="*/ 25 h 39"/>
                <a:gd name="T42" fmla="*/ 21 w 55"/>
                <a:gd name="T43" fmla="*/ 28 h 39"/>
                <a:gd name="T44" fmla="*/ 17 w 55"/>
                <a:gd name="T45" fmla="*/ 30 h 39"/>
                <a:gd name="T46" fmla="*/ 12 w 55"/>
                <a:gd name="T47" fmla="*/ 33 h 39"/>
                <a:gd name="T48" fmla="*/ 11 w 55"/>
                <a:gd name="T49" fmla="*/ 34 h 39"/>
                <a:gd name="T50" fmla="*/ 8 w 55"/>
                <a:gd name="T51" fmla="*/ 36 h 39"/>
                <a:gd name="T52" fmla="*/ 6 w 55"/>
                <a:gd name="T53" fmla="*/ 38 h 39"/>
                <a:gd name="T54" fmla="*/ 6 w 55"/>
                <a:gd name="T55" fmla="*/ 39 h 39"/>
                <a:gd name="T56" fmla="*/ 6 w 55"/>
                <a:gd name="T57" fmla="*/ 39 h 39"/>
                <a:gd name="T58" fmla="*/ 7 w 55"/>
                <a:gd name="T59" fmla="*/ 38 h 39"/>
                <a:gd name="T60" fmla="*/ 7 w 55"/>
                <a:gd name="T61" fmla="*/ 38 h 39"/>
                <a:gd name="T62" fmla="*/ 12 w 55"/>
                <a:gd name="T63" fmla="*/ 35 h 39"/>
                <a:gd name="T64" fmla="*/ 17 w 55"/>
                <a:gd name="T65" fmla="*/ 34 h 39"/>
                <a:gd name="T66" fmla="*/ 19 w 55"/>
                <a:gd name="T67" fmla="*/ 33 h 39"/>
                <a:gd name="T68" fmla="*/ 23 w 55"/>
                <a:gd name="T69" fmla="*/ 30 h 39"/>
                <a:gd name="T70" fmla="*/ 25 w 55"/>
                <a:gd name="T71" fmla="*/ 29 h 39"/>
                <a:gd name="T72" fmla="*/ 30 w 55"/>
                <a:gd name="T73" fmla="*/ 26 h 39"/>
                <a:gd name="T74" fmla="*/ 31 w 55"/>
                <a:gd name="T75" fmla="*/ 25 h 39"/>
                <a:gd name="T76" fmla="*/ 37 w 55"/>
                <a:gd name="T77" fmla="*/ 18 h 39"/>
                <a:gd name="T78" fmla="*/ 44 w 55"/>
                <a:gd name="T79" fmla="*/ 13 h 39"/>
                <a:gd name="T80" fmla="*/ 55 w 55"/>
                <a:gd name="T81" fmla="*/ 4 h 39"/>
                <a:gd name="T82" fmla="*/ 52 w 55"/>
                <a:gd name="T83" fmla="*/ 0 h 39"/>
                <a:gd name="T84" fmla="*/ 52 w 55"/>
                <a:gd name="T85" fmla="*/ 1 h 39"/>
                <a:gd name="T86" fmla="*/ 41 w 55"/>
                <a:gd name="T87" fmla="*/ 13 h 39"/>
                <a:gd name="T88" fmla="*/ 39 w 55"/>
                <a:gd name="T89" fmla="*/ 14 h 39"/>
                <a:gd name="T90" fmla="*/ 36 w 55"/>
                <a:gd name="T91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" h="39">
                  <a:moveTo>
                    <a:pt x="36" y="14"/>
                  </a:moveTo>
                  <a:cubicBezTo>
                    <a:pt x="31" y="13"/>
                    <a:pt x="25" y="13"/>
                    <a:pt x="20" y="12"/>
                  </a:cubicBezTo>
                  <a:lnTo>
                    <a:pt x="18" y="12"/>
                  </a:lnTo>
                  <a:cubicBezTo>
                    <a:pt x="17" y="13"/>
                    <a:pt x="16" y="15"/>
                    <a:pt x="14" y="16"/>
                  </a:cubicBezTo>
                  <a:cubicBezTo>
                    <a:pt x="13" y="16"/>
                    <a:pt x="12" y="16"/>
                    <a:pt x="11" y="17"/>
                  </a:cubicBezTo>
                  <a:lnTo>
                    <a:pt x="10" y="17"/>
                  </a:lnTo>
                  <a:lnTo>
                    <a:pt x="5" y="21"/>
                  </a:lnTo>
                  <a:lnTo>
                    <a:pt x="2" y="24"/>
                  </a:lnTo>
                  <a:cubicBezTo>
                    <a:pt x="1" y="25"/>
                    <a:pt x="1" y="26"/>
                    <a:pt x="1" y="27"/>
                  </a:cubicBezTo>
                  <a:cubicBezTo>
                    <a:pt x="0" y="28"/>
                    <a:pt x="0" y="30"/>
                    <a:pt x="1" y="31"/>
                  </a:cubicBezTo>
                  <a:cubicBezTo>
                    <a:pt x="1" y="33"/>
                    <a:pt x="1" y="35"/>
                    <a:pt x="2" y="36"/>
                  </a:cubicBezTo>
                  <a:lnTo>
                    <a:pt x="2" y="36"/>
                  </a:lnTo>
                  <a:lnTo>
                    <a:pt x="2" y="36"/>
                  </a:lnTo>
                  <a:cubicBezTo>
                    <a:pt x="2" y="35"/>
                    <a:pt x="2" y="35"/>
                    <a:pt x="2" y="34"/>
                  </a:cubicBezTo>
                  <a:cubicBezTo>
                    <a:pt x="2" y="32"/>
                    <a:pt x="3" y="30"/>
                    <a:pt x="3" y="28"/>
                  </a:cubicBezTo>
                  <a:cubicBezTo>
                    <a:pt x="3" y="27"/>
                    <a:pt x="3" y="26"/>
                    <a:pt x="4" y="25"/>
                  </a:cubicBezTo>
                  <a:cubicBezTo>
                    <a:pt x="5" y="24"/>
                    <a:pt x="7" y="23"/>
                    <a:pt x="8" y="22"/>
                  </a:cubicBezTo>
                  <a:cubicBezTo>
                    <a:pt x="10" y="21"/>
                    <a:pt x="12" y="20"/>
                    <a:pt x="15" y="20"/>
                  </a:cubicBezTo>
                  <a:lnTo>
                    <a:pt x="15" y="20"/>
                  </a:lnTo>
                  <a:cubicBezTo>
                    <a:pt x="17" y="20"/>
                    <a:pt x="19" y="21"/>
                    <a:pt x="20" y="23"/>
                  </a:cubicBezTo>
                  <a:cubicBezTo>
                    <a:pt x="21" y="24"/>
                    <a:pt x="22" y="24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cubicBezTo>
                    <a:pt x="20" y="29"/>
                    <a:pt x="19" y="30"/>
                    <a:pt x="17" y="30"/>
                  </a:cubicBezTo>
                  <a:cubicBezTo>
                    <a:pt x="16" y="32"/>
                    <a:pt x="14" y="32"/>
                    <a:pt x="12" y="33"/>
                  </a:cubicBezTo>
                  <a:lnTo>
                    <a:pt x="11" y="34"/>
                  </a:lnTo>
                  <a:cubicBezTo>
                    <a:pt x="10" y="34"/>
                    <a:pt x="9" y="35"/>
                    <a:pt x="8" y="36"/>
                  </a:cubicBezTo>
                  <a:cubicBezTo>
                    <a:pt x="7" y="37"/>
                    <a:pt x="6" y="37"/>
                    <a:pt x="6" y="38"/>
                  </a:cubicBezTo>
                  <a:lnTo>
                    <a:pt x="6" y="39"/>
                  </a:lnTo>
                  <a:lnTo>
                    <a:pt x="6" y="39"/>
                  </a:lnTo>
                  <a:lnTo>
                    <a:pt x="7" y="38"/>
                  </a:lnTo>
                  <a:lnTo>
                    <a:pt x="7" y="38"/>
                  </a:lnTo>
                  <a:cubicBezTo>
                    <a:pt x="9" y="37"/>
                    <a:pt x="10" y="36"/>
                    <a:pt x="12" y="35"/>
                  </a:cubicBezTo>
                  <a:cubicBezTo>
                    <a:pt x="13" y="35"/>
                    <a:pt x="15" y="35"/>
                    <a:pt x="17" y="34"/>
                  </a:cubicBezTo>
                  <a:lnTo>
                    <a:pt x="19" y="33"/>
                  </a:lnTo>
                  <a:cubicBezTo>
                    <a:pt x="21" y="32"/>
                    <a:pt x="22" y="31"/>
                    <a:pt x="23" y="30"/>
                  </a:cubicBezTo>
                  <a:lnTo>
                    <a:pt x="25" y="29"/>
                  </a:lnTo>
                  <a:cubicBezTo>
                    <a:pt x="26" y="28"/>
                    <a:pt x="28" y="27"/>
                    <a:pt x="30" y="26"/>
                  </a:cubicBezTo>
                  <a:lnTo>
                    <a:pt x="31" y="25"/>
                  </a:lnTo>
                  <a:cubicBezTo>
                    <a:pt x="33" y="23"/>
                    <a:pt x="35" y="21"/>
                    <a:pt x="37" y="18"/>
                  </a:cubicBezTo>
                  <a:cubicBezTo>
                    <a:pt x="39" y="17"/>
                    <a:pt x="42" y="15"/>
                    <a:pt x="44" y="13"/>
                  </a:cubicBezTo>
                  <a:cubicBezTo>
                    <a:pt x="48" y="10"/>
                    <a:pt x="52" y="7"/>
                    <a:pt x="55" y="4"/>
                  </a:cubicBezTo>
                  <a:lnTo>
                    <a:pt x="52" y="0"/>
                  </a:lnTo>
                  <a:lnTo>
                    <a:pt x="52" y="1"/>
                  </a:lnTo>
                  <a:cubicBezTo>
                    <a:pt x="49" y="5"/>
                    <a:pt x="45" y="9"/>
                    <a:pt x="41" y="13"/>
                  </a:cubicBezTo>
                  <a:lnTo>
                    <a:pt x="39" y="14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375" y="2568"/>
              <a:ext cx="23" cy="22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3 w 3"/>
                <a:gd name="T5" fmla="*/ 0 h 3"/>
                <a:gd name="T6" fmla="*/ 3 w 3"/>
                <a:gd name="T7" fmla="*/ 0 h 3"/>
                <a:gd name="T8" fmla="*/ 0 w 3"/>
                <a:gd name="T9" fmla="*/ 2 h 3"/>
                <a:gd name="T10" fmla="*/ 0 w 3"/>
                <a:gd name="T11" fmla="*/ 3 h 3"/>
                <a:gd name="T12" fmla="*/ 0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2"/>
                    <a:pt x="2" y="1"/>
                    <a:pt x="3" y="1"/>
                  </a:cubicBezTo>
                  <a:lnTo>
                    <a:pt x="3" y="0"/>
                  </a:ln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383" y="2664"/>
              <a:ext cx="15" cy="3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1 w 2"/>
                <a:gd name="T5" fmla="*/ 2 h 4"/>
                <a:gd name="T6" fmla="*/ 2 w 2"/>
                <a:gd name="T7" fmla="*/ 1 h 4"/>
                <a:gd name="T8" fmla="*/ 2 w 2"/>
                <a:gd name="T9" fmla="*/ 0 h 4"/>
                <a:gd name="T10" fmla="*/ 2 w 2"/>
                <a:gd name="T11" fmla="*/ 0 h 4"/>
                <a:gd name="T12" fmla="*/ 2 w 2"/>
                <a:gd name="T13" fmla="*/ 0 h 4"/>
                <a:gd name="T14" fmla="*/ 1 w 2"/>
                <a:gd name="T15" fmla="*/ 0 h 4"/>
                <a:gd name="T16" fmla="*/ 0 w 2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414" y="2450"/>
              <a:ext cx="24" cy="7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2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0"/>
                    <a:pt x="2" y="1"/>
                    <a:pt x="3" y="1"/>
                  </a:cubicBezTo>
                  <a:lnTo>
                    <a:pt x="3" y="1"/>
                  </a:ln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533" y="2768"/>
              <a:ext cx="39" cy="22"/>
            </a:xfrm>
            <a:custGeom>
              <a:avLst/>
              <a:gdLst>
                <a:gd name="T0" fmla="*/ 0 w 5"/>
                <a:gd name="T1" fmla="*/ 3 h 3"/>
                <a:gd name="T2" fmla="*/ 0 w 5"/>
                <a:gd name="T3" fmla="*/ 3 h 3"/>
                <a:gd name="T4" fmla="*/ 1 w 5"/>
                <a:gd name="T5" fmla="*/ 2 h 3"/>
                <a:gd name="T6" fmla="*/ 4 w 5"/>
                <a:gd name="T7" fmla="*/ 0 h 3"/>
                <a:gd name="T8" fmla="*/ 5 w 5"/>
                <a:gd name="T9" fmla="*/ 0 h 3"/>
                <a:gd name="T10" fmla="*/ 5 w 5"/>
                <a:gd name="T11" fmla="*/ 0 h 3"/>
                <a:gd name="T12" fmla="*/ 5 w 5"/>
                <a:gd name="T13" fmla="*/ 0 h 3"/>
                <a:gd name="T14" fmla="*/ 1 w 5"/>
                <a:gd name="T15" fmla="*/ 3 h 3"/>
                <a:gd name="T16" fmla="*/ 0 w 5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lnTo>
                    <a:pt x="5" y="0"/>
                  </a:ln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2477" y="2998"/>
              <a:ext cx="8" cy="7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1 h 1"/>
                <a:gd name="T18" fmla="*/ 0 w 1"/>
                <a:gd name="T19" fmla="*/ 1 h 1"/>
                <a:gd name="T20" fmla="*/ 0 w 1"/>
                <a:gd name="T21" fmla="*/ 1 h 1"/>
                <a:gd name="T22" fmla="*/ 0 w 1"/>
                <a:gd name="T23" fmla="*/ 1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1 h 1"/>
                <a:gd name="T30" fmla="*/ 1 w 1"/>
                <a:gd name="T3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08" name="Freeform 33"/>
            <p:cNvSpPr>
              <a:spLocks/>
            </p:cNvSpPr>
            <p:nvPr/>
          </p:nvSpPr>
          <p:spPr bwMode="auto">
            <a:xfrm>
              <a:off x="2477" y="2961"/>
              <a:ext cx="16" cy="29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1 w 2"/>
                <a:gd name="T5" fmla="*/ 0 h 4"/>
                <a:gd name="T6" fmla="*/ 1 w 2"/>
                <a:gd name="T7" fmla="*/ 0 h 4"/>
                <a:gd name="T8" fmla="*/ 1 w 2"/>
                <a:gd name="T9" fmla="*/ 0 h 4"/>
                <a:gd name="T10" fmla="*/ 1 w 2"/>
                <a:gd name="T11" fmla="*/ 0 h 4"/>
                <a:gd name="T12" fmla="*/ 1 w 2"/>
                <a:gd name="T13" fmla="*/ 0 h 4"/>
                <a:gd name="T14" fmla="*/ 1 w 2"/>
                <a:gd name="T15" fmla="*/ 0 h 4"/>
                <a:gd name="T16" fmla="*/ 1 w 2"/>
                <a:gd name="T17" fmla="*/ 0 h 4"/>
                <a:gd name="T18" fmla="*/ 1 w 2"/>
                <a:gd name="T19" fmla="*/ 0 h 4"/>
                <a:gd name="T20" fmla="*/ 0 w 2"/>
                <a:gd name="T21" fmla="*/ 3 h 4"/>
                <a:gd name="T22" fmla="*/ 0 w 2"/>
                <a:gd name="T23" fmla="*/ 3 h 4"/>
                <a:gd name="T24" fmla="*/ 0 w 2"/>
                <a:gd name="T25" fmla="*/ 3 h 4"/>
                <a:gd name="T26" fmla="*/ 0 w 2"/>
                <a:gd name="T27" fmla="*/ 4 h 4"/>
                <a:gd name="T28" fmla="*/ 1 w 2"/>
                <a:gd name="T29" fmla="*/ 4 h 4"/>
                <a:gd name="T30" fmla="*/ 1 w 2"/>
                <a:gd name="T31" fmla="*/ 4 h 4"/>
                <a:gd name="T32" fmla="*/ 1 w 2"/>
                <a:gd name="T33" fmla="*/ 4 h 4"/>
                <a:gd name="T34" fmla="*/ 1 w 2"/>
                <a:gd name="T35" fmla="*/ 4 h 4"/>
                <a:gd name="T36" fmla="*/ 1 w 2"/>
                <a:gd name="T37" fmla="*/ 3 h 4"/>
                <a:gd name="T38" fmla="*/ 1 w 2"/>
                <a:gd name="T39" fmla="*/ 3 h 4"/>
                <a:gd name="T40" fmla="*/ 2 w 2"/>
                <a:gd name="T4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09" name="Freeform 34"/>
            <p:cNvSpPr>
              <a:spLocks/>
            </p:cNvSpPr>
            <p:nvPr/>
          </p:nvSpPr>
          <p:spPr bwMode="auto">
            <a:xfrm>
              <a:off x="2477" y="2679"/>
              <a:ext cx="71" cy="267"/>
            </a:xfrm>
            <a:custGeom>
              <a:avLst/>
              <a:gdLst>
                <a:gd name="T0" fmla="*/ 8 w 9"/>
                <a:gd name="T1" fmla="*/ 1 h 36"/>
                <a:gd name="T2" fmla="*/ 7 w 9"/>
                <a:gd name="T3" fmla="*/ 2 h 36"/>
                <a:gd name="T4" fmla="*/ 0 w 9"/>
                <a:gd name="T5" fmla="*/ 35 h 36"/>
                <a:gd name="T6" fmla="*/ 1 w 9"/>
                <a:gd name="T7" fmla="*/ 36 h 36"/>
                <a:gd name="T8" fmla="*/ 2 w 9"/>
                <a:gd name="T9" fmla="*/ 36 h 36"/>
                <a:gd name="T10" fmla="*/ 2 w 9"/>
                <a:gd name="T11" fmla="*/ 36 h 36"/>
                <a:gd name="T12" fmla="*/ 3 w 9"/>
                <a:gd name="T13" fmla="*/ 36 h 36"/>
                <a:gd name="T14" fmla="*/ 3 w 9"/>
                <a:gd name="T15" fmla="*/ 36 h 36"/>
                <a:gd name="T16" fmla="*/ 3 w 9"/>
                <a:gd name="T17" fmla="*/ 35 h 36"/>
                <a:gd name="T18" fmla="*/ 2 w 9"/>
                <a:gd name="T19" fmla="*/ 34 h 36"/>
                <a:gd name="T20" fmla="*/ 3 w 9"/>
                <a:gd name="T21" fmla="*/ 34 h 36"/>
                <a:gd name="T22" fmla="*/ 3 w 9"/>
                <a:gd name="T23" fmla="*/ 33 h 36"/>
                <a:gd name="T24" fmla="*/ 4 w 9"/>
                <a:gd name="T25" fmla="*/ 33 h 36"/>
                <a:gd name="T26" fmla="*/ 4 w 9"/>
                <a:gd name="T27" fmla="*/ 32 h 36"/>
                <a:gd name="T28" fmla="*/ 2 w 9"/>
                <a:gd name="T29" fmla="*/ 31 h 36"/>
                <a:gd name="T30" fmla="*/ 4 w 9"/>
                <a:gd name="T31" fmla="*/ 30 h 36"/>
                <a:gd name="T32" fmla="*/ 4 w 9"/>
                <a:gd name="T33" fmla="*/ 29 h 36"/>
                <a:gd name="T34" fmla="*/ 4 w 9"/>
                <a:gd name="T35" fmla="*/ 29 h 36"/>
                <a:gd name="T36" fmla="*/ 5 w 9"/>
                <a:gd name="T37" fmla="*/ 28 h 36"/>
                <a:gd name="T38" fmla="*/ 5 w 9"/>
                <a:gd name="T39" fmla="*/ 27 h 36"/>
                <a:gd name="T40" fmla="*/ 3 w 9"/>
                <a:gd name="T41" fmla="*/ 26 h 36"/>
                <a:gd name="T42" fmla="*/ 5 w 9"/>
                <a:gd name="T43" fmla="*/ 26 h 36"/>
                <a:gd name="T44" fmla="*/ 5 w 9"/>
                <a:gd name="T45" fmla="*/ 25 h 36"/>
                <a:gd name="T46" fmla="*/ 5 w 9"/>
                <a:gd name="T47" fmla="*/ 24 h 36"/>
                <a:gd name="T48" fmla="*/ 6 w 9"/>
                <a:gd name="T49" fmla="*/ 23 h 36"/>
                <a:gd name="T50" fmla="*/ 4 w 9"/>
                <a:gd name="T51" fmla="*/ 22 h 36"/>
                <a:gd name="T52" fmla="*/ 6 w 9"/>
                <a:gd name="T53" fmla="*/ 22 h 36"/>
                <a:gd name="T54" fmla="*/ 6 w 9"/>
                <a:gd name="T55" fmla="*/ 21 h 36"/>
                <a:gd name="T56" fmla="*/ 6 w 9"/>
                <a:gd name="T57" fmla="*/ 20 h 36"/>
                <a:gd name="T58" fmla="*/ 6 w 9"/>
                <a:gd name="T59" fmla="*/ 19 h 36"/>
                <a:gd name="T60" fmla="*/ 6 w 9"/>
                <a:gd name="T61" fmla="*/ 18 h 36"/>
                <a:gd name="T62" fmla="*/ 5 w 9"/>
                <a:gd name="T63" fmla="*/ 17 h 36"/>
                <a:gd name="T64" fmla="*/ 7 w 9"/>
                <a:gd name="T65" fmla="*/ 17 h 36"/>
                <a:gd name="T66" fmla="*/ 7 w 9"/>
                <a:gd name="T67" fmla="*/ 17 h 36"/>
                <a:gd name="T68" fmla="*/ 7 w 9"/>
                <a:gd name="T69" fmla="*/ 17 h 36"/>
                <a:gd name="T70" fmla="*/ 6 w 9"/>
                <a:gd name="T71" fmla="*/ 17 h 36"/>
                <a:gd name="T72" fmla="*/ 5 w 9"/>
                <a:gd name="T73" fmla="*/ 17 h 36"/>
                <a:gd name="T74" fmla="*/ 5 w 9"/>
                <a:gd name="T75" fmla="*/ 17 h 36"/>
                <a:gd name="T76" fmla="*/ 5 w 9"/>
                <a:gd name="T77" fmla="*/ 16 h 36"/>
                <a:gd name="T78" fmla="*/ 5 w 9"/>
                <a:gd name="T79" fmla="*/ 15 h 36"/>
                <a:gd name="T80" fmla="*/ 5 w 9"/>
                <a:gd name="T81" fmla="*/ 15 h 36"/>
                <a:gd name="T82" fmla="*/ 5 w 9"/>
                <a:gd name="T83" fmla="*/ 14 h 36"/>
                <a:gd name="T84" fmla="*/ 6 w 9"/>
                <a:gd name="T85" fmla="*/ 14 h 36"/>
                <a:gd name="T86" fmla="*/ 6 w 9"/>
                <a:gd name="T87" fmla="*/ 13 h 36"/>
                <a:gd name="T88" fmla="*/ 6 w 9"/>
                <a:gd name="T89" fmla="*/ 12 h 36"/>
                <a:gd name="T90" fmla="*/ 6 w 9"/>
                <a:gd name="T91" fmla="*/ 11 h 36"/>
                <a:gd name="T92" fmla="*/ 7 w 9"/>
                <a:gd name="T93" fmla="*/ 11 h 36"/>
                <a:gd name="T94" fmla="*/ 7 w 9"/>
                <a:gd name="T95" fmla="*/ 10 h 36"/>
                <a:gd name="T96" fmla="*/ 6 w 9"/>
                <a:gd name="T97" fmla="*/ 9 h 36"/>
                <a:gd name="T98" fmla="*/ 8 w 9"/>
                <a:gd name="T99" fmla="*/ 9 h 36"/>
                <a:gd name="T100" fmla="*/ 8 w 9"/>
                <a:gd name="T101" fmla="*/ 8 h 36"/>
                <a:gd name="T102" fmla="*/ 8 w 9"/>
                <a:gd name="T103" fmla="*/ 7 h 36"/>
                <a:gd name="T104" fmla="*/ 8 w 9"/>
                <a:gd name="T105" fmla="*/ 6 h 36"/>
                <a:gd name="T106" fmla="*/ 9 w 9"/>
                <a:gd name="T107" fmla="*/ 5 h 36"/>
                <a:gd name="T108" fmla="*/ 7 w 9"/>
                <a:gd name="T109" fmla="*/ 4 h 36"/>
                <a:gd name="T110" fmla="*/ 9 w 9"/>
                <a:gd name="T111" fmla="*/ 4 h 36"/>
                <a:gd name="T112" fmla="*/ 9 w 9"/>
                <a:gd name="T113" fmla="*/ 3 h 36"/>
                <a:gd name="T114" fmla="*/ 9 w 9"/>
                <a:gd name="T115" fmla="*/ 2 h 36"/>
                <a:gd name="T116" fmla="*/ 9 w 9"/>
                <a:gd name="T117" fmla="*/ 1 h 36"/>
                <a:gd name="T118" fmla="*/ 8 w 9"/>
                <a:gd name="T11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" h="36">
                  <a:moveTo>
                    <a:pt x="8" y="0"/>
                  </a:move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10" name="Freeform 35"/>
            <p:cNvSpPr>
              <a:spLocks/>
            </p:cNvSpPr>
            <p:nvPr/>
          </p:nvSpPr>
          <p:spPr bwMode="auto">
            <a:xfrm>
              <a:off x="2541" y="2679"/>
              <a:ext cx="7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11" name="Freeform 36"/>
            <p:cNvSpPr>
              <a:spLocks/>
            </p:cNvSpPr>
            <p:nvPr/>
          </p:nvSpPr>
          <p:spPr bwMode="auto">
            <a:xfrm>
              <a:off x="2762" y="1776"/>
              <a:ext cx="1517" cy="992"/>
            </a:xfrm>
            <a:custGeom>
              <a:avLst/>
              <a:gdLst>
                <a:gd name="T0" fmla="*/ 164 w 192"/>
                <a:gd name="T1" fmla="*/ 134 h 134"/>
                <a:gd name="T2" fmla="*/ 165 w 192"/>
                <a:gd name="T3" fmla="*/ 133 h 134"/>
                <a:gd name="T4" fmla="*/ 166 w 192"/>
                <a:gd name="T5" fmla="*/ 133 h 134"/>
                <a:gd name="T6" fmla="*/ 168 w 192"/>
                <a:gd name="T7" fmla="*/ 132 h 134"/>
                <a:gd name="T8" fmla="*/ 169 w 192"/>
                <a:gd name="T9" fmla="*/ 132 h 134"/>
                <a:gd name="T10" fmla="*/ 170 w 192"/>
                <a:gd name="T11" fmla="*/ 131 h 134"/>
                <a:gd name="T12" fmla="*/ 171 w 192"/>
                <a:gd name="T13" fmla="*/ 130 h 134"/>
                <a:gd name="T14" fmla="*/ 180 w 192"/>
                <a:gd name="T15" fmla="*/ 76 h 134"/>
                <a:gd name="T16" fmla="*/ 192 w 192"/>
                <a:gd name="T17" fmla="*/ 7 h 134"/>
                <a:gd name="T18" fmla="*/ 191 w 192"/>
                <a:gd name="T19" fmla="*/ 5 h 134"/>
                <a:gd name="T20" fmla="*/ 190 w 192"/>
                <a:gd name="T21" fmla="*/ 4 h 134"/>
                <a:gd name="T22" fmla="*/ 189 w 192"/>
                <a:gd name="T23" fmla="*/ 2 h 134"/>
                <a:gd name="T24" fmla="*/ 188 w 192"/>
                <a:gd name="T25" fmla="*/ 1 h 134"/>
                <a:gd name="T26" fmla="*/ 187 w 192"/>
                <a:gd name="T27" fmla="*/ 0 h 134"/>
                <a:gd name="T28" fmla="*/ 185 w 192"/>
                <a:gd name="T29" fmla="*/ 0 h 134"/>
                <a:gd name="T30" fmla="*/ 183 w 192"/>
                <a:gd name="T31" fmla="*/ 0 h 134"/>
                <a:gd name="T32" fmla="*/ 182 w 192"/>
                <a:gd name="T33" fmla="*/ 0 h 134"/>
                <a:gd name="T34" fmla="*/ 89 w 192"/>
                <a:gd name="T35" fmla="*/ 8 h 134"/>
                <a:gd name="T36" fmla="*/ 7 w 192"/>
                <a:gd name="T37" fmla="*/ 16 h 134"/>
                <a:gd name="T38" fmla="*/ 5 w 192"/>
                <a:gd name="T39" fmla="*/ 16 h 134"/>
                <a:gd name="T40" fmla="*/ 4 w 192"/>
                <a:gd name="T41" fmla="*/ 17 h 134"/>
                <a:gd name="T42" fmla="*/ 3 w 192"/>
                <a:gd name="T43" fmla="*/ 17 h 134"/>
                <a:gd name="T44" fmla="*/ 2 w 192"/>
                <a:gd name="T45" fmla="*/ 18 h 134"/>
                <a:gd name="T46" fmla="*/ 1 w 192"/>
                <a:gd name="T47" fmla="*/ 19 h 134"/>
                <a:gd name="T48" fmla="*/ 1 w 192"/>
                <a:gd name="T49" fmla="*/ 21 h 134"/>
                <a:gd name="T50" fmla="*/ 0 w 192"/>
                <a:gd name="T51" fmla="*/ 22 h 134"/>
                <a:gd name="T52" fmla="*/ 1 w 192"/>
                <a:gd name="T53" fmla="*/ 23 h 134"/>
                <a:gd name="T54" fmla="*/ 11 w 192"/>
                <a:gd name="T55" fmla="*/ 82 h 134"/>
                <a:gd name="T56" fmla="*/ 19 w 192"/>
                <a:gd name="T57" fmla="*/ 130 h 134"/>
                <a:gd name="T58" fmla="*/ 20 w 192"/>
                <a:gd name="T59" fmla="*/ 131 h 134"/>
                <a:gd name="T60" fmla="*/ 20 w 192"/>
                <a:gd name="T61" fmla="*/ 132 h 134"/>
                <a:gd name="T62" fmla="*/ 21 w 192"/>
                <a:gd name="T63" fmla="*/ 132 h 134"/>
                <a:gd name="T64" fmla="*/ 22 w 192"/>
                <a:gd name="T65" fmla="*/ 133 h 134"/>
                <a:gd name="T66" fmla="*/ 22 w 192"/>
                <a:gd name="T67" fmla="*/ 133 h 134"/>
                <a:gd name="T68" fmla="*/ 23 w 192"/>
                <a:gd name="T69" fmla="*/ 134 h 134"/>
                <a:gd name="T70" fmla="*/ 25 w 192"/>
                <a:gd name="T71" fmla="*/ 134 h 134"/>
                <a:gd name="T72" fmla="*/ 26 w 192"/>
                <a:gd name="T73" fmla="*/ 134 h 134"/>
                <a:gd name="T74" fmla="*/ 92 w 192"/>
                <a:gd name="T75" fmla="*/ 134 h 134"/>
                <a:gd name="T76" fmla="*/ 164 w 192"/>
                <a:gd name="T7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" h="134">
                  <a:moveTo>
                    <a:pt x="164" y="134"/>
                  </a:moveTo>
                  <a:cubicBezTo>
                    <a:pt x="164" y="134"/>
                    <a:pt x="165" y="134"/>
                    <a:pt x="165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7" y="133"/>
                    <a:pt x="167" y="133"/>
                    <a:pt x="168" y="132"/>
                  </a:cubicBezTo>
                  <a:cubicBezTo>
                    <a:pt x="168" y="132"/>
                    <a:pt x="168" y="132"/>
                    <a:pt x="169" y="132"/>
                  </a:cubicBezTo>
                  <a:cubicBezTo>
                    <a:pt x="169" y="131"/>
                    <a:pt x="170" y="131"/>
                    <a:pt x="170" y="131"/>
                  </a:cubicBezTo>
                  <a:cubicBezTo>
                    <a:pt x="170" y="131"/>
                    <a:pt x="171" y="130"/>
                    <a:pt x="171" y="130"/>
                  </a:cubicBezTo>
                  <a:cubicBezTo>
                    <a:pt x="174" y="113"/>
                    <a:pt x="177" y="95"/>
                    <a:pt x="180" y="76"/>
                  </a:cubicBezTo>
                  <a:cubicBezTo>
                    <a:pt x="184" y="55"/>
                    <a:pt x="188" y="32"/>
                    <a:pt x="192" y="7"/>
                  </a:cubicBezTo>
                  <a:cubicBezTo>
                    <a:pt x="192" y="6"/>
                    <a:pt x="192" y="6"/>
                    <a:pt x="191" y="5"/>
                  </a:cubicBezTo>
                  <a:cubicBezTo>
                    <a:pt x="191" y="5"/>
                    <a:pt x="191" y="4"/>
                    <a:pt x="190" y="4"/>
                  </a:cubicBezTo>
                  <a:cubicBezTo>
                    <a:pt x="190" y="3"/>
                    <a:pt x="190" y="3"/>
                    <a:pt x="189" y="2"/>
                  </a:cubicBezTo>
                  <a:cubicBezTo>
                    <a:pt x="189" y="2"/>
                    <a:pt x="188" y="2"/>
                    <a:pt x="188" y="1"/>
                  </a:cubicBezTo>
                  <a:cubicBezTo>
                    <a:pt x="187" y="1"/>
                    <a:pt x="187" y="1"/>
                    <a:pt x="187" y="0"/>
                  </a:cubicBezTo>
                  <a:cubicBezTo>
                    <a:pt x="186" y="0"/>
                    <a:pt x="186" y="0"/>
                    <a:pt x="185" y="0"/>
                  </a:cubicBezTo>
                  <a:cubicBezTo>
                    <a:pt x="184" y="0"/>
                    <a:pt x="184" y="0"/>
                    <a:pt x="183" y="0"/>
                  </a:cubicBezTo>
                  <a:cubicBezTo>
                    <a:pt x="183" y="0"/>
                    <a:pt x="182" y="0"/>
                    <a:pt x="182" y="0"/>
                  </a:cubicBezTo>
                  <a:cubicBezTo>
                    <a:pt x="150" y="3"/>
                    <a:pt x="119" y="6"/>
                    <a:pt x="89" y="8"/>
                  </a:cubicBezTo>
                  <a:cubicBezTo>
                    <a:pt x="61" y="11"/>
                    <a:pt x="33" y="13"/>
                    <a:pt x="7" y="16"/>
                  </a:cubicBezTo>
                  <a:cubicBezTo>
                    <a:pt x="6" y="16"/>
                    <a:pt x="6" y="16"/>
                    <a:pt x="5" y="16"/>
                  </a:cubicBezTo>
                  <a:cubicBezTo>
                    <a:pt x="5" y="16"/>
                    <a:pt x="4" y="17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1" y="21"/>
                    <a:pt x="1" y="21"/>
                    <a:pt x="0" y="22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4" y="44"/>
                    <a:pt x="8" y="64"/>
                    <a:pt x="11" y="82"/>
                  </a:cubicBezTo>
                  <a:cubicBezTo>
                    <a:pt x="14" y="99"/>
                    <a:pt x="17" y="115"/>
                    <a:pt x="19" y="130"/>
                  </a:cubicBezTo>
                  <a:cubicBezTo>
                    <a:pt x="19" y="130"/>
                    <a:pt x="20" y="131"/>
                    <a:pt x="20" y="131"/>
                  </a:cubicBezTo>
                  <a:cubicBezTo>
                    <a:pt x="20" y="131"/>
                    <a:pt x="20" y="131"/>
                    <a:pt x="20" y="132"/>
                  </a:cubicBezTo>
                  <a:cubicBezTo>
                    <a:pt x="20" y="132"/>
                    <a:pt x="20" y="132"/>
                    <a:pt x="21" y="132"/>
                  </a:cubicBezTo>
                  <a:cubicBezTo>
                    <a:pt x="21" y="133"/>
                    <a:pt x="21" y="133"/>
                    <a:pt x="22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4" y="134"/>
                    <a:pt x="24" y="134"/>
                    <a:pt x="25" y="134"/>
                  </a:cubicBezTo>
                  <a:cubicBezTo>
                    <a:pt x="25" y="134"/>
                    <a:pt x="25" y="134"/>
                    <a:pt x="26" y="134"/>
                  </a:cubicBezTo>
                  <a:cubicBezTo>
                    <a:pt x="47" y="134"/>
                    <a:pt x="70" y="134"/>
                    <a:pt x="92" y="134"/>
                  </a:cubicBezTo>
                  <a:cubicBezTo>
                    <a:pt x="115" y="134"/>
                    <a:pt x="139" y="134"/>
                    <a:pt x="164" y="134"/>
                  </a:cubicBez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12" name="Freeform 37"/>
            <p:cNvSpPr>
              <a:spLocks/>
            </p:cNvSpPr>
            <p:nvPr/>
          </p:nvSpPr>
          <p:spPr bwMode="auto">
            <a:xfrm>
              <a:off x="3165" y="1664"/>
              <a:ext cx="529" cy="267"/>
            </a:xfrm>
            <a:custGeom>
              <a:avLst/>
              <a:gdLst>
                <a:gd name="T0" fmla="*/ 43 w 67"/>
                <a:gd name="T1" fmla="*/ 16 h 36"/>
                <a:gd name="T2" fmla="*/ 43 w 67"/>
                <a:gd name="T3" fmla="*/ 15 h 36"/>
                <a:gd name="T4" fmla="*/ 44 w 67"/>
                <a:gd name="T5" fmla="*/ 13 h 36"/>
                <a:gd name="T6" fmla="*/ 44 w 67"/>
                <a:gd name="T7" fmla="*/ 12 h 36"/>
                <a:gd name="T8" fmla="*/ 45 w 67"/>
                <a:gd name="T9" fmla="*/ 11 h 36"/>
                <a:gd name="T10" fmla="*/ 45 w 67"/>
                <a:gd name="T11" fmla="*/ 9 h 36"/>
                <a:gd name="T12" fmla="*/ 46 w 67"/>
                <a:gd name="T13" fmla="*/ 8 h 36"/>
                <a:gd name="T14" fmla="*/ 46 w 67"/>
                <a:gd name="T15" fmla="*/ 7 h 36"/>
                <a:gd name="T16" fmla="*/ 46 w 67"/>
                <a:gd name="T17" fmla="*/ 5 h 36"/>
                <a:gd name="T18" fmla="*/ 45 w 67"/>
                <a:gd name="T19" fmla="*/ 4 h 36"/>
                <a:gd name="T20" fmla="*/ 44 w 67"/>
                <a:gd name="T21" fmla="*/ 3 h 36"/>
                <a:gd name="T22" fmla="*/ 43 w 67"/>
                <a:gd name="T23" fmla="*/ 3 h 36"/>
                <a:gd name="T24" fmla="*/ 41 w 67"/>
                <a:gd name="T25" fmla="*/ 2 h 36"/>
                <a:gd name="T26" fmla="*/ 41 w 67"/>
                <a:gd name="T27" fmla="*/ 1 h 36"/>
                <a:gd name="T28" fmla="*/ 40 w 67"/>
                <a:gd name="T29" fmla="*/ 1 h 36"/>
                <a:gd name="T30" fmla="*/ 40 w 67"/>
                <a:gd name="T31" fmla="*/ 1 h 36"/>
                <a:gd name="T32" fmla="*/ 39 w 67"/>
                <a:gd name="T33" fmla="*/ 0 h 36"/>
                <a:gd name="T34" fmla="*/ 38 w 67"/>
                <a:gd name="T35" fmla="*/ 0 h 36"/>
                <a:gd name="T36" fmla="*/ 37 w 67"/>
                <a:gd name="T37" fmla="*/ 0 h 36"/>
                <a:gd name="T38" fmla="*/ 36 w 67"/>
                <a:gd name="T39" fmla="*/ 0 h 36"/>
                <a:gd name="T40" fmla="*/ 35 w 67"/>
                <a:gd name="T41" fmla="*/ 0 h 36"/>
                <a:gd name="T42" fmla="*/ 33 w 67"/>
                <a:gd name="T43" fmla="*/ 1 h 36"/>
                <a:gd name="T44" fmla="*/ 32 w 67"/>
                <a:gd name="T45" fmla="*/ 2 h 36"/>
                <a:gd name="T46" fmla="*/ 30 w 67"/>
                <a:gd name="T47" fmla="*/ 2 h 36"/>
                <a:gd name="T48" fmla="*/ 29 w 67"/>
                <a:gd name="T49" fmla="*/ 3 h 36"/>
                <a:gd name="T50" fmla="*/ 28 w 67"/>
                <a:gd name="T51" fmla="*/ 4 h 36"/>
                <a:gd name="T52" fmla="*/ 28 w 67"/>
                <a:gd name="T53" fmla="*/ 5 h 36"/>
                <a:gd name="T54" fmla="*/ 27 w 67"/>
                <a:gd name="T55" fmla="*/ 6 h 36"/>
                <a:gd name="T56" fmla="*/ 27 w 67"/>
                <a:gd name="T57" fmla="*/ 6 h 36"/>
                <a:gd name="T58" fmla="*/ 27 w 67"/>
                <a:gd name="T59" fmla="*/ 7 h 36"/>
                <a:gd name="T60" fmla="*/ 27 w 67"/>
                <a:gd name="T61" fmla="*/ 9 h 36"/>
                <a:gd name="T62" fmla="*/ 26 w 67"/>
                <a:gd name="T63" fmla="*/ 10 h 36"/>
                <a:gd name="T64" fmla="*/ 26 w 67"/>
                <a:gd name="T65" fmla="*/ 12 h 36"/>
                <a:gd name="T66" fmla="*/ 26 w 67"/>
                <a:gd name="T67" fmla="*/ 14 h 36"/>
                <a:gd name="T68" fmla="*/ 26 w 67"/>
                <a:gd name="T69" fmla="*/ 16 h 36"/>
                <a:gd name="T70" fmla="*/ 26 w 67"/>
                <a:gd name="T71" fmla="*/ 17 h 36"/>
                <a:gd name="T72" fmla="*/ 26 w 67"/>
                <a:gd name="T73" fmla="*/ 17 h 36"/>
                <a:gd name="T74" fmla="*/ 1 w 67"/>
                <a:gd name="T75" fmla="*/ 29 h 36"/>
                <a:gd name="T76" fmla="*/ 0 w 67"/>
                <a:gd name="T77" fmla="*/ 36 h 36"/>
                <a:gd name="T78" fmla="*/ 33 w 67"/>
                <a:gd name="T79" fmla="*/ 33 h 36"/>
                <a:gd name="T80" fmla="*/ 67 w 67"/>
                <a:gd name="T81" fmla="*/ 30 h 36"/>
                <a:gd name="T82" fmla="*/ 67 w 67"/>
                <a:gd name="T83" fmla="*/ 20 h 36"/>
                <a:gd name="T84" fmla="*/ 43 w 67"/>
                <a:gd name="T8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" h="36">
                  <a:moveTo>
                    <a:pt x="43" y="16"/>
                  </a:moveTo>
                  <a:cubicBezTo>
                    <a:pt x="43" y="15"/>
                    <a:pt x="43" y="15"/>
                    <a:pt x="43" y="15"/>
                  </a:cubicBezTo>
                  <a:cubicBezTo>
                    <a:pt x="43" y="14"/>
                    <a:pt x="44" y="14"/>
                    <a:pt x="44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5" y="12"/>
                    <a:pt x="45" y="11"/>
                    <a:pt x="45" y="11"/>
                  </a:cubicBezTo>
                  <a:cubicBezTo>
                    <a:pt x="45" y="10"/>
                    <a:pt x="45" y="10"/>
                    <a:pt x="45" y="9"/>
                  </a:cubicBezTo>
                  <a:cubicBezTo>
                    <a:pt x="46" y="9"/>
                    <a:pt x="46" y="9"/>
                    <a:pt x="46" y="8"/>
                  </a:cubicBezTo>
                  <a:cubicBezTo>
                    <a:pt x="46" y="8"/>
                    <a:pt x="46" y="7"/>
                    <a:pt x="46" y="7"/>
                  </a:cubicBezTo>
                  <a:cubicBezTo>
                    <a:pt x="46" y="6"/>
                    <a:pt x="46" y="6"/>
                    <a:pt x="46" y="5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4" y="3"/>
                    <a:pt x="43" y="3"/>
                    <a:pt x="43" y="3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41" y="2"/>
                    <a:pt x="41" y="2"/>
                    <a:pt x="41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9" y="1"/>
                    <a:pt x="39" y="1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1"/>
                    <a:pt x="34" y="1"/>
                    <a:pt x="33" y="1"/>
                  </a:cubicBezTo>
                  <a:cubicBezTo>
                    <a:pt x="33" y="1"/>
                    <a:pt x="32" y="1"/>
                    <a:pt x="32" y="2"/>
                  </a:cubicBezTo>
                  <a:cubicBezTo>
                    <a:pt x="31" y="2"/>
                    <a:pt x="31" y="2"/>
                    <a:pt x="30" y="2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4"/>
                    <a:pt x="29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8"/>
                    <a:pt x="27" y="8"/>
                    <a:pt x="27" y="9"/>
                  </a:cubicBezTo>
                  <a:cubicBezTo>
                    <a:pt x="27" y="9"/>
                    <a:pt x="26" y="10"/>
                    <a:pt x="26" y="10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4"/>
                    <a:pt x="26" y="14"/>
                  </a:cubicBezTo>
                  <a:cubicBezTo>
                    <a:pt x="26" y="15"/>
                    <a:pt x="26" y="15"/>
                    <a:pt x="26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17" y="21"/>
                    <a:pt x="9" y="25"/>
                    <a:pt x="1" y="29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11" y="35"/>
                    <a:pt x="22" y="34"/>
                    <a:pt x="33" y="33"/>
                  </a:cubicBezTo>
                  <a:cubicBezTo>
                    <a:pt x="44" y="32"/>
                    <a:pt x="55" y="31"/>
                    <a:pt x="67" y="30"/>
                  </a:cubicBezTo>
                  <a:cubicBezTo>
                    <a:pt x="67" y="27"/>
                    <a:pt x="67" y="24"/>
                    <a:pt x="67" y="20"/>
                  </a:cubicBezTo>
                  <a:cubicBezTo>
                    <a:pt x="59" y="19"/>
                    <a:pt x="51" y="17"/>
                    <a:pt x="43" y="16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14" name="Freeform 38"/>
            <p:cNvSpPr>
              <a:spLocks/>
            </p:cNvSpPr>
            <p:nvPr/>
          </p:nvSpPr>
          <p:spPr bwMode="auto">
            <a:xfrm>
              <a:off x="3180" y="1694"/>
              <a:ext cx="498" cy="207"/>
            </a:xfrm>
            <a:custGeom>
              <a:avLst/>
              <a:gdLst>
                <a:gd name="T0" fmla="*/ 0 w 63"/>
                <a:gd name="T1" fmla="*/ 28 h 28"/>
                <a:gd name="T2" fmla="*/ 1 w 63"/>
                <a:gd name="T3" fmla="*/ 26 h 28"/>
                <a:gd name="T4" fmla="*/ 26 w 63"/>
                <a:gd name="T5" fmla="*/ 15 h 28"/>
                <a:gd name="T6" fmla="*/ 26 w 63"/>
                <a:gd name="T7" fmla="*/ 15 h 28"/>
                <a:gd name="T8" fmla="*/ 26 w 63"/>
                <a:gd name="T9" fmla="*/ 14 h 28"/>
                <a:gd name="T10" fmla="*/ 26 w 63"/>
                <a:gd name="T11" fmla="*/ 12 h 28"/>
                <a:gd name="T12" fmla="*/ 26 w 63"/>
                <a:gd name="T13" fmla="*/ 10 h 28"/>
                <a:gd name="T14" fmla="*/ 27 w 63"/>
                <a:gd name="T15" fmla="*/ 8 h 28"/>
                <a:gd name="T16" fmla="*/ 27 w 63"/>
                <a:gd name="T17" fmla="*/ 6 h 28"/>
                <a:gd name="T18" fmla="*/ 27 w 63"/>
                <a:gd name="T19" fmla="*/ 5 h 28"/>
                <a:gd name="T20" fmla="*/ 27 w 63"/>
                <a:gd name="T21" fmla="*/ 3 h 28"/>
                <a:gd name="T22" fmla="*/ 28 w 63"/>
                <a:gd name="T23" fmla="*/ 2 h 28"/>
                <a:gd name="T24" fmla="*/ 29 w 63"/>
                <a:gd name="T25" fmla="*/ 2 h 28"/>
                <a:gd name="T26" fmla="*/ 31 w 63"/>
                <a:gd name="T27" fmla="*/ 1 h 28"/>
                <a:gd name="T28" fmla="*/ 32 w 63"/>
                <a:gd name="T29" fmla="*/ 0 h 28"/>
                <a:gd name="T30" fmla="*/ 34 w 63"/>
                <a:gd name="T31" fmla="*/ 0 h 28"/>
                <a:gd name="T32" fmla="*/ 35 w 63"/>
                <a:gd name="T33" fmla="*/ 0 h 28"/>
                <a:gd name="T34" fmla="*/ 36 w 63"/>
                <a:gd name="T35" fmla="*/ 0 h 28"/>
                <a:gd name="T36" fmla="*/ 37 w 63"/>
                <a:gd name="T37" fmla="*/ 1 h 28"/>
                <a:gd name="T38" fmla="*/ 37 w 63"/>
                <a:gd name="T39" fmla="*/ 3 h 28"/>
                <a:gd name="T40" fmla="*/ 37 w 63"/>
                <a:gd name="T41" fmla="*/ 4 h 28"/>
                <a:gd name="T42" fmla="*/ 37 w 63"/>
                <a:gd name="T43" fmla="*/ 6 h 28"/>
                <a:gd name="T44" fmla="*/ 36 w 63"/>
                <a:gd name="T45" fmla="*/ 9 h 28"/>
                <a:gd name="T46" fmla="*/ 36 w 63"/>
                <a:gd name="T47" fmla="*/ 11 h 28"/>
                <a:gd name="T48" fmla="*/ 36 w 63"/>
                <a:gd name="T49" fmla="*/ 12 h 28"/>
                <a:gd name="T50" fmla="*/ 36 w 63"/>
                <a:gd name="T51" fmla="*/ 13 h 28"/>
                <a:gd name="T52" fmla="*/ 36 w 63"/>
                <a:gd name="T53" fmla="*/ 14 h 28"/>
                <a:gd name="T54" fmla="*/ 63 w 63"/>
                <a:gd name="T55" fmla="*/ 18 h 28"/>
                <a:gd name="T56" fmla="*/ 63 w 63"/>
                <a:gd name="T57" fmla="*/ 23 h 28"/>
                <a:gd name="T58" fmla="*/ 31 w 63"/>
                <a:gd name="T59" fmla="*/ 25 h 28"/>
                <a:gd name="T60" fmla="*/ 0 w 63"/>
                <a:gd name="T6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3" h="28">
                  <a:moveTo>
                    <a:pt x="0" y="28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9" y="22"/>
                    <a:pt x="17" y="19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3"/>
                    <a:pt x="26" y="12"/>
                  </a:cubicBezTo>
                  <a:cubicBezTo>
                    <a:pt x="26" y="12"/>
                    <a:pt x="26" y="11"/>
                    <a:pt x="26" y="10"/>
                  </a:cubicBezTo>
                  <a:cubicBezTo>
                    <a:pt x="26" y="10"/>
                    <a:pt x="26" y="9"/>
                    <a:pt x="27" y="8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5"/>
                    <a:pt x="27" y="5"/>
                  </a:cubicBezTo>
                  <a:cubicBezTo>
                    <a:pt x="27" y="4"/>
                    <a:pt x="27" y="4"/>
                    <a:pt x="27" y="3"/>
                  </a:cubicBezTo>
                  <a:cubicBezTo>
                    <a:pt x="28" y="3"/>
                    <a:pt x="28" y="3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1"/>
                    <a:pt x="30" y="1"/>
                    <a:pt x="31" y="1"/>
                  </a:cubicBezTo>
                  <a:cubicBezTo>
                    <a:pt x="31" y="1"/>
                    <a:pt x="32" y="1"/>
                    <a:pt x="32" y="0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34" y="0"/>
                    <a:pt x="35" y="0"/>
                    <a:pt x="35" y="0"/>
                  </a:cubicBezTo>
                  <a:cubicBezTo>
                    <a:pt x="35" y="0"/>
                    <a:pt x="36" y="0"/>
                    <a:pt x="36" y="0"/>
                  </a:cubicBezTo>
                  <a:cubicBezTo>
                    <a:pt x="36" y="1"/>
                    <a:pt x="36" y="1"/>
                    <a:pt x="37" y="1"/>
                  </a:cubicBezTo>
                  <a:cubicBezTo>
                    <a:pt x="37" y="2"/>
                    <a:pt x="37" y="2"/>
                    <a:pt x="37" y="3"/>
                  </a:cubicBezTo>
                  <a:cubicBezTo>
                    <a:pt x="37" y="3"/>
                    <a:pt x="37" y="4"/>
                    <a:pt x="37" y="4"/>
                  </a:cubicBezTo>
                  <a:cubicBezTo>
                    <a:pt x="37" y="5"/>
                    <a:pt x="37" y="6"/>
                    <a:pt x="37" y="6"/>
                  </a:cubicBezTo>
                  <a:cubicBezTo>
                    <a:pt x="37" y="7"/>
                    <a:pt x="37" y="8"/>
                    <a:pt x="36" y="9"/>
                  </a:cubicBezTo>
                  <a:cubicBezTo>
                    <a:pt x="36" y="9"/>
                    <a:pt x="36" y="10"/>
                    <a:pt x="36" y="11"/>
                  </a:cubicBezTo>
                  <a:cubicBezTo>
                    <a:pt x="36" y="11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45" y="15"/>
                    <a:pt x="54" y="17"/>
                    <a:pt x="63" y="18"/>
                  </a:cubicBezTo>
                  <a:cubicBezTo>
                    <a:pt x="63" y="20"/>
                    <a:pt x="63" y="21"/>
                    <a:pt x="63" y="23"/>
                  </a:cubicBezTo>
                  <a:cubicBezTo>
                    <a:pt x="52" y="24"/>
                    <a:pt x="41" y="24"/>
                    <a:pt x="31" y="25"/>
                  </a:cubicBezTo>
                  <a:cubicBezTo>
                    <a:pt x="21" y="26"/>
                    <a:pt x="10" y="27"/>
                    <a:pt x="0" y="28"/>
                  </a:cubicBezTo>
                  <a:close/>
                </a:path>
              </a:pathLst>
            </a:custGeom>
            <a:solidFill>
              <a:srgbClr val="C1C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15" name="Freeform 39"/>
            <p:cNvSpPr>
              <a:spLocks/>
            </p:cNvSpPr>
            <p:nvPr/>
          </p:nvSpPr>
          <p:spPr bwMode="auto">
            <a:xfrm>
              <a:off x="3410" y="1709"/>
              <a:ext cx="39" cy="52"/>
            </a:xfrm>
            <a:custGeom>
              <a:avLst/>
              <a:gdLst>
                <a:gd name="T0" fmla="*/ 3 w 5"/>
                <a:gd name="T1" fmla="*/ 7 h 7"/>
                <a:gd name="T2" fmla="*/ 4 w 5"/>
                <a:gd name="T3" fmla="*/ 6 h 7"/>
                <a:gd name="T4" fmla="*/ 5 w 5"/>
                <a:gd name="T5" fmla="*/ 5 h 7"/>
                <a:gd name="T6" fmla="*/ 5 w 5"/>
                <a:gd name="T7" fmla="*/ 3 h 7"/>
                <a:gd name="T8" fmla="*/ 5 w 5"/>
                <a:gd name="T9" fmla="*/ 2 h 7"/>
                <a:gd name="T10" fmla="*/ 5 w 5"/>
                <a:gd name="T11" fmla="*/ 1 h 7"/>
                <a:gd name="T12" fmla="*/ 4 w 5"/>
                <a:gd name="T13" fmla="*/ 0 h 7"/>
                <a:gd name="T14" fmla="*/ 3 w 5"/>
                <a:gd name="T15" fmla="*/ 0 h 7"/>
                <a:gd name="T16" fmla="*/ 2 w 5"/>
                <a:gd name="T17" fmla="*/ 0 h 7"/>
                <a:gd name="T18" fmla="*/ 1 w 5"/>
                <a:gd name="T19" fmla="*/ 1 h 7"/>
                <a:gd name="T20" fmla="*/ 0 w 5"/>
                <a:gd name="T21" fmla="*/ 2 h 7"/>
                <a:gd name="T22" fmla="*/ 0 w 5"/>
                <a:gd name="T23" fmla="*/ 4 h 7"/>
                <a:gd name="T24" fmla="*/ 0 w 5"/>
                <a:gd name="T25" fmla="*/ 5 h 7"/>
                <a:gd name="T26" fmla="*/ 0 w 5"/>
                <a:gd name="T27" fmla="*/ 7 h 7"/>
                <a:gd name="T28" fmla="*/ 1 w 5"/>
                <a:gd name="T29" fmla="*/ 7 h 7"/>
                <a:gd name="T30" fmla="*/ 2 w 5"/>
                <a:gd name="T31" fmla="*/ 7 h 7"/>
                <a:gd name="T32" fmla="*/ 3 w 5"/>
                <a:gd name="T3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cubicBezTo>
                    <a:pt x="3" y="7"/>
                    <a:pt x="4" y="6"/>
                    <a:pt x="4" y="6"/>
                  </a:cubicBezTo>
                  <a:cubicBezTo>
                    <a:pt x="4" y="6"/>
                    <a:pt x="4" y="5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16" name="Freeform 40"/>
            <p:cNvSpPr>
              <a:spLocks/>
            </p:cNvSpPr>
            <p:nvPr/>
          </p:nvSpPr>
          <p:spPr bwMode="auto">
            <a:xfrm>
              <a:off x="2809" y="1835"/>
              <a:ext cx="1398" cy="904"/>
            </a:xfrm>
            <a:custGeom>
              <a:avLst/>
              <a:gdLst>
                <a:gd name="T0" fmla="*/ 154 w 177"/>
                <a:gd name="T1" fmla="*/ 122 h 122"/>
                <a:gd name="T2" fmla="*/ 155 w 177"/>
                <a:gd name="T3" fmla="*/ 122 h 122"/>
                <a:gd name="T4" fmla="*/ 156 w 177"/>
                <a:gd name="T5" fmla="*/ 121 h 122"/>
                <a:gd name="T6" fmla="*/ 157 w 177"/>
                <a:gd name="T7" fmla="*/ 121 h 122"/>
                <a:gd name="T8" fmla="*/ 158 w 177"/>
                <a:gd name="T9" fmla="*/ 120 h 122"/>
                <a:gd name="T10" fmla="*/ 159 w 177"/>
                <a:gd name="T11" fmla="*/ 120 h 122"/>
                <a:gd name="T12" fmla="*/ 159 w 177"/>
                <a:gd name="T13" fmla="*/ 119 h 122"/>
                <a:gd name="T14" fmla="*/ 159 w 177"/>
                <a:gd name="T15" fmla="*/ 118 h 122"/>
                <a:gd name="T16" fmla="*/ 167 w 177"/>
                <a:gd name="T17" fmla="*/ 68 h 122"/>
                <a:gd name="T18" fmla="*/ 177 w 177"/>
                <a:gd name="T19" fmla="*/ 6 h 122"/>
                <a:gd name="T20" fmla="*/ 177 w 177"/>
                <a:gd name="T21" fmla="*/ 5 h 122"/>
                <a:gd name="T22" fmla="*/ 177 w 177"/>
                <a:gd name="T23" fmla="*/ 3 h 122"/>
                <a:gd name="T24" fmla="*/ 176 w 177"/>
                <a:gd name="T25" fmla="*/ 2 h 122"/>
                <a:gd name="T26" fmla="*/ 175 w 177"/>
                <a:gd name="T27" fmla="*/ 1 h 122"/>
                <a:gd name="T28" fmla="*/ 174 w 177"/>
                <a:gd name="T29" fmla="*/ 1 h 122"/>
                <a:gd name="T30" fmla="*/ 173 w 177"/>
                <a:gd name="T31" fmla="*/ 0 h 122"/>
                <a:gd name="T32" fmla="*/ 172 w 177"/>
                <a:gd name="T33" fmla="*/ 0 h 122"/>
                <a:gd name="T34" fmla="*/ 170 w 177"/>
                <a:gd name="T35" fmla="*/ 0 h 122"/>
                <a:gd name="T36" fmla="*/ 84 w 177"/>
                <a:gd name="T37" fmla="*/ 7 h 122"/>
                <a:gd name="T38" fmla="*/ 6 w 177"/>
                <a:gd name="T39" fmla="*/ 14 h 122"/>
                <a:gd name="T40" fmla="*/ 4 w 177"/>
                <a:gd name="T41" fmla="*/ 14 h 122"/>
                <a:gd name="T42" fmla="*/ 3 w 177"/>
                <a:gd name="T43" fmla="*/ 15 h 122"/>
                <a:gd name="T44" fmla="*/ 2 w 177"/>
                <a:gd name="T45" fmla="*/ 15 h 122"/>
                <a:gd name="T46" fmla="*/ 1 w 177"/>
                <a:gd name="T47" fmla="*/ 16 h 122"/>
                <a:gd name="T48" fmla="*/ 1 w 177"/>
                <a:gd name="T49" fmla="*/ 17 h 122"/>
                <a:gd name="T50" fmla="*/ 0 w 177"/>
                <a:gd name="T51" fmla="*/ 18 h 122"/>
                <a:gd name="T52" fmla="*/ 0 w 177"/>
                <a:gd name="T53" fmla="*/ 19 h 122"/>
                <a:gd name="T54" fmla="*/ 0 w 177"/>
                <a:gd name="T55" fmla="*/ 20 h 122"/>
                <a:gd name="T56" fmla="*/ 9 w 177"/>
                <a:gd name="T57" fmla="*/ 74 h 122"/>
                <a:gd name="T58" fmla="*/ 17 w 177"/>
                <a:gd name="T59" fmla="*/ 118 h 122"/>
                <a:gd name="T60" fmla="*/ 17 w 177"/>
                <a:gd name="T61" fmla="*/ 119 h 122"/>
                <a:gd name="T62" fmla="*/ 17 w 177"/>
                <a:gd name="T63" fmla="*/ 120 h 122"/>
                <a:gd name="T64" fmla="*/ 18 w 177"/>
                <a:gd name="T65" fmla="*/ 121 h 122"/>
                <a:gd name="T66" fmla="*/ 19 w 177"/>
                <a:gd name="T67" fmla="*/ 121 h 122"/>
                <a:gd name="T68" fmla="*/ 20 w 177"/>
                <a:gd name="T69" fmla="*/ 122 h 122"/>
                <a:gd name="T70" fmla="*/ 21 w 177"/>
                <a:gd name="T71" fmla="*/ 122 h 122"/>
                <a:gd name="T72" fmla="*/ 22 w 177"/>
                <a:gd name="T73" fmla="*/ 122 h 122"/>
                <a:gd name="T74" fmla="*/ 23 w 177"/>
                <a:gd name="T75" fmla="*/ 122 h 122"/>
                <a:gd name="T76" fmla="*/ 86 w 177"/>
                <a:gd name="T77" fmla="*/ 122 h 122"/>
                <a:gd name="T78" fmla="*/ 154 w 177"/>
                <a:gd name="T7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7" h="122">
                  <a:moveTo>
                    <a:pt x="154" y="122"/>
                  </a:moveTo>
                  <a:cubicBezTo>
                    <a:pt x="154" y="122"/>
                    <a:pt x="155" y="122"/>
                    <a:pt x="155" y="122"/>
                  </a:cubicBezTo>
                  <a:cubicBezTo>
                    <a:pt x="155" y="122"/>
                    <a:pt x="156" y="122"/>
                    <a:pt x="156" y="121"/>
                  </a:cubicBezTo>
                  <a:cubicBezTo>
                    <a:pt x="156" y="121"/>
                    <a:pt x="157" y="121"/>
                    <a:pt x="157" y="121"/>
                  </a:cubicBezTo>
                  <a:cubicBezTo>
                    <a:pt x="157" y="121"/>
                    <a:pt x="158" y="121"/>
                    <a:pt x="158" y="120"/>
                  </a:cubicBezTo>
                  <a:cubicBezTo>
                    <a:pt x="158" y="120"/>
                    <a:pt x="158" y="120"/>
                    <a:pt x="159" y="120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9" y="119"/>
                    <a:pt x="159" y="118"/>
                    <a:pt x="159" y="118"/>
                  </a:cubicBezTo>
                  <a:cubicBezTo>
                    <a:pt x="162" y="103"/>
                    <a:pt x="164" y="86"/>
                    <a:pt x="167" y="68"/>
                  </a:cubicBezTo>
                  <a:cubicBezTo>
                    <a:pt x="170" y="49"/>
                    <a:pt x="173" y="28"/>
                    <a:pt x="177" y="6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7" y="4"/>
                    <a:pt x="177" y="4"/>
                    <a:pt x="177" y="3"/>
                  </a:cubicBezTo>
                  <a:cubicBezTo>
                    <a:pt x="176" y="3"/>
                    <a:pt x="176" y="3"/>
                    <a:pt x="176" y="2"/>
                  </a:cubicBezTo>
                  <a:cubicBezTo>
                    <a:pt x="176" y="2"/>
                    <a:pt x="176" y="2"/>
                    <a:pt x="175" y="1"/>
                  </a:cubicBezTo>
                  <a:cubicBezTo>
                    <a:pt x="175" y="1"/>
                    <a:pt x="175" y="1"/>
                    <a:pt x="174" y="1"/>
                  </a:cubicBezTo>
                  <a:cubicBezTo>
                    <a:pt x="174" y="1"/>
                    <a:pt x="173" y="0"/>
                    <a:pt x="173" y="0"/>
                  </a:cubicBezTo>
                  <a:cubicBezTo>
                    <a:pt x="173" y="0"/>
                    <a:pt x="172" y="0"/>
                    <a:pt x="172" y="0"/>
                  </a:cubicBezTo>
                  <a:cubicBezTo>
                    <a:pt x="171" y="0"/>
                    <a:pt x="171" y="0"/>
                    <a:pt x="170" y="0"/>
                  </a:cubicBezTo>
                  <a:cubicBezTo>
                    <a:pt x="140" y="3"/>
                    <a:pt x="112" y="5"/>
                    <a:pt x="84" y="7"/>
                  </a:cubicBezTo>
                  <a:cubicBezTo>
                    <a:pt x="57" y="10"/>
                    <a:pt x="31" y="12"/>
                    <a:pt x="6" y="14"/>
                  </a:cubicBezTo>
                  <a:cubicBezTo>
                    <a:pt x="5" y="14"/>
                    <a:pt x="5" y="14"/>
                    <a:pt x="4" y="14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2" y="16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3" y="39"/>
                    <a:pt x="6" y="57"/>
                    <a:pt x="9" y="74"/>
                  </a:cubicBezTo>
                  <a:cubicBezTo>
                    <a:pt x="12" y="90"/>
                    <a:pt x="14" y="105"/>
                    <a:pt x="17" y="118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19"/>
                    <a:pt x="17" y="120"/>
                    <a:pt x="17" y="120"/>
                  </a:cubicBezTo>
                  <a:cubicBezTo>
                    <a:pt x="18" y="120"/>
                    <a:pt x="18" y="120"/>
                    <a:pt x="18" y="121"/>
                  </a:cubicBezTo>
                  <a:cubicBezTo>
                    <a:pt x="18" y="121"/>
                    <a:pt x="18" y="121"/>
                    <a:pt x="19" y="121"/>
                  </a:cubicBezTo>
                  <a:cubicBezTo>
                    <a:pt x="19" y="121"/>
                    <a:pt x="19" y="121"/>
                    <a:pt x="20" y="122"/>
                  </a:cubicBezTo>
                  <a:cubicBezTo>
                    <a:pt x="20" y="122"/>
                    <a:pt x="20" y="122"/>
                    <a:pt x="21" y="122"/>
                  </a:cubicBezTo>
                  <a:cubicBezTo>
                    <a:pt x="21" y="122"/>
                    <a:pt x="21" y="122"/>
                    <a:pt x="22" y="122"/>
                  </a:cubicBezTo>
                  <a:cubicBezTo>
                    <a:pt x="22" y="122"/>
                    <a:pt x="22" y="122"/>
                    <a:pt x="23" y="122"/>
                  </a:cubicBezTo>
                  <a:cubicBezTo>
                    <a:pt x="43" y="122"/>
                    <a:pt x="64" y="122"/>
                    <a:pt x="86" y="122"/>
                  </a:cubicBezTo>
                  <a:cubicBezTo>
                    <a:pt x="108" y="122"/>
                    <a:pt x="131" y="122"/>
                    <a:pt x="154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0" name="Rectangle 44"/>
            <p:cNvSpPr>
              <a:spLocks noChangeArrowheads="1"/>
            </p:cNvSpPr>
            <p:nvPr/>
          </p:nvSpPr>
          <p:spPr bwMode="auto">
            <a:xfrm>
              <a:off x="3593" y="2784"/>
              <a:ext cx="7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>
                  <a:ln>
                    <a:noFill/>
                  </a:ln>
                  <a:solidFill>
                    <a:srgbClr val="24211D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221" name="Oval 45"/>
            <p:cNvSpPr>
              <a:spLocks noChangeArrowheads="1"/>
            </p:cNvSpPr>
            <p:nvPr/>
          </p:nvSpPr>
          <p:spPr bwMode="auto">
            <a:xfrm>
              <a:off x="3141" y="2539"/>
              <a:ext cx="758" cy="711"/>
            </a:xfrm>
            <a:prstGeom prst="ellipse">
              <a:avLst/>
            </a:prstGeom>
            <a:solidFill>
              <a:srgbClr val="A6C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2" name="Freeform 46"/>
            <p:cNvSpPr>
              <a:spLocks/>
            </p:cNvSpPr>
            <p:nvPr/>
          </p:nvSpPr>
          <p:spPr bwMode="auto">
            <a:xfrm>
              <a:off x="3094" y="2487"/>
              <a:ext cx="805" cy="763"/>
            </a:xfrm>
            <a:custGeom>
              <a:avLst/>
              <a:gdLst>
                <a:gd name="T0" fmla="*/ 16 w 102"/>
                <a:gd name="T1" fmla="*/ 30 h 103"/>
                <a:gd name="T2" fmla="*/ 20 w 102"/>
                <a:gd name="T3" fmla="*/ 24 h 103"/>
                <a:gd name="T4" fmla="*/ 25 w 102"/>
                <a:gd name="T5" fmla="*/ 20 h 103"/>
                <a:gd name="T6" fmla="*/ 31 w 102"/>
                <a:gd name="T7" fmla="*/ 16 h 103"/>
                <a:gd name="T8" fmla="*/ 37 w 102"/>
                <a:gd name="T9" fmla="*/ 13 h 103"/>
                <a:gd name="T10" fmla="*/ 43 w 102"/>
                <a:gd name="T11" fmla="*/ 10 h 103"/>
                <a:gd name="T12" fmla="*/ 50 w 102"/>
                <a:gd name="T13" fmla="*/ 9 h 103"/>
                <a:gd name="T14" fmla="*/ 57 w 102"/>
                <a:gd name="T15" fmla="*/ 9 h 103"/>
                <a:gd name="T16" fmla="*/ 64 w 102"/>
                <a:gd name="T17" fmla="*/ 10 h 103"/>
                <a:gd name="T18" fmla="*/ 70 w 102"/>
                <a:gd name="T19" fmla="*/ 12 h 103"/>
                <a:gd name="T20" fmla="*/ 77 w 102"/>
                <a:gd name="T21" fmla="*/ 15 h 103"/>
                <a:gd name="T22" fmla="*/ 86 w 102"/>
                <a:gd name="T23" fmla="*/ 21 h 103"/>
                <a:gd name="T24" fmla="*/ 92 w 102"/>
                <a:gd name="T25" fmla="*/ 28 h 103"/>
                <a:gd name="T26" fmla="*/ 98 w 102"/>
                <a:gd name="T27" fmla="*/ 36 h 103"/>
                <a:gd name="T28" fmla="*/ 101 w 102"/>
                <a:gd name="T29" fmla="*/ 46 h 103"/>
                <a:gd name="T30" fmla="*/ 102 w 102"/>
                <a:gd name="T31" fmla="*/ 56 h 103"/>
                <a:gd name="T32" fmla="*/ 102 w 102"/>
                <a:gd name="T33" fmla="*/ 51 h 103"/>
                <a:gd name="T34" fmla="*/ 101 w 102"/>
                <a:gd name="T35" fmla="*/ 40 h 103"/>
                <a:gd name="T36" fmla="*/ 97 w 102"/>
                <a:gd name="T37" fmla="*/ 29 h 103"/>
                <a:gd name="T38" fmla="*/ 91 w 102"/>
                <a:gd name="T39" fmla="*/ 19 h 103"/>
                <a:gd name="T40" fmla="*/ 82 w 102"/>
                <a:gd name="T41" fmla="*/ 11 h 103"/>
                <a:gd name="T42" fmla="*/ 73 w 102"/>
                <a:gd name="T43" fmla="*/ 5 h 103"/>
                <a:gd name="T44" fmla="*/ 66 w 102"/>
                <a:gd name="T45" fmla="*/ 2 h 103"/>
                <a:gd name="T46" fmla="*/ 58 w 102"/>
                <a:gd name="T47" fmla="*/ 1 h 103"/>
                <a:gd name="T48" fmla="*/ 51 w 102"/>
                <a:gd name="T49" fmla="*/ 0 h 103"/>
                <a:gd name="T50" fmla="*/ 43 w 102"/>
                <a:gd name="T51" fmla="*/ 1 h 103"/>
                <a:gd name="T52" fmla="*/ 36 w 102"/>
                <a:gd name="T53" fmla="*/ 2 h 103"/>
                <a:gd name="T54" fmla="*/ 29 w 102"/>
                <a:gd name="T55" fmla="*/ 5 h 103"/>
                <a:gd name="T56" fmla="*/ 23 w 102"/>
                <a:gd name="T57" fmla="*/ 9 h 103"/>
                <a:gd name="T58" fmla="*/ 17 w 102"/>
                <a:gd name="T59" fmla="*/ 13 h 103"/>
                <a:gd name="T60" fmla="*/ 11 w 102"/>
                <a:gd name="T61" fmla="*/ 19 h 103"/>
                <a:gd name="T62" fmla="*/ 7 w 102"/>
                <a:gd name="T63" fmla="*/ 25 h 103"/>
                <a:gd name="T64" fmla="*/ 2 w 102"/>
                <a:gd name="T65" fmla="*/ 37 h 103"/>
                <a:gd name="T66" fmla="*/ 0 w 102"/>
                <a:gd name="T67" fmla="*/ 52 h 103"/>
                <a:gd name="T68" fmla="*/ 2 w 102"/>
                <a:gd name="T69" fmla="*/ 66 h 103"/>
                <a:gd name="T70" fmla="*/ 8 w 102"/>
                <a:gd name="T71" fmla="*/ 80 h 103"/>
                <a:gd name="T72" fmla="*/ 18 w 102"/>
                <a:gd name="T73" fmla="*/ 91 h 103"/>
                <a:gd name="T74" fmla="*/ 28 w 102"/>
                <a:gd name="T75" fmla="*/ 98 h 103"/>
                <a:gd name="T76" fmla="*/ 32 w 102"/>
                <a:gd name="T77" fmla="*/ 99 h 103"/>
                <a:gd name="T78" fmla="*/ 36 w 102"/>
                <a:gd name="T79" fmla="*/ 101 h 103"/>
                <a:gd name="T80" fmla="*/ 40 w 102"/>
                <a:gd name="T81" fmla="*/ 102 h 103"/>
                <a:gd name="T82" fmla="*/ 44 w 102"/>
                <a:gd name="T83" fmla="*/ 103 h 103"/>
                <a:gd name="T84" fmla="*/ 49 w 102"/>
                <a:gd name="T85" fmla="*/ 103 h 103"/>
                <a:gd name="T86" fmla="*/ 46 w 102"/>
                <a:gd name="T87" fmla="*/ 102 h 103"/>
                <a:gd name="T88" fmla="*/ 43 w 102"/>
                <a:gd name="T89" fmla="*/ 102 h 103"/>
                <a:gd name="T90" fmla="*/ 39 w 102"/>
                <a:gd name="T91" fmla="*/ 101 h 103"/>
                <a:gd name="T92" fmla="*/ 36 w 102"/>
                <a:gd name="T93" fmla="*/ 100 h 103"/>
                <a:gd name="T94" fmla="*/ 33 w 102"/>
                <a:gd name="T95" fmla="*/ 98 h 103"/>
                <a:gd name="T96" fmla="*/ 25 w 102"/>
                <a:gd name="T97" fmla="*/ 92 h 103"/>
                <a:gd name="T98" fmla="*/ 15 w 102"/>
                <a:gd name="T99" fmla="*/ 82 h 103"/>
                <a:gd name="T100" fmla="*/ 10 w 102"/>
                <a:gd name="T101" fmla="*/ 70 h 103"/>
                <a:gd name="T102" fmla="*/ 8 w 102"/>
                <a:gd name="T103" fmla="*/ 56 h 103"/>
                <a:gd name="T104" fmla="*/ 10 w 102"/>
                <a:gd name="T105" fmla="*/ 4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" h="103">
                  <a:moveTo>
                    <a:pt x="13" y="34"/>
                  </a:moveTo>
                  <a:lnTo>
                    <a:pt x="14" y="32"/>
                  </a:lnTo>
                  <a:lnTo>
                    <a:pt x="16" y="30"/>
                  </a:lnTo>
                  <a:lnTo>
                    <a:pt x="17" y="28"/>
                  </a:lnTo>
                  <a:lnTo>
                    <a:pt x="19" y="26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3" y="21"/>
                  </a:lnTo>
                  <a:lnTo>
                    <a:pt x="25" y="20"/>
                  </a:lnTo>
                  <a:lnTo>
                    <a:pt x="27" y="18"/>
                  </a:lnTo>
                  <a:lnTo>
                    <a:pt x="29" y="17"/>
                  </a:lnTo>
                  <a:lnTo>
                    <a:pt x="31" y="16"/>
                  </a:lnTo>
                  <a:lnTo>
                    <a:pt x="33" y="15"/>
                  </a:lnTo>
                  <a:lnTo>
                    <a:pt x="35" y="14"/>
                  </a:lnTo>
                  <a:lnTo>
                    <a:pt x="37" y="13"/>
                  </a:lnTo>
                  <a:lnTo>
                    <a:pt x="39" y="12"/>
                  </a:lnTo>
                  <a:lnTo>
                    <a:pt x="41" y="11"/>
                  </a:lnTo>
                  <a:lnTo>
                    <a:pt x="43" y="10"/>
                  </a:lnTo>
                  <a:lnTo>
                    <a:pt x="45" y="10"/>
                  </a:lnTo>
                  <a:lnTo>
                    <a:pt x="48" y="10"/>
                  </a:lnTo>
                  <a:lnTo>
                    <a:pt x="50" y="9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7" y="9"/>
                  </a:lnTo>
                  <a:lnTo>
                    <a:pt x="59" y="9"/>
                  </a:lnTo>
                  <a:lnTo>
                    <a:pt x="61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8" y="11"/>
                  </a:lnTo>
                  <a:lnTo>
                    <a:pt x="70" y="12"/>
                  </a:lnTo>
                  <a:lnTo>
                    <a:pt x="73" y="13"/>
                  </a:lnTo>
                  <a:lnTo>
                    <a:pt x="75" y="14"/>
                  </a:lnTo>
                  <a:lnTo>
                    <a:pt x="77" y="15"/>
                  </a:lnTo>
                  <a:lnTo>
                    <a:pt x="80" y="16"/>
                  </a:lnTo>
                  <a:lnTo>
                    <a:pt x="83" y="18"/>
                  </a:lnTo>
                  <a:lnTo>
                    <a:pt x="86" y="21"/>
                  </a:lnTo>
                  <a:lnTo>
                    <a:pt x="88" y="23"/>
                  </a:lnTo>
                  <a:lnTo>
                    <a:pt x="90" y="25"/>
                  </a:lnTo>
                  <a:lnTo>
                    <a:pt x="92" y="28"/>
                  </a:lnTo>
                  <a:lnTo>
                    <a:pt x="94" y="31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9" y="40"/>
                  </a:lnTo>
                  <a:lnTo>
                    <a:pt x="100" y="43"/>
                  </a:lnTo>
                  <a:lnTo>
                    <a:pt x="101" y="46"/>
                  </a:lnTo>
                  <a:lnTo>
                    <a:pt x="101" y="49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102" y="59"/>
                  </a:lnTo>
                  <a:lnTo>
                    <a:pt x="102" y="55"/>
                  </a:lnTo>
                  <a:lnTo>
                    <a:pt x="102" y="51"/>
                  </a:lnTo>
                  <a:lnTo>
                    <a:pt x="102" y="47"/>
                  </a:lnTo>
                  <a:lnTo>
                    <a:pt x="102" y="43"/>
                  </a:lnTo>
                  <a:lnTo>
                    <a:pt x="101" y="40"/>
                  </a:lnTo>
                  <a:lnTo>
                    <a:pt x="100" y="36"/>
                  </a:lnTo>
                  <a:lnTo>
                    <a:pt x="98" y="32"/>
                  </a:lnTo>
                  <a:lnTo>
                    <a:pt x="97" y="29"/>
                  </a:lnTo>
                  <a:lnTo>
                    <a:pt x="95" y="25"/>
                  </a:lnTo>
                  <a:lnTo>
                    <a:pt x="93" y="22"/>
                  </a:lnTo>
                  <a:lnTo>
                    <a:pt x="91" y="19"/>
                  </a:lnTo>
                  <a:lnTo>
                    <a:pt x="88" y="16"/>
                  </a:lnTo>
                  <a:lnTo>
                    <a:pt x="85" y="13"/>
                  </a:lnTo>
                  <a:lnTo>
                    <a:pt x="82" y="11"/>
                  </a:lnTo>
                  <a:lnTo>
                    <a:pt x="79" y="8"/>
                  </a:lnTo>
                  <a:lnTo>
                    <a:pt x="75" y="6"/>
                  </a:lnTo>
                  <a:lnTo>
                    <a:pt x="73" y="5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6" y="2"/>
                  </a:lnTo>
                  <a:lnTo>
                    <a:pt x="63" y="2"/>
                  </a:lnTo>
                  <a:lnTo>
                    <a:pt x="61" y="1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41" y="1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1" y="4"/>
                  </a:lnTo>
                  <a:lnTo>
                    <a:pt x="29" y="5"/>
                  </a:lnTo>
                  <a:lnTo>
                    <a:pt x="27" y="6"/>
                  </a:lnTo>
                  <a:lnTo>
                    <a:pt x="25" y="7"/>
                  </a:lnTo>
                  <a:lnTo>
                    <a:pt x="23" y="9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7" y="13"/>
                  </a:lnTo>
                  <a:lnTo>
                    <a:pt x="15" y="15"/>
                  </a:lnTo>
                  <a:lnTo>
                    <a:pt x="13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6" y="27"/>
                  </a:lnTo>
                  <a:lnTo>
                    <a:pt x="3" y="32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3" y="71"/>
                  </a:lnTo>
                  <a:lnTo>
                    <a:pt x="5" y="76"/>
                  </a:lnTo>
                  <a:lnTo>
                    <a:pt x="8" y="80"/>
                  </a:lnTo>
                  <a:lnTo>
                    <a:pt x="11" y="84"/>
                  </a:lnTo>
                  <a:lnTo>
                    <a:pt x="14" y="88"/>
                  </a:lnTo>
                  <a:lnTo>
                    <a:pt x="18" y="91"/>
                  </a:lnTo>
                  <a:lnTo>
                    <a:pt x="22" y="94"/>
                  </a:lnTo>
                  <a:lnTo>
                    <a:pt x="27" y="97"/>
                  </a:lnTo>
                  <a:lnTo>
                    <a:pt x="28" y="98"/>
                  </a:lnTo>
                  <a:lnTo>
                    <a:pt x="29" y="98"/>
                  </a:lnTo>
                  <a:lnTo>
                    <a:pt x="31" y="99"/>
                  </a:lnTo>
                  <a:lnTo>
                    <a:pt x="32" y="99"/>
                  </a:lnTo>
                  <a:lnTo>
                    <a:pt x="33" y="100"/>
                  </a:lnTo>
                  <a:lnTo>
                    <a:pt x="35" y="100"/>
                  </a:lnTo>
                  <a:lnTo>
                    <a:pt x="36" y="101"/>
                  </a:lnTo>
                  <a:lnTo>
                    <a:pt x="38" y="101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2" y="102"/>
                  </a:lnTo>
                  <a:lnTo>
                    <a:pt x="43" y="102"/>
                  </a:lnTo>
                  <a:lnTo>
                    <a:pt x="44" y="103"/>
                  </a:lnTo>
                  <a:lnTo>
                    <a:pt x="46" y="103"/>
                  </a:lnTo>
                  <a:lnTo>
                    <a:pt x="47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6" y="102"/>
                  </a:lnTo>
                  <a:lnTo>
                    <a:pt x="45" y="102"/>
                  </a:lnTo>
                  <a:lnTo>
                    <a:pt x="44" y="102"/>
                  </a:lnTo>
                  <a:lnTo>
                    <a:pt x="43" y="102"/>
                  </a:lnTo>
                  <a:lnTo>
                    <a:pt x="41" y="102"/>
                  </a:lnTo>
                  <a:lnTo>
                    <a:pt x="41" y="101"/>
                  </a:lnTo>
                  <a:lnTo>
                    <a:pt x="39" y="101"/>
                  </a:lnTo>
                  <a:lnTo>
                    <a:pt x="38" y="101"/>
                  </a:lnTo>
                  <a:lnTo>
                    <a:pt x="37" y="100"/>
                  </a:lnTo>
                  <a:lnTo>
                    <a:pt x="36" y="100"/>
                  </a:lnTo>
                  <a:lnTo>
                    <a:pt x="35" y="99"/>
                  </a:lnTo>
                  <a:lnTo>
                    <a:pt x="34" y="99"/>
                  </a:lnTo>
                  <a:lnTo>
                    <a:pt x="33" y="98"/>
                  </a:lnTo>
                  <a:lnTo>
                    <a:pt x="32" y="98"/>
                  </a:lnTo>
                  <a:lnTo>
                    <a:pt x="28" y="95"/>
                  </a:lnTo>
                  <a:lnTo>
                    <a:pt x="25" y="92"/>
                  </a:lnTo>
                  <a:lnTo>
                    <a:pt x="21" y="89"/>
                  </a:lnTo>
                  <a:lnTo>
                    <a:pt x="18" y="86"/>
                  </a:lnTo>
                  <a:lnTo>
                    <a:pt x="15" y="82"/>
                  </a:lnTo>
                  <a:lnTo>
                    <a:pt x="13" y="78"/>
                  </a:lnTo>
                  <a:lnTo>
                    <a:pt x="11" y="74"/>
                  </a:lnTo>
                  <a:lnTo>
                    <a:pt x="10" y="70"/>
                  </a:lnTo>
                  <a:lnTo>
                    <a:pt x="9" y="65"/>
                  </a:lnTo>
                  <a:lnTo>
                    <a:pt x="8" y="61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8" y="47"/>
                  </a:lnTo>
                  <a:lnTo>
                    <a:pt x="10" y="43"/>
                  </a:lnTo>
                  <a:lnTo>
                    <a:pt x="11" y="38"/>
                  </a:lnTo>
                  <a:lnTo>
                    <a:pt x="13" y="34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3" name="Freeform 47"/>
            <p:cNvSpPr>
              <a:spLocks/>
            </p:cNvSpPr>
            <p:nvPr/>
          </p:nvSpPr>
          <p:spPr bwMode="auto">
            <a:xfrm>
              <a:off x="3331" y="2546"/>
              <a:ext cx="537" cy="296"/>
            </a:xfrm>
            <a:custGeom>
              <a:avLst/>
              <a:gdLst>
                <a:gd name="T0" fmla="*/ 24 w 68"/>
                <a:gd name="T1" fmla="*/ 24 h 40"/>
                <a:gd name="T2" fmla="*/ 20 w 68"/>
                <a:gd name="T3" fmla="*/ 21 h 40"/>
                <a:gd name="T4" fmla="*/ 16 w 68"/>
                <a:gd name="T5" fmla="*/ 17 h 40"/>
                <a:gd name="T6" fmla="*/ 12 w 68"/>
                <a:gd name="T7" fmla="*/ 14 h 40"/>
                <a:gd name="T8" fmla="*/ 9 w 68"/>
                <a:gd name="T9" fmla="*/ 11 h 40"/>
                <a:gd name="T10" fmla="*/ 6 w 68"/>
                <a:gd name="T11" fmla="*/ 8 h 40"/>
                <a:gd name="T12" fmla="*/ 3 w 68"/>
                <a:gd name="T13" fmla="*/ 4 h 40"/>
                <a:gd name="T14" fmla="*/ 1 w 68"/>
                <a:gd name="T15" fmla="*/ 1 h 40"/>
                <a:gd name="T16" fmla="*/ 0 w 68"/>
                <a:gd name="T17" fmla="*/ 1 h 40"/>
                <a:gd name="T18" fmla="*/ 2 w 68"/>
                <a:gd name="T19" fmla="*/ 5 h 40"/>
                <a:gd name="T20" fmla="*/ 3 w 68"/>
                <a:gd name="T21" fmla="*/ 9 h 40"/>
                <a:gd name="T22" fmla="*/ 6 w 68"/>
                <a:gd name="T23" fmla="*/ 13 h 40"/>
                <a:gd name="T24" fmla="*/ 9 w 68"/>
                <a:gd name="T25" fmla="*/ 17 h 40"/>
                <a:gd name="T26" fmla="*/ 13 w 68"/>
                <a:gd name="T27" fmla="*/ 21 h 40"/>
                <a:gd name="T28" fmla="*/ 17 w 68"/>
                <a:gd name="T29" fmla="*/ 25 h 40"/>
                <a:gd name="T30" fmla="*/ 22 w 68"/>
                <a:gd name="T31" fmla="*/ 28 h 40"/>
                <a:gd name="T32" fmla="*/ 28 w 68"/>
                <a:gd name="T33" fmla="*/ 32 h 40"/>
                <a:gd name="T34" fmla="*/ 35 w 68"/>
                <a:gd name="T35" fmla="*/ 35 h 40"/>
                <a:gd name="T36" fmla="*/ 41 w 68"/>
                <a:gd name="T37" fmla="*/ 37 h 40"/>
                <a:gd name="T38" fmla="*/ 47 w 68"/>
                <a:gd name="T39" fmla="*/ 39 h 40"/>
                <a:gd name="T40" fmla="*/ 53 w 68"/>
                <a:gd name="T41" fmla="*/ 40 h 40"/>
                <a:gd name="T42" fmla="*/ 58 w 68"/>
                <a:gd name="T43" fmla="*/ 40 h 40"/>
                <a:gd name="T44" fmla="*/ 63 w 68"/>
                <a:gd name="T45" fmla="*/ 39 h 40"/>
                <a:gd name="T46" fmla="*/ 67 w 68"/>
                <a:gd name="T47" fmla="*/ 37 h 40"/>
                <a:gd name="T48" fmla="*/ 66 w 68"/>
                <a:gd name="T49" fmla="*/ 36 h 40"/>
                <a:gd name="T50" fmla="*/ 62 w 68"/>
                <a:gd name="T51" fmla="*/ 37 h 40"/>
                <a:gd name="T52" fmla="*/ 57 w 68"/>
                <a:gd name="T53" fmla="*/ 36 h 40"/>
                <a:gd name="T54" fmla="*/ 52 w 68"/>
                <a:gd name="T55" fmla="*/ 36 h 40"/>
                <a:gd name="T56" fmla="*/ 47 w 68"/>
                <a:gd name="T57" fmla="*/ 34 h 40"/>
                <a:gd name="T58" fmla="*/ 41 w 68"/>
                <a:gd name="T59" fmla="*/ 32 h 40"/>
                <a:gd name="T60" fmla="*/ 35 w 68"/>
                <a:gd name="T61" fmla="*/ 30 h 40"/>
                <a:gd name="T62" fmla="*/ 29 w 68"/>
                <a:gd name="T6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40">
                  <a:moveTo>
                    <a:pt x="26" y="25"/>
                  </a:moveTo>
                  <a:lnTo>
                    <a:pt x="24" y="24"/>
                  </a:lnTo>
                  <a:lnTo>
                    <a:pt x="22" y="22"/>
                  </a:lnTo>
                  <a:lnTo>
                    <a:pt x="20" y="21"/>
                  </a:lnTo>
                  <a:lnTo>
                    <a:pt x="18" y="19"/>
                  </a:lnTo>
                  <a:lnTo>
                    <a:pt x="16" y="17"/>
                  </a:lnTo>
                  <a:lnTo>
                    <a:pt x="14" y="16"/>
                  </a:lnTo>
                  <a:lnTo>
                    <a:pt x="12" y="14"/>
                  </a:lnTo>
                  <a:lnTo>
                    <a:pt x="10" y="13"/>
                  </a:lnTo>
                  <a:lnTo>
                    <a:pt x="9" y="11"/>
                  </a:lnTo>
                  <a:lnTo>
                    <a:pt x="7" y="9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21"/>
                  </a:lnTo>
                  <a:lnTo>
                    <a:pt x="15" y="23"/>
                  </a:lnTo>
                  <a:lnTo>
                    <a:pt x="17" y="25"/>
                  </a:lnTo>
                  <a:lnTo>
                    <a:pt x="20" y="26"/>
                  </a:lnTo>
                  <a:lnTo>
                    <a:pt x="22" y="28"/>
                  </a:lnTo>
                  <a:lnTo>
                    <a:pt x="25" y="30"/>
                  </a:lnTo>
                  <a:lnTo>
                    <a:pt x="28" y="32"/>
                  </a:lnTo>
                  <a:lnTo>
                    <a:pt x="31" y="33"/>
                  </a:lnTo>
                  <a:lnTo>
                    <a:pt x="35" y="35"/>
                  </a:lnTo>
                  <a:lnTo>
                    <a:pt x="38" y="36"/>
                  </a:lnTo>
                  <a:lnTo>
                    <a:pt x="41" y="37"/>
                  </a:lnTo>
                  <a:lnTo>
                    <a:pt x="44" y="38"/>
                  </a:lnTo>
                  <a:lnTo>
                    <a:pt x="47" y="39"/>
                  </a:lnTo>
                  <a:lnTo>
                    <a:pt x="50" y="39"/>
                  </a:lnTo>
                  <a:lnTo>
                    <a:pt x="53" y="40"/>
                  </a:lnTo>
                  <a:lnTo>
                    <a:pt x="56" y="40"/>
                  </a:lnTo>
                  <a:lnTo>
                    <a:pt x="58" y="40"/>
                  </a:lnTo>
                  <a:lnTo>
                    <a:pt x="61" y="39"/>
                  </a:lnTo>
                  <a:lnTo>
                    <a:pt x="63" y="39"/>
                  </a:lnTo>
                  <a:lnTo>
                    <a:pt x="65" y="38"/>
                  </a:lnTo>
                  <a:lnTo>
                    <a:pt x="67" y="37"/>
                  </a:lnTo>
                  <a:lnTo>
                    <a:pt x="68" y="36"/>
                  </a:lnTo>
                  <a:lnTo>
                    <a:pt x="66" y="36"/>
                  </a:lnTo>
                  <a:lnTo>
                    <a:pt x="64" y="37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57" y="36"/>
                  </a:lnTo>
                  <a:lnTo>
                    <a:pt x="55" y="36"/>
                  </a:lnTo>
                  <a:lnTo>
                    <a:pt x="52" y="36"/>
                  </a:lnTo>
                  <a:lnTo>
                    <a:pt x="50" y="35"/>
                  </a:lnTo>
                  <a:lnTo>
                    <a:pt x="47" y="34"/>
                  </a:lnTo>
                  <a:lnTo>
                    <a:pt x="44" y="33"/>
                  </a:lnTo>
                  <a:lnTo>
                    <a:pt x="41" y="32"/>
                  </a:lnTo>
                  <a:lnTo>
                    <a:pt x="38" y="31"/>
                  </a:lnTo>
                  <a:lnTo>
                    <a:pt x="35" y="30"/>
                  </a:lnTo>
                  <a:lnTo>
                    <a:pt x="32" y="28"/>
                  </a:lnTo>
                  <a:lnTo>
                    <a:pt x="29" y="27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4" name="Freeform 48"/>
            <p:cNvSpPr>
              <a:spLocks/>
            </p:cNvSpPr>
            <p:nvPr/>
          </p:nvSpPr>
          <p:spPr bwMode="auto">
            <a:xfrm>
              <a:off x="3165" y="2687"/>
              <a:ext cx="687" cy="370"/>
            </a:xfrm>
            <a:custGeom>
              <a:avLst/>
              <a:gdLst>
                <a:gd name="T0" fmla="*/ 31 w 87"/>
                <a:gd name="T1" fmla="*/ 29 h 50"/>
                <a:gd name="T2" fmla="*/ 25 w 87"/>
                <a:gd name="T3" fmla="*/ 26 h 50"/>
                <a:gd name="T4" fmla="*/ 20 w 87"/>
                <a:gd name="T5" fmla="*/ 22 h 50"/>
                <a:gd name="T6" fmla="*/ 15 w 87"/>
                <a:gd name="T7" fmla="*/ 18 h 50"/>
                <a:gd name="T8" fmla="*/ 11 w 87"/>
                <a:gd name="T9" fmla="*/ 14 h 50"/>
                <a:gd name="T10" fmla="*/ 7 w 87"/>
                <a:gd name="T11" fmla="*/ 10 h 50"/>
                <a:gd name="T12" fmla="*/ 4 w 87"/>
                <a:gd name="T13" fmla="*/ 6 h 50"/>
                <a:gd name="T14" fmla="*/ 1 w 87"/>
                <a:gd name="T15" fmla="*/ 2 h 50"/>
                <a:gd name="T16" fmla="*/ 1 w 87"/>
                <a:gd name="T17" fmla="*/ 2 h 50"/>
                <a:gd name="T18" fmla="*/ 2 w 87"/>
                <a:gd name="T19" fmla="*/ 6 h 50"/>
                <a:gd name="T20" fmla="*/ 4 w 87"/>
                <a:gd name="T21" fmla="*/ 11 h 50"/>
                <a:gd name="T22" fmla="*/ 8 w 87"/>
                <a:gd name="T23" fmla="*/ 16 h 50"/>
                <a:gd name="T24" fmla="*/ 12 w 87"/>
                <a:gd name="T25" fmla="*/ 21 h 50"/>
                <a:gd name="T26" fmla="*/ 17 w 87"/>
                <a:gd name="T27" fmla="*/ 26 h 50"/>
                <a:gd name="T28" fmla="*/ 23 w 87"/>
                <a:gd name="T29" fmla="*/ 31 h 50"/>
                <a:gd name="T30" fmla="*/ 29 w 87"/>
                <a:gd name="T31" fmla="*/ 35 h 50"/>
                <a:gd name="T32" fmla="*/ 34 w 87"/>
                <a:gd name="T33" fmla="*/ 38 h 50"/>
                <a:gd name="T34" fmla="*/ 38 w 87"/>
                <a:gd name="T35" fmla="*/ 41 h 50"/>
                <a:gd name="T36" fmla="*/ 43 w 87"/>
                <a:gd name="T37" fmla="*/ 43 h 50"/>
                <a:gd name="T38" fmla="*/ 47 w 87"/>
                <a:gd name="T39" fmla="*/ 44 h 50"/>
                <a:gd name="T40" fmla="*/ 51 w 87"/>
                <a:gd name="T41" fmla="*/ 46 h 50"/>
                <a:gd name="T42" fmla="*/ 55 w 87"/>
                <a:gd name="T43" fmla="*/ 47 h 50"/>
                <a:gd name="T44" fmla="*/ 59 w 87"/>
                <a:gd name="T45" fmla="*/ 48 h 50"/>
                <a:gd name="T46" fmla="*/ 62 w 87"/>
                <a:gd name="T47" fmla="*/ 49 h 50"/>
                <a:gd name="T48" fmla="*/ 66 w 87"/>
                <a:gd name="T49" fmla="*/ 50 h 50"/>
                <a:gd name="T50" fmla="*/ 69 w 87"/>
                <a:gd name="T51" fmla="*/ 50 h 50"/>
                <a:gd name="T52" fmla="*/ 73 w 87"/>
                <a:gd name="T53" fmla="*/ 50 h 50"/>
                <a:gd name="T54" fmla="*/ 76 w 87"/>
                <a:gd name="T55" fmla="*/ 50 h 50"/>
                <a:gd name="T56" fmla="*/ 79 w 87"/>
                <a:gd name="T57" fmla="*/ 49 h 50"/>
                <a:gd name="T58" fmla="*/ 81 w 87"/>
                <a:gd name="T59" fmla="*/ 49 h 50"/>
                <a:gd name="T60" fmla="*/ 84 w 87"/>
                <a:gd name="T61" fmla="*/ 48 h 50"/>
                <a:gd name="T62" fmla="*/ 86 w 87"/>
                <a:gd name="T63" fmla="*/ 46 h 50"/>
                <a:gd name="T64" fmla="*/ 86 w 87"/>
                <a:gd name="T65" fmla="*/ 46 h 50"/>
                <a:gd name="T66" fmla="*/ 83 w 87"/>
                <a:gd name="T67" fmla="*/ 46 h 50"/>
                <a:gd name="T68" fmla="*/ 80 w 87"/>
                <a:gd name="T69" fmla="*/ 46 h 50"/>
                <a:gd name="T70" fmla="*/ 78 w 87"/>
                <a:gd name="T71" fmla="*/ 46 h 50"/>
                <a:gd name="T72" fmla="*/ 75 w 87"/>
                <a:gd name="T73" fmla="*/ 46 h 50"/>
                <a:gd name="T74" fmla="*/ 72 w 87"/>
                <a:gd name="T75" fmla="*/ 46 h 50"/>
                <a:gd name="T76" fmla="*/ 68 w 87"/>
                <a:gd name="T77" fmla="*/ 45 h 50"/>
                <a:gd name="T78" fmla="*/ 65 w 87"/>
                <a:gd name="T79" fmla="*/ 44 h 50"/>
                <a:gd name="T80" fmla="*/ 62 w 87"/>
                <a:gd name="T81" fmla="*/ 44 h 50"/>
                <a:gd name="T82" fmla="*/ 58 w 87"/>
                <a:gd name="T83" fmla="*/ 42 h 50"/>
                <a:gd name="T84" fmla="*/ 54 w 87"/>
                <a:gd name="T85" fmla="*/ 41 h 50"/>
                <a:gd name="T86" fmla="*/ 51 w 87"/>
                <a:gd name="T87" fmla="*/ 40 h 50"/>
                <a:gd name="T88" fmla="*/ 47 w 87"/>
                <a:gd name="T89" fmla="*/ 38 h 50"/>
                <a:gd name="T90" fmla="*/ 43 w 87"/>
                <a:gd name="T91" fmla="*/ 36 h 50"/>
                <a:gd name="T92" fmla="*/ 39 w 87"/>
                <a:gd name="T93" fmla="*/ 34 h 50"/>
                <a:gd name="T94" fmla="*/ 36 w 87"/>
                <a:gd name="T95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" h="50">
                  <a:moveTo>
                    <a:pt x="34" y="31"/>
                  </a:moveTo>
                  <a:lnTo>
                    <a:pt x="31" y="29"/>
                  </a:lnTo>
                  <a:lnTo>
                    <a:pt x="28" y="28"/>
                  </a:lnTo>
                  <a:lnTo>
                    <a:pt x="25" y="26"/>
                  </a:lnTo>
                  <a:lnTo>
                    <a:pt x="23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5" y="18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9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9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7" y="26"/>
                  </a:lnTo>
                  <a:lnTo>
                    <a:pt x="20" y="28"/>
                  </a:lnTo>
                  <a:lnTo>
                    <a:pt x="23" y="31"/>
                  </a:lnTo>
                  <a:lnTo>
                    <a:pt x="26" y="33"/>
                  </a:lnTo>
                  <a:lnTo>
                    <a:pt x="29" y="35"/>
                  </a:lnTo>
                  <a:lnTo>
                    <a:pt x="32" y="37"/>
                  </a:lnTo>
                  <a:lnTo>
                    <a:pt x="34" y="38"/>
                  </a:lnTo>
                  <a:lnTo>
                    <a:pt x="36" y="40"/>
                  </a:lnTo>
                  <a:lnTo>
                    <a:pt x="38" y="41"/>
                  </a:lnTo>
                  <a:lnTo>
                    <a:pt x="41" y="42"/>
                  </a:lnTo>
                  <a:lnTo>
                    <a:pt x="43" y="43"/>
                  </a:lnTo>
                  <a:lnTo>
                    <a:pt x="45" y="44"/>
                  </a:lnTo>
                  <a:lnTo>
                    <a:pt x="47" y="44"/>
                  </a:lnTo>
                  <a:lnTo>
                    <a:pt x="49" y="45"/>
                  </a:lnTo>
                  <a:lnTo>
                    <a:pt x="51" y="46"/>
                  </a:lnTo>
                  <a:lnTo>
                    <a:pt x="53" y="47"/>
                  </a:lnTo>
                  <a:lnTo>
                    <a:pt x="55" y="47"/>
                  </a:lnTo>
                  <a:lnTo>
                    <a:pt x="57" y="48"/>
                  </a:lnTo>
                  <a:lnTo>
                    <a:pt x="59" y="48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9"/>
                  </a:lnTo>
                  <a:lnTo>
                    <a:pt x="66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6" y="50"/>
                  </a:lnTo>
                  <a:lnTo>
                    <a:pt x="77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1" y="49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5" y="47"/>
                  </a:lnTo>
                  <a:lnTo>
                    <a:pt x="86" y="46"/>
                  </a:lnTo>
                  <a:lnTo>
                    <a:pt x="87" y="46"/>
                  </a:lnTo>
                  <a:lnTo>
                    <a:pt x="86" y="46"/>
                  </a:lnTo>
                  <a:lnTo>
                    <a:pt x="84" y="46"/>
                  </a:lnTo>
                  <a:lnTo>
                    <a:pt x="83" y="46"/>
                  </a:lnTo>
                  <a:lnTo>
                    <a:pt x="82" y="46"/>
                  </a:lnTo>
                  <a:lnTo>
                    <a:pt x="80" y="46"/>
                  </a:lnTo>
                  <a:lnTo>
                    <a:pt x="79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5" y="46"/>
                  </a:lnTo>
                  <a:lnTo>
                    <a:pt x="73" y="46"/>
                  </a:lnTo>
                  <a:lnTo>
                    <a:pt x="72" y="46"/>
                  </a:lnTo>
                  <a:lnTo>
                    <a:pt x="70" y="46"/>
                  </a:lnTo>
                  <a:lnTo>
                    <a:pt x="68" y="45"/>
                  </a:lnTo>
                  <a:lnTo>
                    <a:pt x="67" y="45"/>
                  </a:lnTo>
                  <a:lnTo>
                    <a:pt x="65" y="44"/>
                  </a:lnTo>
                  <a:lnTo>
                    <a:pt x="63" y="44"/>
                  </a:lnTo>
                  <a:lnTo>
                    <a:pt x="62" y="44"/>
                  </a:lnTo>
                  <a:lnTo>
                    <a:pt x="60" y="43"/>
                  </a:lnTo>
                  <a:lnTo>
                    <a:pt x="58" y="42"/>
                  </a:lnTo>
                  <a:lnTo>
                    <a:pt x="56" y="42"/>
                  </a:lnTo>
                  <a:lnTo>
                    <a:pt x="54" y="41"/>
                  </a:lnTo>
                  <a:lnTo>
                    <a:pt x="53" y="40"/>
                  </a:lnTo>
                  <a:lnTo>
                    <a:pt x="51" y="40"/>
                  </a:lnTo>
                  <a:lnTo>
                    <a:pt x="49" y="39"/>
                  </a:lnTo>
                  <a:lnTo>
                    <a:pt x="47" y="38"/>
                  </a:lnTo>
                  <a:lnTo>
                    <a:pt x="45" y="37"/>
                  </a:lnTo>
                  <a:lnTo>
                    <a:pt x="43" y="36"/>
                  </a:lnTo>
                  <a:lnTo>
                    <a:pt x="41" y="35"/>
                  </a:lnTo>
                  <a:lnTo>
                    <a:pt x="39" y="34"/>
                  </a:lnTo>
                  <a:lnTo>
                    <a:pt x="38" y="33"/>
                  </a:lnTo>
                  <a:lnTo>
                    <a:pt x="36" y="32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5" name="Freeform 49"/>
            <p:cNvSpPr>
              <a:spLocks/>
            </p:cNvSpPr>
            <p:nvPr/>
          </p:nvSpPr>
          <p:spPr bwMode="auto">
            <a:xfrm>
              <a:off x="3117" y="2864"/>
              <a:ext cx="601" cy="341"/>
            </a:xfrm>
            <a:custGeom>
              <a:avLst/>
              <a:gdLst>
                <a:gd name="T0" fmla="*/ 26 w 76"/>
                <a:gd name="T1" fmla="*/ 28 h 46"/>
                <a:gd name="T2" fmla="*/ 21 w 76"/>
                <a:gd name="T3" fmla="*/ 24 h 46"/>
                <a:gd name="T4" fmla="*/ 17 w 76"/>
                <a:gd name="T5" fmla="*/ 21 h 46"/>
                <a:gd name="T6" fmla="*/ 13 w 76"/>
                <a:gd name="T7" fmla="*/ 17 h 46"/>
                <a:gd name="T8" fmla="*/ 9 w 76"/>
                <a:gd name="T9" fmla="*/ 13 h 46"/>
                <a:gd name="T10" fmla="*/ 6 w 76"/>
                <a:gd name="T11" fmla="*/ 10 h 46"/>
                <a:gd name="T12" fmla="*/ 3 w 76"/>
                <a:gd name="T13" fmla="*/ 6 h 46"/>
                <a:gd name="T14" fmla="*/ 1 w 76"/>
                <a:gd name="T15" fmla="*/ 2 h 46"/>
                <a:gd name="T16" fmla="*/ 0 w 76"/>
                <a:gd name="T17" fmla="*/ 2 h 46"/>
                <a:gd name="T18" fmla="*/ 1 w 76"/>
                <a:gd name="T19" fmla="*/ 7 h 46"/>
                <a:gd name="T20" fmla="*/ 3 w 76"/>
                <a:gd name="T21" fmla="*/ 11 h 46"/>
                <a:gd name="T22" fmla="*/ 6 w 76"/>
                <a:gd name="T23" fmla="*/ 16 h 46"/>
                <a:gd name="T24" fmla="*/ 9 w 76"/>
                <a:gd name="T25" fmla="*/ 20 h 46"/>
                <a:gd name="T26" fmla="*/ 14 w 76"/>
                <a:gd name="T27" fmla="*/ 25 h 46"/>
                <a:gd name="T28" fmla="*/ 19 w 76"/>
                <a:gd name="T29" fmla="*/ 29 h 46"/>
                <a:gd name="T30" fmla="*/ 24 w 76"/>
                <a:gd name="T31" fmla="*/ 33 h 46"/>
                <a:gd name="T32" fmla="*/ 31 w 76"/>
                <a:gd name="T33" fmla="*/ 38 h 46"/>
                <a:gd name="T34" fmla="*/ 38 w 76"/>
                <a:gd name="T35" fmla="*/ 41 h 46"/>
                <a:gd name="T36" fmla="*/ 45 w 76"/>
                <a:gd name="T37" fmla="*/ 44 h 46"/>
                <a:gd name="T38" fmla="*/ 52 w 76"/>
                <a:gd name="T39" fmla="*/ 45 h 46"/>
                <a:gd name="T40" fmla="*/ 59 w 76"/>
                <a:gd name="T41" fmla="*/ 46 h 46"/>
                <a:gd name="T42" fmla="*/ 65 w 76"/>
                <a:gd name="T43" fmla="*/ 46 h 46"/>
                <a:gd name="T44" fmla="*/ 70 w 76"/>
                <a:gd name="T45" fmla="*/ 45 h 46"/>
                <a:gd name="T46" fmla="*/ 75 w 76"/>
                <a:gd name="T47" fmla="*/ 42 h 46"/>
                <a:gd name="T48" fmla="*/ 74 w 76"/>
                <a:gd name="T49" fmla="*/ 42 h 46"/>
                <a:gd name="T50" fmla="*/ 69 w 76"/>
                <a:gd name="T51" fmla="*/ 42 h 46"/>
                <a:gd name="T52" fmla="*/ 64 w 76"/>
                <a:gd name="T53" fmla="*/ 42 h 46"/>
                <a:gd name="T54" fmla="*/ 58 w 76"/>
                <a:gd name="T55" fmla="*/ 41 h 46"/>
                <a:gd name="T56" fmla="*/ 52 w 76"/>
                <a:gd name="T57" fmla="*/ 40 h 46"/>
                <a:gd name="T58" fmla="*/ 45 w 76"/>
                <a:gd name="T59" fmla="*/ 38 h 46"/>
                <a:gd name="T60" fmla="*/ 39 w 76"/>
                <a:gd name="T61" fmla="*/ 35 h 46"/>
                <a:gd name="T62" fmla="*/ 32 w 76"/>
                <a:gd name="T63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" h="46">
                  <a:moveTo>
                    <a:pt x="29" y="29"/>
                  </a:moveTo>
                  <a:lnTo>
                    <a:pt x="26" y="28"/>
                  </a:lnTo>
                  <a:lnTo>
                    <a:pt x="24" y="26"/>
                  </a:lnTo>
                  <a:lnTo>
                    <a:pt x="21" y="24"/>
                  </a:lnTo>
                  <a:lnTo>
                    <a:pt x="19" y="23"/>
                  </a:lnTo>
                  <a:lnTo>
                    <a:pt x="17" y="21"/>
                  </a:lnTo>
                  <a:lnTo>
                    <a:pt x="15" y="19"/>
                  </a:lnTo>
                  <a:lnTo>
                    <a:pt x="13" y="17"/>
                  </a:lnTo>
                  <a:lnTo>
                    <a:pt x="11" y="15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9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7" y="18"/>
                  </a:lnTo>
                  <a:lnTo>
                    <a:pt x="9" y="20"/>
                  </a:lnTo>
                  <a:lnTo>
                    <a:pt x="11" y="23"/>
                  </a:lnTo>
                  <a:lnTo>
                    <a:pt x="14" y="25"/>
                  </a:lnTo>
                  <a:lnTo>
                    <a:pt x="16" y="27"/>
                  </a:lnTo>
                  <a:lnTo>
                    <a:pt x="19" y="29"/>
                  </a:lnTo>
                  <a:lnTo>
                    <a:pt x="21" y="31"/>
                  </a:lnTo>
                  <a:lnTo>
                    <a:pt x="24" y="33"/>
                  </a:lnTo>
                  <a:lnTo>
                    <a:pt x="27" y="35"/>
                  </a:lnTo>
                  <a:lnTo>
                    <a:pt x="31" y="38"/>
                  </a:lnTo>
                  <a:lnTo>
                    <a:pt x="35" y="39"/>
                  </a:lnTo>
                  <a:lnTo>
                    <a:pt x="38" y="41"/>
                  </a:lnTo>
                  <a:lnTo>
                    <a:pt x="42" y="42"/>
                  </a:lnTo>
                  <a:lnTo>
                    <a:pt x="45" y="44"/>
                  </a:lnTo>
                  <a:lnTo>
                    <a:pt x="49" y="45"/>
                  </a:lnTo>
                  <a:lnTo>
                    <a:pt x="52" y="45"/>
                  </a:lnTo>
                  <a:lnTo>
                    <a:pt x="56" y="46"/>
                  </a:lnTo>
                  <a:lnTo>
                    <a:pt x="59" y="46"/>
                  </a:lnTo>
                  <a:lnTo>
                    <a:pt x="62" y="46"/>
                  </a:lnTo>
                  <a:lnTo>
                    <a:pt x="65" y="46"/>
                  </a:lnTo>
                  <a:lnTo>
                    <a:pt x="68" y="45"/>
                  </a:lnTo>
                  <a:lnTo>
                    <a:pt x="70" y="45"/>
                  </a:lnTo>
                  <a:lnTo>
                    <a:pt x="73" y="44"/>
                  </a:lnTo>
                  <a:lnTo>
                    <a:pt x="75" y="42"/>
                  </a:lnTo>
                  <a:lnTo>
                    <a:pt x="76" y="41"/>
                  </a:lnTo>
                  <a:lnTo>
                    <a:pt x="74" y="42"/>
                  </a:lnTo>
                  <a:lnTo>
                    <a:pt x="72" y="42"/>
                  </a:lnTo>
                  <a:lnTo>
                    <a:pt x="69" y="42"/>
                  </a:lnTo>
                  <a:lnTo>
                    <a:pt x="67" y="42"/>
                  </a:lnTo>
                  <a:lnTo>
                    <a:pt x="64" y="42"/>
                  </a:lnTo>
                  <a:lnTo>
                    <a:pt x="61" y="42"/>
                  </a:lnTo>
                  <a:lnTo>
                    <a:pt x="58" y="41"/>
                  </a:lnTo>
                  <a:lnTo>
                    <a:pt x="55" y="41"/>
                  </a:lnTo>
                  <a:lnTo>
                    <a:pt x="52" y="40"/>
                  </a:lnTo>
                  <a:lnTo>
                    <a:pt x="49" y="39"/>
                  </a:lnTo>
                  <a:lnTo>
                    <a:pt x="45" y="38"/>
                  </a:lnTo>
                  <a:lnTo>
                    <a:pt x="42" y="36"/>
                  </a:lnTo>
                  <a:lnTo>
                    <a:pt x="39" y="35"/>
                  </a:lnTo>
                  <a:lnTo>
                    <a:pt x="35" y="33"/>
                  </a:lnTo>
                  <a:lnTo>
                    <a:pt x="32" y="31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6" name="Freeform 50"/>
            <p:cNvSpPr>
              <a:spLocks/>
            </p:cNvSpPr>
            <p:nvPr/>
          </p:nvSpPr>
          <p:spPr bwMode="auto">
            <a:xfrm>
              <a:off x="3528" y="2724"/>
              <a:ext cx="340" cy="541"/>
            </a:xfrm>
            <a:custGeom>
              <a:avLst/>
              <a:gdLst>
                <a:gd name="T0" fmla="*/ 18 w 43"/>
                <a:gd name="T1" fmla="*/ 25 h 73"/>
                <a:gd name="T2" fmla="*/ 21 w 43"/>
                <a:gd name="T3" fmla="*/ 21 h 73"/>
                <a:gd name="T4" fmla="*/ 24 w 43"/>
                <a:gd name="T5" fmla="*/ 16 h 73"/>
                <a:gd name="T6" fmla="*/ 28 w 43"/>
                <a:gd name="T7" fmla="*/ 12 h 73"/>
                <a:gd name="T8" fmla="*/ 31 w 43"/>
                <a:gd name="T9" fmla="*/ 9 h 73"/>
                <a:gd name="T10" fmla="*/ 35 w 43"/>
                <a:gd name="T11" fmla="*/ 5 h 73"/>
                <a:gd name="T12" fmla="*/ 38 w 43"/>
                <a:gd name="T13" fmla="*/ 3 h 73"/>
                <a:gd name="T14" fmla="*/ 42 w 43"/>
                <a:gd name="T15" fmla="*/ 0 h 73"/>
                <a:gd name="T16" fmla="*/ 41 w 43"/>
                <a:gd name="T17" fmla="*/ 0 h 73"/>
                <a:gd name="T18" fmla="*/ 37 w 43"/>
                <a:gd name="T19" fmla="*/ 1 h 73"/>
                <a:gd name="T20" fmla="*/ 33 w 43"/>
                <a:gd name="T21" fmla="*/ 3 h 73"/>
                <a:gd name="T22" fmla="*/ 29 w 43"/>
                <a:gd name="T23" fmla="*/ 6 h 73"/>
                <a:gd name="T24" fmla="*/ 25 w 43"/>
                <a:gd name="T25" fmla="*/ 9 h 73"/>
                <a:gd name="T26" fmla="*/ 21 w 43"/>
                <a:gd name="T27" fmla="*/ 13 h 73"/>
                <a:gd name="T28" fmla="*/ 16 w 43"/>
                <a:gd name="T29" fmla="*/ 18 h 73"/>
                <a:gd name="T30" fmla="*/ 13 w 43"/>
                <a:gd name="T31" fmla="*/ 24 h 73"/>
                <a:gd name="T32" fmla="*/ 9 w 43"/>
                <a:gd name="T33" fmla="*/ 30 h 73"/>
                <a:gd name="T34" fmla="*/ 5 w 43"/>
                <a:gd name="T35" fmla="*/ 37 h 73"/>
                <a:gd name="T36" fmla="*/ 2 w 43"/>
                <a:gd name="T37" fmla="*/ 44 h 73"/>
                <a:gd name="T38" fmla="*/ 1 w 43"/>
                <a:gd name="T39" fmla="*/ 51 h 73"/>
                <a:gd name="T40" fmla="*/ 0 w 43"/>
                <a:gd name="T41" fmla="*/ 57 h 73"/>
                <a:gd name="T42" fmla="*/ 0 w 43"/>
                <a:gd name="T43" fmla="*/ 63 h 73"/>
                <a:gd name="T44" fmla="*/ 0 w 43"/>
                <a:gd name="T45" fmla="*/ 68 h 73"/>
                <a:gd name="T46" fmla="*/ 2 w 43"/>
                <a:gd name="T47" fmla="*/ 72 h 73"/>
                <a:gd name="T48" fmla="*/ 3 w 43"/>
                <a:gd name="T49" fmla="*/ 71 h 73"/>
                <a:gd name="T50" fmla="*/ 3 w 43"/>
                <a:gd name="T51" fmla="*/ 67 h 73"/>
                <a:gd name="T52" fmla="*/ 3 w 43"/>
                <a:gd name="T53" fmla="*/ 62 h 73"/>
                <a:gd name="T54" fmla="*/ 4 w 43"/>
                <a:gd name="T55" fmla="*/ 56 h 73"/>
                <a:gd name="T56" fmla="*/ 6 w 43"/>
                <a:gd name="T57" fmla="*/ 50 h 73"/>
                <a:gd name="T58" fmla="*/ 8 w 43"/>
                <a:gd name="T59" fmla="*/ 44 h 73"/>
                <a:gd name="T60" fmla="*/ 11 w 43"/>
                <a:gd name="T61" fmla="*/ 38 h 73"/>
                <a:gd name="T62" fmla="*/ 14 w 43"/>
                <a:gd name="T63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73">
                  <a:moveTo>
                    <a:pt x="16" y="28"/>
                  </a:moveTo>
                  <a:lnTo>
                    <a:pt x="18" y="25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3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3" y="3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4" y="21"/>
                  </a:lnTo>
                  <a:lnTo>
                    <a:pt x="13" y="24"/>
                  </a:lnTo>
                  <a:lnTo>
                    <a:pt x="11" y="27"/>
                  </a:lnTo>
                  <a:lnTo>
                    <a:pt x="9" y="30"/>
                  </a:lnTo>
                  <a:lnTo>
                    <a:pt x="7" y="34"/>
                  </a:lnTo>
                  <a:lnTo>
                    <a:pt x="5" y="37"/>
                  </a:lnTo>
                  <a:lnTo>
                    <a:pt x="4" y="41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2" y="72"/>
                  </a:lnTo>
                  <a:lnTo>
                    <a:pt x="3" y="73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3" y="67"/>
                  </a:lnTo>
                  <a:lnTo>
                    <a:pt x="3" y="64"/>
                  </a:lnTo>
                  <a:lnTo>
                    <a:pt x="3" y="62"/>
                  </a:lnTo>
                  <a:lnTo>
                    <a:pt x="3" y="59"/>
                  </a:lnTo>
                  <a:lnTo>
                    <a:pt x="4" y="56"/>
                  </a:lnTo>
                  <a:lnTo>
                    <a:pt x="5" y="53"/>
                  </a:lnTo>
                  <a:lnTo>
                    <a:pt x="6" y="50"/>
                  </a:lnTo>
                  <a:lnTo>
                    <a:pt x="7" y="47"/>
                  </a:lnTo>
                  <a:lnTo>
                    <a:pt x="8" y="44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2" y="34"/>
                  </a:lnTo>
                  <a:lnTo>
                    <a:pt x="14" y="31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7" name="Freeform 51"/>
            <p:cNvSpPr>
              <a:spLocks/>
            </p:cNvSpPr>
            <p:nvPr/>
          </p:nvSpPr>
          <p:spPr bwMode="auto">
            <a:xfrm>
              <a:off x="3196" y="2583"/>
              <a:ext cx="300" cy="452"/>
            </a:xfrm>
            <a:custGeom>
              <a:avLst/>
              <a:gdLst>
                <a:gd name="T0" fmla="*/ 14 w 38"/>
                <a:gd name="T1" fmla="*/ 22 h 61"/>
                <a:gd name="T2" fmla="*/ 15 w 38"/>
                <a:gd name="T3" fmla="*/ 20 h 61"/>
                <a:gd name="T4" fmla="*/ 16 w 38"/>
                <a:gd name="T5" fmla="*/ 19 h 61"/>
                <a:gd name="T6" fmla="*/ 18 w 38"/>
                <a:gd name="T7" fmla="*/ 17 h 61"/>
                <a:gd name="T8" fmla="*/ 19 w 38"/>
                <a:gd name="T9" fmla="*/ 15 h 61"/>
                <a:gd name="T10" fmla="*/ 21 w 38"/>
                <a:gd name="T11" fmla="*/ 13 h 61"/>
                <a:gd name="T12" fmla="*/ 22 w 38"/>
                <a:gd name="T13" fmla="*/ 11 h 61"/>
                <a:gd name="T14" fmla="*/ 24 w 38"/>
                <a:gd name="T15" fmla="*/ 10 h 61"/>
                <a:gd name="T16" fmla="*/ 25 w 38"/>
                <a:gd name="T17" fmla="*/ 8 h 61"/>
                <a:gd name="T18" fmla="*/ 27 w 38"/>
                <a:gd name="T19" fmla="*/ 7 h 61"/>
                <a:gd name="T20" fmla="*/ 28 w 38"/>
                <a:gd name="T21" fmla="*/ 6 h 61"/>
                <a:gd name="T22" fmla="*/ 30 w 38"/>
                <a:gd name="T23" fmla="*/ 5 h 61"/>
                <a:gd name="T24" fmla="*/ 32 w 38"/>
                <a:gd name="T25" fmla="*/ 3 h 61"/>
                <a:gd name="T26" fmla="*/ 33 w 38"/>
                <a:gd name="T27" fmla="*/ 2 h 61"/>
                <a:gd name="T28" fmla="*/ 35 w 38"/>
                <a:gd name="T29" fmla="*/ 2 h 61"/>
                <a:gd name="T30" fmla="*/ 36 w 38"/>
                <a:gd name="T31" fmla="*/ 1 h 61"/>
                <a:gd name="T32" fmla="*/ 38 w 38"/>
                <a:gd name="T33" fmla="*/ 0 h 61"/>
                <a:gd name="T34" fmla="*/ 36 w 38"/>
                <a:gd name="T35" fmla="*/ 0 h 61"/>
                <a:gd name="T36" fmla="*/ 34 w 38"/>
                <a:gd name="T37" fmla="*/ 0 h 61"/>
                <a:gd name="T38" fmla="*/ 32 w 38"/>
                <a:gd name="T39" fmla="*/ 1 h 61"/>
                <a:gd name="T40" fmla="*/ 30 w 38"/>
                <a:gd name="T41" fmla="*/ 2 h 61"/>
                <a:gd name="T42" fmla="*/ 28 w 38"/>
                <a:gd name="T43" fmla="*/ 2 h 61"/>
                <a:gd name="T44" fmla="*/ 27 w 38"/>
                <a:gd name="T45" fmla="*/ 3 h 61"/>
                <a:gd name="T46" fmla="*/ 25 w 38"/>
                <a:gd name="T47" fmla="*/ 4 h 61"/>
                <a:gd name="T48" fmla="*/ 23 w 38"/>
                <a:gd name="T49" fmla="*/ 6 h 61"/>
                <a:gd name="T50" fmla="*/ 21 w 38"/>
                <a:gd name="T51" fmla="*/ 7 h 61"/>
                <a:gd name="T52" fmla="*/ 19 w 38"/>
                <a:gd name="T53" fmla="*/ 9 h 61"/>
                <a:gd name="T54" fmla="*/ 17 w 38"/>
                <a:gd name="T55" fmla="*/ 10 h 61"/>
                <a:gd name="T56" fmla="*/ 15 w 38"/>
                <a:gd name="T57" fmla="*/ 12 h 61"/>
                <a:gd name="T58" fmla="*/ 14 w 38"/>
                <a:gd name="T59" fmla="*/ 14 h 61"/>
                <a:gd name="T60" fmla="*/ 12 w 38"/>
                <a:gd name="T61" fmla="*/ 16 h 61"/>
                <a:gd name="T62" fmla="*/ 10 w 38"/>
                <a:gd name="T63" fmla="*/ 19 h 61"/>
                <a:gd name="T64" fmla="*/ 9 w 38"/>
                <a:gd name="T65" fmla="*/ 21 h 61"/>
                <a:gd name="T66" fmla="*/ 6 w 38"/>
                <a:gd name="T67" fmla="*/ 27 h 61"/>
                <a:gd name="T68" fmla="*/ 3 w 38"/>
                <a:gd name="T69" fmla="*/ 32 h 61"/>
                <a:gd name="T70" fmla="*/ 1 w 38"/>
                <a:gd name="T71" fmla="*/ 38 h 61"/>
                <a:gd name="T72" fmla="*/ 1 w 38"/>
                <a:gd name="T73" fmla="*/ 44 h 61"/>
                <a:gd name="T74" fmla="*/ 0 w 38"/>
                <a:gd name="T75" fmla="*/ 49 h 61"/>
                <a:gd name="T76" fmla="*/ 1 w 38"/>
                <a:gd name="T77" fmla="*/ 53 h 61"/>
                <a:gd name="T78" fmla="*/ 3 w 38"/>
                <a:gd name="T79" fmla="*/ 57 h 61"/>
                <a:gd name="T80" fmla="*/ 5 w 38"/>
                <a:gd name="T81" fmla="*/ 61 h 61"/>
                <a:gd name="T82" fmla="*/ 4 w 38"/>
                <a:gd name="T83" fmla="*/ 57 h 61"/>
                <a:gd name="T84" fmla="*/ 4 w 38"/>
                <a:gd name="T85" fmla="*/ 53 h 61"/>
                <a:gd name="T86" fmla="*/ 4 w 38"/>
                <a:gd name="T87" fmla="*/ 48 h 61"/>
                <a:gd name="T88" fmla="*/ 5 w 38"/>
                <a:gd name="T89" fmla="*/ 43 h 61"/>
                <a:gd name="T90" fmla="*/ 6 w 38"/>
                <a:gd name="T91" fmla="*/ 38 h 61"/>
                <a:gd name="T92" fmla="*/ 8 w 38"/>
                <a:gd name="T93" fmla="*/ 33 h 61"/>
                <a:gd name="T94" fmla="*/ 11 w 38"/>
                <a:gd name="T95" fmla="*/ 28 h 61"/>
                <a:gd name="T96" fmla="*/ 14 w 38"/>
                <a:gd name="T97" fmla="*/ 2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61">
                  <a:moveTo>
                    <a:pt x="14" y="22"/>
                  </a:moveTo>
                  <a:lnTo>
                    <a:pt x="15" y="20"/>
                  </a:lnTo>
                  <a:lnTo>
                    <a:pt x="16" y="19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2" y="11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0" y="19"/>
                  </a:lnTo>
                  <a:lnTo>
                    <a:pt x="9" y="21"/>
                  </a:lnTo>
                  <a:lnTo>
                    <a:pt x="6" y="27"/>
                  </a:lnTo>
                  <a:lnTo>
                    <a:pt x="3" y="32"/>
                  </a:lnTo>
                  <a:lnTo>
                    <a:pt x="1" y="38"/>
                  </a:lnTo>
                  <a:lnTo>
                    <a:pt x="1" y="44"/>
                  </a:lnTo>
                  <a:lnTo>
                    <a:pt x="0" y="49"/>
                  </a:lnTo>
                  <a:lnTo>
                    <a:pt x="1" y="53"/>
                  </a:lnTo>
                  <a:lnTo>
                    <a:pt x="3" y="57"/>
                  </a:lnTo>
                  <a:lnTo>
                    <a:pt x="5" y="61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4" y="48"/>
                  </a:lnTo>
                  <a:lnTo>
                    <a:pt x="5" y="43"/>
                  </a:lnTo>
                  <a:lnTo>
                    <a:pt x="6" y="38"/>
                  </a:lnTo>
                  <a:lnTo>
                    <a:pt x="8" y="33"/>
                  </a:lnTo>
                  <a:lnTo>
                    <a:pt x="11" y="28"/>
                  </a:lnTo>
                  <a:lnTo>
                    <a:pt x="14" y="22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28" name="Freeform 52"/>
            <p:cNvSpPr>
              <a:spLocks/>
            </p:cNvSpPr>
            <p:nvPr/>
          </p:nvSpPr>
          <p:spPr bwMode="auto">
            <a:xfrm>
              <a:off x="3323" y="2583"/>
              <a:ext cx="395" cy="644"/>
            </a:xfrm>
            <a:custGeom>
              <a:avLst/>
              <a:gdLst>
                <a:gd name="T0" fmla="*/ 21 w 50"/>
                <a:gd name="T1" fmla="*/ 31 h 87"/>
                <a:gd name="T2" fmla="*/ 24 w 50"/>
                <a:gd name="T3" fmla="*/ 25 h 87"/>
                <a:gd name="T4" fmla="*/ 28 w 50"/>
                <a:gd name="T5" fmla="*/ 20 h 87"/>
                <a:gd name="T6" fmla="*/ 32 w 50"/>
                <a:gd name="T7" fmla="*/ 16 h 87"/>
                <a:gd name="T8" fmla="*/ 36 w 50"/>
                <a:gd name="T9" fmla="*/ 11 h 87"/>
                <a:gd name="T10" fmla="*/ 40 w 50"/>
                <a:gd name="T11" fmla="*/ 7 h 87"/>
                <a:gd name="T12" fmla="*/ 44 w 50"/>
                <a:gd name="T13" fmla="*/ 4 h 87"/>
                <a:gd name="T14" fmla="*/ 48 w 50"/>
                <a:gd name="T15" fmla="*/ 2 h 87"/>
                <a:gd name="T16" fmla="*/ 48 w 50"/>
                <a:gd name="T17" fmla="*/ 1 h 87"/>
                <a:gd name="T18" fmla="*/ 44 w 50"/>
                <a:gd name="T19" fmla="*/ 2 h 87"/>
                <a:gd name="T20" fmla="*/ 39 w 50"/>
                <a:gd name="T21" fmla="*/ 5 h 87"/>
                <a:gd name="T22" fmla="*/ 34 w 50"/>
                <a:gd name="T23" fmla="*/ 8 h 87"/>
                <a:gd name="T24" fmla="*/ 29 w 50"/>
                <a:gd name="T25" fmla="*/ 12 h 87"/>
                <a:gd name="T26" fmla="*/ 24 w 50"/>
                <a:gd name="T27" fmla="*/ 17 h 87"/>
                <a:gd name="T28" fmla="*/ 19 w 50"/>
                <a:gd name="T29" fmla="*/ 23 h 87"/>
                <a:gd name="T30" fmla="*/ 15 w 50"/>
                <a:gd name="T31" fmla="*/ 29 h 87"/>
                <a:gd name="T32" fmla="*/ 10 w 50"/>
                <a:gd name="T33" fmla="*/ 37 h 87"/>
                <a:gd name="T34" fmla="*/ 6 w 50"/>
                <a:gd name="T35" fmla="*/ 45 h 87"/>
                <a:gd name="T36" fmla="*/ 3 w 50"/>
                <a:gd name="T37" fmla="*/ 53 h 87"/>
                <a:gd name="T38" fmla="*/ 1 w 50"/>
                <a:gd name="T39" fmla="*/ 61 h 87"/>
                <a:gd name="T40" fmla="*/ 0 w 50"/>
                <a:gd name="T41" fmla="*/ 68 h 87"/>
                <a:gd name="T42" fmla="*/ 0 w 50"/>
                <a:gd name="T43" fmla="*/ 75 h 87"/>
                <a:gd name="T44" fmla="*/ 0 w 50"/>
                <a:gd name="T45" fmla="*/ 80 h 87"/>
                <a:gd name="T46" fmla="*/ 2 w 50"/>
                <a:gd name="T47" fmla="*/ 85 h 87"/>
                <a:gd name="T48" fmla="*/ 3 w 50"/>
                <a:gd name="T49" fmla="*/ 85 h 87"/>
                <a:gd name="T50" fmla="*/ 3 w 50"/>
                <a:gd name="T51" fmla="*/ 79 h 87"/>
                <a:gd name="T52" fmla="*/ 3 w 50"/>
                <a:gd name="T53" fmla="*/ 73 h 87"/>
                <a:gd name="T54" fmla="*/ 5 w 50"/>
                <a:gd name="T55" fmla="*/ 67 h 87"/>
                <a:gd name="T56" fmla="*/ 7 w 50"/>
                <a:gd name="T57" fmla="*/ 60 h 87"/>
                <a:gd name="T58" fmla="*/ 9 w 50"/>
                <a:gd name="T59" fmla="*/ 53 h 87"/>
                <a:gd name="T60" fmla="*/ 12 w 50"/>
                <a:gd name="T61" fmla="*/ 45 h 87"/>
                <a:gd name="T62" fmla="*/ 16 w 50"/>
                <a:gd name="T63" fmla="*/ 3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87">
                  <a:moveTo>
                    <a:pt x="19" y="34"/>
                  </a:moveTo>
                  <a:lnTo>
                    <a:pt x="21" y="31"/>
                  </a:lnTo>
                  <a:lnTo>
                    <a:pt x="22" y="28"/>
                  </a:lnTo>
                  <a:lnTo>
                    <a:pt x="24" y="25"/>
                  </a:lnTo>
                  <a:lnTo>
                    <a:pt x="26" y="23"/>
                  </a:lnTo>
                  <a:lnTo>
                    <a:pt x="28" y="20"/>
                  </a:lnTo>
                  <a:lnTo>
                    <a:pt x="30" y="18"/>
                  </a:lnTo>
                  <a:lnTo>
                    <a:pt x="32" y="16"/>
                  </a:lnTo>
                  <a:lnTo>
                    <a:pt x="34" y="13"/>
                  </a:lnTo>
                  <a:lnTo>
                    <a:pt x="36" y="11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3" y="6"/>
                  </a:lnTo>
                  <a:lnTo>
                    <a:pt x="44" y="4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48" y="1"/>
                  </a:lnTo>
                  <a:lnTo>
                    <a:pt x="46" y="1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7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24" y="17"/>
                  </a:lnTo>
                  <a:lnTo>
                    <a:pt x="22" y="20"/>
                  </a:lnTo>
                  <a:lnTo>
                    <a:pt x="19" y="23"/>
                  </a:lnTo>
                  <a:lnTo>
                    <a:pt x="17" y="26"/>
                  </a:lnTo>
                  <a:lnTo>
                    <a:pt x="15" y="29"/>
                  </a:lnTo>
                  <a:lnTo>
                    <a:pt x="13" y="32"/>
                  </a:lnTo>
                  <a:lnTo>
                    <a:pt x="10" y="37"/>
                  </a:lnTo>
                  <a:lnTo>
                    <a:pt x="8" y="41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3" y="53"/>
                  </a:lnTo>
                  <a:lnTo>
                    <a:pt x="2" y="57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1" y="83"/>
                  </a:lnTo>
                  <a:lnTo>
                    <a:pt x="2" y="85"/>
                  </a:lnTo>
                  <a:lnTo>
                    <a:pt x="4" y="87"/>
                  </a:lnTo>
                  <a:lnTo>
                    <a:pt x="3" y="85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3" y="76"/>
                  </a:lnTo>
                  <a:lnTo>
                    <a:pt x="3" y="73"/>
                  </a:lnTo>
                  <a:lnTo>
                    <a:pt x="4" y="70"/>
                  </a:lnTo>
                  <a:lnTo>
                    <a:pt x="5" y="67"/>
                  </a:lnTo>
                  <a:lnTo>
                    <a:pt x="6" y="63"/>
                  </a:lnTo>
                  <a:lnTo>
                    <a:pt x="7" y="60"/>
                  </a:lnTo>
                  <a:lnTo>
                    <a:pt x="8" y="56"/>
                  </a:lnTo>
                  <a:lnTo>
                    <a:pt x="9" y="53"/>
                  </a:lnTo>
                  <a:lnTo>
                    <a:pt x="11" y="49"/>
                  </a:lnTo>
                  <a:lnTo>
                    <a:pt x="12" y="45"/>
                  </a:lnTo>
                  <a:lnTo>
                    <a:pt x="14" y="42"/>
                  </a:lnTo>
                  <a:lnTo>
                    <a:pt x="16" y="38"/>
                  </a:lnTo>
                  <a:lnTo>
                    <a:pt x="19" y="34"/>
                  </a:lnTo>
                  <a:close/>
                </a:path>
              </a:pathLst>
            </a:custGeom>
            <a:solidFill>
              <a:srgbClr val="2328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30" name="Freeform 54"/>
            <p:cNvSpPr>
              <a:spLocks/>
            </p:cNvSpPr>
            <p:nvPr/>
          </p:nvSpPr>
          <p:spPr bwMode="auto">
            <a:xfrm>
              <a:off x="2643" y="2746"/>
              <a:ext cx="127" cy="104"/>
            </a:xfrm>
            <a:custGeom>
              <a:avLst/>
              <a:gdLst>
                <a:gd name="T0" fmla="*/ 2 w 16"/>
                <a:gd name="T1" fmla="*/ 14 h 14"/>
                <a:gd name="T2" fmla="*/ 0 w 16"/>
                <a:gd name="T3" fmla="*/ 11 h 14"/>
                <a:gd name="T4" fmla="*/ 3 w 16"/>
                <a:gd name="T5" fmla="*/ 0 h 14"/>
                <a:gd name="T6" fmla="*/ 14 w 16"/>
                <a:gd name="T7" fmla="*/ 1 h 14"/>
                <a:gd name="T8" fmla="*/ 16 w 16"/>
                <a:gd name="T9" fmla="*/ 4 h 14"/>
                <a:gd name="T10" fmla="*/ 2 w 1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2" y="14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14" y="1"/>
                  </a:lnTo>
                  <a:lnTo>
                    <a:pt x="16" y="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31" name="Freeform 55"/>
            <p:cNvSpPr>
              <a:spLocks/>
            </p:cNvSpPr>
            <p:nvPr/>
          </p:nvSpPr>
          <p:spPr bwMode="auto">
            <a:xfrm>
              <a:off x="3828" y="3057"/>
              <a:ext cx="87" cy="133"/>
            </a:xfrm>
            <a:custGeom>
              <a:avLst/>
              <a:gdLst>
                <a:gd name="T0" fmla="*/ 11 w 11"/>
                <a:gd name="T1" fmla="*/ 17 h 18"/>
                <a:gd name="T2" fmla="*/ 7 w 11"/>
                <a:gd name="T3" fmla="*/ 18 h 18"/>
                <a:gd name="T4" fmla="*/ 0 w 11"/>
                <a:gd name="T5" fmla="*/ 10 h 18"/>
                <a:gd name="T6" fmla="*/ 6 w 11"/>
                <a:gd name="T7" fmla="*/ 1 h 18"/>
                <a:gd name="T8" fmla="*/ 9 w 11"/>
                <a:gd name="T9" fmla="*/ 0 h 18"/>
                <a:gd name="T10" fmla="*/ 11 w 11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8">
                  <a:moveTo>
                    <a:pt x="11" y="17"/>
                  </a:moveTo>
                  <a:lnTo>
                    <a:pt x="7" y="18"/>
                  </a:lnTo>
                  <a:lnTo>
                    <a:pt x="0" y="10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4232" name="CaixaDeTexto 94231"/>
          <p:cNvSpPr txBox="1"/>
          <p:nvPr/>
        </p:nvSpPr>
        <p:spPr>
          <a:xfrm rot="21356156">
            <a:off x="4940701" y="3183002"/>
            <a:ext cx="1256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AGENTE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5112320" y="5206261"/>
            <a:ext cx="113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AMBIENTE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6912520" y="3334053"/>
            <a:ext cx="101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ATUADOR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3214906" y="3550077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T" pitchFamily="2" charset="0"/>
              </a:rPr>
              <a:t>SENSOR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4F36FDF086E748816DF24602A03D05" ma:contentTypeVersion="11" ma:contentTypeDescription="Criar um novo documento." ma:contentTypeScope="" ma:versionID="a4937eb32548281ea719273f6f0e85d5">
  <xsd:schema xmlns:xsd="http://www.w3.org/2001/XMLSchema" xmlns:xs="http://www.w3.org/2001/XMLSchema" xmlns:p="http://schemas.microsoft.com/office/2006/metadata/properties" xmlns:ns3="96947680-25ab-4036-8be8-83f27216779c" targetNamespace="http://schemas.microsoft.com/office/2006/metadata/properties" ma:root="true" ma:fieldsID="35546a69df6762a4fda9cca9a499a0a4" ns3:_="">
    <xsd:import namespace="96947680-25ab-4036-8be8-83f2721677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47680-25ab-4036-8be8-83f2721677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E92B6B-60DC-4878-86B6-AD04099D55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00A267-86F7-4704-8AAB-FFD597BFF135}">
  <ds:schemaRefs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6947680-25ab-4036-8be8-83f27216779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D843C89-2725-47A2-A791-D11FFC525C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47680-25ab-4036-8be8-83f2721677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17583</TotalTime>
  <Words>3547</Words>
  <Application>Microsoft Macintosh PowerPoint</Application>
  <PresentationFormat>Personalizados</PresentationFormat>
  <Paragraphs>465</Paragraphs>
  <Slides>57</Slides>
  <Notes>10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57</vt:i4>
      </vt:variant>
    </vt:vector>
  </HeadingPairs>
  <TitlesOfParts>
    <vt:vector size="66" baseType="lpstr">
      <vt:lpstr>Arial</vt:lpstr>
      <vt:lpstr>Calibri</vt:lpstr>
      <vt:lpstr>Courier New</vt:lpstr>
      <vt:lpstr>NewsGotT</vt:lpstr>
      <vt:lpstr>Times New Roman</vt:lpstr>
      <vt:lpstr>Wingdings</vt:lpstr>
      <vt:lpstr>Office Theme</vt:lpstr>
      <vt:lpstr>PHOTO-PAINT</vt:lpstr>
      <vt:lpstr>Clip</vt:lpstr>
      <vt:lpstr>Mestrado Integrado em Engenharia Informática Mestrado em Engenharia Informática Mestrado em Bioinformática </vt:lpstr>
      <vt:lpstr>Viver em sociedade</vt:lpstr>
      <vt:lpstr>Sociedades</vt:lpstr>
      <vt:lpstr>Motivação</vt:lpstr>
      <vt:lpstr>Agenda</vt:lpstr>
      <vt:lpstr>Inteligência Artificial Distribuída</vt:lpstr>
      <vt:lpstr>Inteligência Artificial Distribuída Agentes e Sistemas Multiagente</vt:lpstr>
      <vt:lpstr>Contexto</vt:lpstr>
      <vt:lpstr>Agente</vt:lpstr>
      <vt:lpstr>Noção de Sistema Multiagente</vt:lpstr>
      <vt:lpstr>Motivações</vt:lpstr>
      <vt:lpstr>Aplicações de SMA</vt:lpstr>
      <vt:lpstr>Vantagens</vt:lpstr>
      <vt:lpstr>Sistemas Multiagente  (IAD)</vt:lpstr>
      <vt:lpstr>Sistemas Multiagente</vt:lpstr>
      <vt:lpstr>Problemas</vt:lpstr>
      <vt:lpstr>Problemas</vt:lpstr>
      <vt:lpstr>Interoperabilidade</vt:lpstr>
      <vt:lpstr>SMA Fechado</vt:lpstr>
      <vt:lpstr>SMA Fechado Vantagens e Desvantagens</vt:lpstr>
      <vt:lpstr>SMA Aberto</vt:lpstr>
      <vt:lpstr>SMA Aberto Vantagens e Desvantagens</vt:lpstr>
      <vt:lpstr>Interação</vt:lpstr>
      <vt:lpstr>Propriedades das Estruturas</vt:lpstr>
      <vt:lpstr>Organização Hierarquizada</vt:lpstr>
      <vt:lpstr>Comunidade de Especialistas</vt:lpstr>
      <vt:lpstr>Organização Baseada em Mercados</vt:lpstr>
      <vt:lpstr>Estruturas em Federação</vt:lpstr>
      <vt:lpstr>Alocação por Tarefas</vt:lpstr>
      <vt:lpstr>Comunicação </vt:lpstr>
      <vt:lpstr>Cenários de Comunicação (I)</vt:lpstr>
      <vt:lpstr>Cenários de Comunicação (II)</vt:lpstr>
      <vt:lpstr>Cenários de Comunicação (III)</vt:lpstr>
      <vt:lpstr>Comunicação em SMA</vt:lpstr>
      <vt:lpstr>Atos de Discurso (I) (Speech Acts)</vt:lpstr>
      <vt:lpstr>Atos de Discurso (II) (Speech Acts)</vt:lpstr>
      <vt:lpstr>KQML (I) (Knowledge Query and Manipulation Language)</vt:lpstr>
      <vt:lpstr>KQML (II)</vt:lpstr>
      <vt:lpstr>KQML (III)</vt:lpstr>
      <vt:lpstr>Níveis de Estruturação</vt:lpstr>
      <vt:lpstr>Estrutura de Mensagens</vt:lpstr>
      <vt:lpstr>Tipos de Performatives</vt:lpstr>
      <vt:lpstr>Exemplos (I)</vt:lpstr>
      <vt:lpstr>Exemplos (II)</vt:lpstr>
      <vt:lpstr>FIPA ACL </vt:lpstr>
      <vt:lpstr>FIPA ACL  (Performatives)</vt:lpstr>
      <vt:lpstr>Modelo de Comunicação</vt:lpstr>
      <vt:lpstr>Linguagens de Comunicação</vt:lpstr>
      <vt:lpstr>Sistemas Baseados em Quadros Negros</vt:lpstr>
      <vt:lpstr>Coordenação em SMA </vt:lpstr>
      <vt:lpstr>Coordenação em SMA</vt:lpstr>
      <vt:lpstr>Áreas de Aplicação</vt:lpstr>
      <vt:lpstr>Algumas Ferramentas</vt:lpstr>
      <vt:lpstr>Conclusões</vt:lpstr>
      <vt:lpstr>Referências</vt:lpstr>
      <vt:lpstr>Referências</vt:lpstr>
      <vt:lpstr>Mestrado Integrado em Engenharia Informática Mestrado em Engenharia Informática Mestrado em Bioinformática  </vt:lpstr>
    </vt:vector>
  </TitlesOfParts>
  <Company>UMinho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Paulo Novais</dc:creator>
  <cp:lastModifiedBy>José Machado</cp:lastModifiedBy>
  <cp:revision>438</cp:revision>
  <dcterms:created xsi:type="dcterms:W3CDTF">2011-01-28T10:33:10Z</dcterms:created>
  <dcterms:modified xsi:type="dcterms:W3CDTF">2023-05-30T16:20:30Z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0x010100474F36FDF086E748816DF24602A03D05</vt:lpwstr>
  </property>
</Properties>
</file>