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426" r:id="rId2"/>
    <p:sldId id="577" r:id="rId3"/>
    <p:sldId id="554" r:id="rId4"/>
    <p:sldId id="556" r:id="rId5"/>
    <p:sldId id="512" r:id="rId6"/>
    <p:sldId id="515" r:id="rId7"/>
    <p:sldId id="564" r:id="rId8"/>
    <p:sldId id="578" r:id="rId9"/>
    <p:sldId id="579" r:id="rId10"/>
    <p:sldId id="580" r:id="rId11"/>
    <p:sldId id="581" r:id="rId12"/>
    <p:sldId id="582" r:id="rId13"/>
    <p:sldId id="610" r:id="rId14"/>
    <p:sldId id="584" r:id="rId15"/>
    <p:sldId id="585" r:id="rId16"/>
    <p:sldId id="586" r:id="rId17"/>
    <p:sldId id="587" r:id="rId18"/>
    <p:sldId id="588" r:id="rId19"/>
    <p:sldId id="589" r:id="rId20"/>
    <p:sldId id="590" r:id="rId21"/>
    <p:sldId id="591" r:id="rId22"/>
    <p:sldId id="592" r:id="rId23"/>
    <p:sldId id="593" r:id="rId24"/>
    <p:sldId id="594" r:id="rId25"/>
    <p:sldId id="595" r:id="rId26"/>
    <p:sldId id="596" r:id="rId27"/>
    <p:sldId id="597" r:id="rId28"/>
    <p:sldId id="598" r:id="rId29"/>
    <p:sldId id="599" r:id="rId30"/>
    <p:sldId id="611" r:id="rId31"/>
    <p:sldId id="601" r:id="rId32"/>
    <p:sldId id="602" r:id="rId33"/>
    <p:sldId id="603" r:id="rId34"/>
    <p:sldId id="604" r:id="rId35"/>
    <p:sldId id="605" r:id="rId36"/>
    <p:sldId id="606" r:id="rId37"/>
    <p:sldId id="614" r:id="rId38"/>
    <p:sldId id="608" r:id="rId39"/>
    <p:sldId id="491" r:id="rId40"/>
    <p:sldId id="613" r:id="rId41"/>
  </p:sldIdLst>
  <p:sldSz cx="10080625" cy="5761038"/>
  <p:notesSz cx="6858000" cy="9144000"/>
  <p:defaultTextStyle>
    <a:defPPr>
      <a:defRPr lang="pt-PT"/>
    </a:defPPr>
    <a:lvl1pPr marL="0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898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3795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0693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7591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4488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1386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8283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55181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5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E5B"/>
    <a:srgbClr val="096998"/>
    <a:srgbClr val="00A0E3"/>
    <a:srgbClr val="A42F2C"/>
    <a:srgbClr val="581A18"/>
    <a:srgbClr val="C53835"/>
    <a:srgbClr val="762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3084" autoAdjust="0"/>
  </p:normalViewPr>
  <p:slideViewPr>
    <p:cSldViewPr>
      <p:cViewPr varScale="1">
        <p:scale>
          <a:sx n="153" d="100"/>
          <a:sy n="153" d="100"/>
        </p:scale>
        <p:origin x="512" y="168"/>
      </p:cViewPr>
      <p:guideLst>
        <p:guide orient="horz" pos="1815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Jorge Freitas Oliveira Novais" userId="e060a021-9f9e-456b-a8c1-315d8486a96b" providerId="ADAL" clId="{BD818FD3-AAC6-43EF-82CD-CE087F15A7C3}"/>
    <pc:docChg chg="addSld delSld modSld">
      <pc:chgData name="Paulo Jorge Freitas Oliveira Novais" userId="e060a021-9f9e-456b-a8c1-315d8486a96b" providerId="ADAL" clId="{BD818FD3-AAC6-43EF-82CD-CE087F15A7C3}" dt="2023-03-13T22:34:50.690" v="57" actId="108"/>
      <pc:docMkLst>
        <pc:docMk/>
      </pc:docMkLst>
      <pc:sldChg chg="modSp">
        <pc:chgData name="Paulo Jorge Freitas Oliveira Novais" userId="e060a021-9f9e-456b-a8c1-315d8486a96b" providerId="ADAL" clId="{BD818FD3-AAC6-43EF-82CD-CE087F15A7C3}" dt="2023-03-13T14:03:32.151" v="0"/>
        <pc:sldMkLst>
          <pc:docMk/>
          <pc:sldMk cId="4163106329" sldId="426"/>
        </pc:sldMkLst>
        <pc:spChg chg="mod">
          <ac:chgData name="Paulo Jorge Freitas Oliveira Novais" userId="e060a021-9f9e-456b-a8c1-315d8486a96b" providerId="ADAL" clId="{BD818FD3-AAC6-43EF-82CD-CE087F15A7C3}" dt="2023-03-13T14:03:32.151" v="0"/>
          <ac:spMkLst>
            <pc:docMk/>
            <pc:sldMk cId="4163106329" sldId="426"/>
            <ac:spMk id="5" creationId="{00000000-0000-0000-0000-000000000000}"/>
          </ac:spMkLst>
        </pc:spChg>
      </pc:sldChg>
      <pc:sldChg chg="modSp">
        <pc:chgData name="Paulo Jorge Freitas Oliveira Novais" userId="e060a021-9f9e-456b-a8c1-315d8486a96b" providerId="ADAL" clId="{BD818FD3-AAC6-43EF-82CD-CE087F15A7C3}" dt="2023-03-13T22:34:22.785" v="56" actId="20577"/>
        <pc:sldMkLst>
          <pc:docMk/>
          <pc:sldMk cId="1467850875" sldId="577"/>
        </pc:sldMkLst>
        <pc:spChg chg="mod">
          <ac:chgData name="Paulo Jorge Freitas Oliveira Novais" userId="e060a021-9f9e-456b-a8c1-315d8486a96b" providerId="ADAL" clId="{BD818FD3-AAC6-43EF-82CD-CE087F15A7C3}" dt="2023-03-13T22:34:22.785" v="56" actId="20577"/>
          <ac:spMkLst>
            <pc:docMk/>
            <pc:sldMk cId="1467850875" sldId="577"/>
            <ac:spMk id="7171" creationId="{00000000-0000-0000-0000-000000000000}"/>
          </ac:spMkLst>
        </pc:spChg>
      </pc:sldChg>
      <pc:sldChg chg="del">
        <pc:chgData name="Paulo Jorge Freitas Oliveira Novais" userId="e060a021-9f9e-456b-a8c1-315d8486a96b" providerId="ADAL" clId="{BD818FD3-AAC6-43EF-82CD-CE087F15A7C3}" dt="2023-03-13T14:03:42.891" v="2" actId="2696"/>
        <pc:sldMkLst>
          <pc:docMk/>
          <pc:sldMk cId="2756406074" sldId="612"/>
        </pc:sldMkLst>
      </pc:sldChg>
      <pc:sldChg chg="add">
        <pc:chgData name="Paulo Jorge Freitas Oliveira Novais" userId="e060a021-9f9e-456b-a8c1-315d8486a96b" providerId="ADAL" clId="{BD818FD3-AAC6-43EF-82CD-CE087F15A7C3}" dt="2023-03-13T14:03:40.243" v="1"/>
        <pc:sldMkLst>
          <pc:docMk/>
          <pc:sldMk cId="2216001738" sldId="613"/>
        </pc:sldMkLst>
      </pc:sldChg>
      <pc:sldChg chg="modSp add">
        <pc:chgData name="Paulo Jorge Freitas Oliveira Novais" userId="e060a021-9f9e-456b-a8c1-315d8486a96b" providerId="ADAL" clId="{BD818FD3-AAC6-43EF-82CD-CE087F15A7C3}" dt="2023-03-13T22:34:50.690" v="57" actId="108"/>
        <pc:sldMkLst>
          <pc:docMk/>
          <pc:sldMk cId="69341369" sldId="614"/>
        </pc:sldMkLst>
        <pc:spChg chg="mod">
          <ac:chgData name="Paulo Jorge Freitas Oliveira Novais" userId="e060a021-9f9e-456b-a8c1-315d8486a96b" providerId="ADAL" clId="{BD818FD3-AAC6-43EF-82CD-CE087F15A7C3}" dt="2023-03-13T22:31:53.895" v="36" actId="20577"/>
          <ac:spMkLst>
            <pc:docMk/>
            <pc:sldMk cId="69341369" sldId="614"/>
            <ac:spMk id="2" creationId="{2CC296AF-2797-40CE-9B0C-396D495DCE81}"/>
          </ac:spMkLst>
        </pc:spChg>
        <pc:spChg chg="mod">
          <ac:chgData name="Paulo Jorge Freitas Oliveira Novais" userId="e060a021-9f9e-456b-a8c1-315d8486a96b" providerId="ADAL" clId="{BD818FD3-AAC6-43EF-82CD-CE087F15A7C3}" dt="2023-03-13T22:34:50.690" v="57" actId="108"/>
          <ac:spMkLst>
            <pc:docMk/>
            <pc:sldMk cId="69341369" sldId="614"/>
            <ac:spMk id="3" creationId="{AE7E4BEE-B7BA-4BE9-97D4-C4BFBDA48DC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1C49E-B2E5-4234-AAE3-642EF70E3F91}" type="datetimeFigureOut">
              <a:rPr lang="en-US" smtClean="0"/>
              <a:t>5/30/23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685800"/>
            <a:ext cx="5997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57FE6-66D1-4FB1-A78F-844ADE2517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4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7FE6-66D1-4FB1-A78F-844ADE25178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66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3D21AF1-B129-473D-9DD3-37876D0E977C}" type="slidenum">
              <a:rPr lang="pt-PT" altLang="pt-PT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pt-PT" altLang="pt-PT" sz="130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2088" y="766763"/>
            <a:ext cx="6715125" cy="38385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/>
          <a:lstStyle/>
          <a:p>
            <a:pPr eaLnBrk="1" hangingPunct="1"/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879089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29C9A26-BDBB-4FE3-A5AF-65AAD563A511}" type="slidenum">
              <a:rPr lang="pt-PT" altLang="pt-PT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pt-PT" altLang="pt-PT" sz="1300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2088" y="766763"/>
            <a:ext cx="6715125" cy="38385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/>
          <a:lstStyle/>
          <a:p>
            <a:pPr eaLnBrk="1" hangingPunct="1"/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487411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7FE6-66D1-4FB1-A78F-844ADE25178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3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BE2F9588-3D0A-4C72-951E-A78B67ECE0B6}" type="slidenum">
              <a:rPr lang="pt-PT" altLang="pt-PT" sz="1300" smtClean="0"/>
              <a:pPr/>
              <a:t>3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3373286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25FF8D42-BEEA-4A19-A0AD-29F426C257DA}" type="slidenum">
              <a:rPr lang="pt-PT" altLang="pt-PT" sz="1300" smtClean="0"/>
              <a:pPr/>
              <a:t>4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314409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EABE26-DD2A-4012-AE53-4A736A27B23E}" type="slidenum">
              <a:rPr lang="pt-PT" altLang="pt-PT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pt-PT" altLang="pt-PT" sz="130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2088" y="766763"/>
            <a:ext cx="6715125" cy="383857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/>
          <a:lstStyle/>
          <a:p>
            <a:pPr eaLnBrk="1" hangingPunct="1"/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654108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0CDFFF-A1B1-403F-BD45-7BE7F37ABA0D}" type="slidenum">
              <a:rPr lang="pt-PT" altLang="pt-PT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pt-PT" altLang="pt-PT" sz="130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2088" y="766763"/>
            <a:ext cx="6715125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/>
          <a:lstStyle/>
          <a:p>
            <a:pPr eaLnBrk="1" hangingPunct="1"/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804529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3D21AF1-B129-473D-9DD3-37876D0E977C}" type="slidenum">
              <a:rPr lang="pt-PT" altLang="pt-PT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pt-PT" altLang="pt-PT" sz="130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2088" y="766763"/>
            <a:ext cx="6715125" cy="38385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/>
          <a:lstStyle/>
          <a:p>
            <a:pPr eaLnBrk="1" hangingPunct="1"/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478448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4FA0A72-8D78-4C9A-A244-AFAEBFA172EC}" type="slidenum">
              <a:rPr lang="pt-PT" altLang="pt-PT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pt-PT" altLang="pt-PT" sz="130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2088" y="766763"/>
            <a:ext cx="6715125" cy="38385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/>
          <a:lstStyle/>
          <a:p>
            <a:pPr eaLnBrk="1" hangingPunct="1"/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868953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630A1A-77A2-457C-A089-FD44583D0451}" type="slidenum">
              <a:rPr lang="pt-PT" altLang="pt-PT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pt-PT" altLang="pt-PT" sz="13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2088" y="766763"/>
            <a:ext cx="6715125" cy="383857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/>
          <a:lstStyle/>
          <a:p>
            <a:pPr eaLnBrk="1" hangingPunct="1"/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055029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9BBB8C-BAEE-4671-B3FF-9632959F5E02}" type="slidenum">
              <a:rPr lang="pt-PT" altLang="pt-PT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pt-PT" altLang="pt-PT" sz="1300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2088" y="766763"/>
            <a:ext cx="6715125" cy="38385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/>
          <a:lstStyle/>
          <a:p>
            <a:pPr eaLnBrk="1" hangingPunct="1"/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45293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4500000"/>
            <a:ext cx="8100000" cy="1080000"/>
          </a:xfrm>
        </p:spPr>
        <p:txBody>
          <a:bodyPr lIns="0" tIns="0" rIns="0" bIns="0" anchor="t">
            <a:noAutofit/>
          </a:bodyPr>
          <a:lstStyle>
            <a:lvl1pPr algn="r">
              <a:defRPr sz="2400" b="1" cap="none" baseline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000" y="2700000"/>
            <a:ext cx="8100000" cy="1440000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1pPr>
            <a:lvl2pPr marL="5068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3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06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75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4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13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82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551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0159-32E6-4706-BE25-FE0E6EF82FDC}" type="datetimeFigureOut">
              <a:rPr lang="pt-PT" smtClean="0"/>
              <a:t>30/05/23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  <p:sp>
        <p:nvSpPr>
          <p:cNvPr id="30" name="TextBox 9"/>
          <p:cNvSpPr txBox="1"/>
          <p:nvPr userDrawn="1"/>
        </p:nvSpPr>
        <p:spPr>
          <a:xfrm>
            <a:off x="900000" y="1152327"/>
            <a:ext cx="298818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P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Universidade do Minho</a:t>
            </a:r>
          </a:p>
          <a:p>
            <a:r>
              <a:rPr lang="pt-PT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Escola de Engenharia</a:t>
            </a:r>
          </a:p>
          <a:p>
            <a:r>
              <a:rPr lang="pt-PT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Departamento de Informática</a:t>
            </a:r>
          </a:p>
        </p:txBody>
      </p:sp>
    </p:spTree>
    <p:extLst>
      <p:ext uri="{BB962C8B-B14F-4D97-AF65-F5344CB8AC3E}">
        <p14:creationId xmlns:p14="http://schemas.microsoft.com/office/powerpoint/2010/main" val="421138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230709"/>
            <a:ext cx="2268141" cy="49155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230709"/>
            <a:ext cx="6636411" cy="4915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0159-32E6-4706-BE25-FE0E6EF82FDC}" type="datetimeFigureOut">
              <a:rPr lang="pt-PT" smtClean="0"/>
              <a:t>30/05/23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673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974682" y="2593461"/>
            <a:ext cx="4790196" cy="840830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70" y="874824"/>
            <a:ext cx="8579032" cy="4352784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5926" y="5487481"/>
            <a:ext cx="1084812" cy="273557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113E31D-E2AB-40D1-8B51-AFA5AFEF393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047822" y="5458525"/>
            <a:ext cx="3987605" cy="3067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lang="en-US" sz="1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488" baseline="0" dirty="0" err="1"/>
              <a:t>ISLab</a:t>
            </a:r>
            <a:r>
              <a:rPr lang="pt-PT" sz="1488" baseline="0" dirty="0"/>
              <a:t>, Universidade do Minho</a:t>
            </a:r>
            <a:endParaRPr lang="pt-PT" sz="1488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913557" y="5462734"/>
            <a:ext cx="2047627" cy="3067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lang="en-US" sz="1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1488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/>
        </p:nvGraphicFramePr>
        <p:xfrm>
          <a:off x="8214713" y="163958"/>
          <a:ext cx="629268" cy="317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2" imgW="1282993" imgH="639702" progId="CorelPHOTOPAINT.Image.13">
                  <p:embed/>
                </p:oleObj>
              </mc:Choice>
              <mc:Fallback>
                <p:oleObj name="PHOTO-PAINT" r:id="rId2" imgW="1282993" imgH="639702" progId="CorelPHOTOPAINT.Image.1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4713" y="163958"/>
                        <a:ext cx="629268" cy="317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80" y="162822"/>
            <a:ext cx="869122" cy="319041"/>
          </a:xfrm>
          <a:prstGeom prst="rect">
            <a:avLst/>
          </a:prstGeom>
          <a:solidFill>
            <a:schemeClr val="bg1"/>
          </a:solidFill>
          <a:effectLst/>
        </p:spPr>
      </p:pic>
    </p:spTree>
    <p:extLst>
      <p:ext uri="{BB962C8B-B14F-4D97-AF65-F5344CB8AC3E}">
        <p14:creationId xmlns:p14="http://schemas.microsoft.com/office/powerpoint/2010/main" val="3394587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61" y="318960"/>
            <a:ext cx="9236097" cy="639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8560" y="1278663"/>
            <a:ext cx="4528225" cy="38388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581" y="1278663"/>
            <a:ext cx="4530077" cy="38388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7662F-1348-4A6B-AFFC-9FDF447EE195}" type="datetime1">
              <a:rPr lang="pt-PT"/>
              <a:pPr>
                <a:defRPr/>
              </a:pPr>
              <a:t>30/05/23</a:t>
            </a:fld>
            <a:endParaRPr lang="pt-P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A4D1B-5917-4C67-B52C-035E3A7E9B75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21360070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61" y="318960"/>
            <a:ext cx="9236097" cy="639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8561" y="1278663"/>
            <a:ext cx="9236097" cy="3838810"/>
          </a:xfrm>
        </p:spPr>
        <p:txBody>
          <a:bodyPr/>
          <a:lstStyle/>
          <a:p>
            <a:pPr lvl="0"/>
            <a:endParaRPr lang="pt-PT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595F1-22A5-4B73-B3D9-86BB2038D6FD}" type="datetime1">
              <a:rPr lang="pt-PT"/>
              <a:pPr>
                <a:defRPr/>
              </a:pPr>
              <a:t>30/05/23</a:t>
            </a:fld>
            <a:endParaRPr lang="pt-P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B87F1-8A69-4B53-A775-CDB05C63CEEA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550111905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94DE7-7D1D-4979-BECD-60883EA9D961}" type="datetime1">
              <a:rPr lang="pt-PT"/>
              <a:pPr>
                <a:defRPr/>
              </a:pPr>
              <a:t>30/05/23</a:t>
            </a:fld>
            <a:endParaRPr lang="pt-P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04198-626C-4BEC-B413-8D5D4B79E822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828460861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61" y="318960"/>
            <a:ext cx="9236097" cy="639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8560" y="1278663"/>
            <a:ext cx="4528225" cy="38388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24581" y="1278663"/>
            <a:ext cx="4530077" cy="18516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24581" y="3265812"/>
            <a:ext cx="4530077" cy="18516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8C050-445D-4C9C-95B0-D2A542D9574A}" type="datetime1">
              <a:rPr lang="pt-PT"/>
              <a:pPr>
                <a:defRPr/>
              </a:pPr>
              <a:t>30/05/23</a:t>
            </a:fld>
            <a:endParaRPr lang="pt-PT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8DFD3-02B6-4CDD-B3DA-371AA91B7A39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822398812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61" y="318960"/>
            <a:ext cx="9236097" cy="639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18561" y="1278663"/>
            <a:ext cx="9236097" cy="383881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E3AFC-E6C6-493B-A52C-C9FA7CDC5949}" type="datetime1">
              <a:rPr lang="pt-PT"/>
              <a:pPr>
                <a:defRPr/>
              </a:pPr>
              <a:t>30/05/23</a:t>
            </a:fld>
            <a:endParaRPr lang="pt-P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B6017-2F5C-4FC9-BD5E-BBB18722A621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78097866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12" y="810000"/>
            <a:ext cx="8280000" cy="720000"/>
          </a:xfrm>
        </p:spPr>
        <p:txBody>
          <a:bodyPr lIns="0" tIns="0" rIns="0" bIns="0" anchor="t">
            <a:normAutofit/>
          </a:bodyPr>
          <a:lstStyle>
            <a:lvl1pPr algn="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39912" y="5339629"/>
            <a:ext cx="2352146" cy="306722"/>
          </a:xfrm>
        </p:spPr>
        <p:txBody>
          <a:bodyPr/>
          <a:lstStyle/>
          <a:p>
            <a:fld id="{F9770159-32E6-4706-BE25-FE0E6EF82FDC}" type="datetimeFigureOut">
              <a:rPr lang="pt-PT" smtClean="0"/>
              <a:t>30/05/23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6176" y="5339629"/>
            <a:ext cx="3551590" cy="306722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68686" y="5339629"/>
            <a:ext cx="2352146" cy="306722"/>
          </a:xfrm>
        </p:spPr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39912" y="1620000"/>
            <a:ext cx="8280000" cy="3780000"/>
          </a:xfrm>
        </p:spPr>
        <p:txBody>
          <a:bodyPr lIns="0" tIns="0" rIns="0" bIns="0"/>
          <a:lstStyle>
            <a:lvl1pPr marL="176213" indent="-1762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1pPr>
            <a:lvl2pPr marL="627063" indent="-184150">
              <a:spcBef>
                <a:spcPts val="0"/>
              </a:spcBef>
              <a:spcAft>
                <a:spcPts val="300"/>
              </a:spcAft>
              <a:buFont typeface="Courier New" pitchFamily="49" charset="0"/>
              <a:buChar char="o"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2pPr>
            <a:lvl3pPr marL="1076325" indent="-176213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3pPr>
            <a:lvl4pPr marL="1800000" indent="0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4pPr>
            <a:lvl5pPr marL="2160000" indent="0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5652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00000" y="1800000"/>
            <a:ext cx="9000000" cy="3600000"/>
          </a:xfrm>
        </p:spPr>
        <p:txBody>
          <a:bodyPr lIns="0" tIns="0" rIns="0" bIns="0"/>
          <a:lstStyle>
            <a:lvl1pPr marL="216000" indent="-216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1pPr>
            <a:lvl2pPr marL="720000" indent="-180000">
              <a:spcBef>
                <a:spcPts val="0"/>
              </a:spcBef>
              <a:spcAft>
                <a:spcPts val="300"/>
              </a:spcAft>
              <a:buFont typeface="Courier New" pitchFamily="49" charset="0"/>
              <a:buChar char="o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2pPr>
            <a:lvl3pPr marL="1440000" indent="-180000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3pPr>
            <a:lvl4pPr marL="1800000" indent="0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4pPr>
            <a:lvl5pPr marL="2160000" indent="0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0159-32E6-4706-BE25-FE0E6EF82FDC}" type="datetimeFigureOut">
              <a:rPr lang="pt-PT" smtClean="0"/>
              <a:t>30/05/23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418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344243"/>
            <a:ext cx="4452276" cy="380201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344243"/>
            <a:ext cx="4452276" cy="380201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0159-32E6-4706-BE25-FE0E6EF82FDC}" type="datetimeFigureOut">
              <a:rPr lang="pt-PT" smtClean="0"/>
              <a:t>30/05/23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178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289567"/>
            <a:ext cx="4454027" cy="53743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898" indent="0">
              <a:buNone/>
              <a:defRPr sz="2200" b="1"/>
            </a:lvl2pPr>
            <a:lvl3pPr marL="1013795" indent="0">
              <a:buNone/>
              <a:defRPr sz="2000" b="1"/>
            </a:lvl3pPr>
            <a:lvl4pPr marL="1520693" indent="0">
              <a:buNone/>
              <a:defRPr sz="1800" b="1"/>
            </a:lvl4pPr>
            <a:lvl5pPr marL="2027591" indent="0">
              <a:buNone/>
              <a:defRPr sz="1800" b="1"/>
            </a:lvl5pPr>
            <a:lvl6pPr marL="2534488" indent="0">
              <a:buNone/>
              <a:defRPr sz="1800" b="1"/>
            </a:lvl6pPr>
            <a:lvl7pPr marL="3041386" indent="0">
              <a:buNone/>
              <a:defRPr sz="1800" b="1"/>
            </a:lvl7pPr>
            <a:lvl8pPr marL="3548283" indent="0">
              <a:buNone/>
              <a:defRPr sz="1800" b="1"/>
            </a:lvl8pPr>
            <a:lvl9pPr marL="405518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1826996"/>
            <a:ext cx="4454027" cy="331926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9" y="1289567"/>
            <a:ext cx="4455776" cy="53743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898" indent="0">
              <a:buNone/>
              <a:defRPr sz="2200" b="1"/>
            </a:lvl2pPr>
            <a:lvl3pPr marL="1013795" indent="0">
              <a:buNone/>
              <a:defRPr sz="2000" b="1"/>
            </a:lvl3pPr>
            <a:lvl4pPr marL="1520693" indent="0">
              <a:buNone/>
              <a:defRPr sz="1800" b="1"/>
            </a:lvl4pPr>
            <a:lvl5pPr marL="2027591" indent="0">
              <a:buNone/>
              <a:defRPr sz="1800" b="1"/>
            </a:lvl5pPr>
            <a:lvl6pPr marL="2534488" indent="0">
              <a:buNone/>
              <a:defRPr sz="1800" b="1"/>
            </a:lvl6pPr>
            <a:lvl7pPr marL="3041386" indent="0">
              <a:buNone/>
              <a:defRPr sz="1800" b="1"/>
            </a:lvl7pPr>
            <a:lvl8pPr marL="3548283" indent="0">
              <a:buNone/>
              <a:defRPr sz="1800" b="1"/>
            </a:lvl8pPr>
            <a:lvl9pPr marL="405518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9" y="1826996"/>
            <a:ext cx="4455776" cy="331926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0159-32E6-4706-BE25-FE0E6EF82FDC}" type="datetimeFigureOut">
              <a:rPr lang="pt-PT" smtClean="0"/>
              <a:t>30/05/23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041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0159-32E6-4706-BE25-FE0E6EF82FDC}" type="datetimeFigureOut">
              <a:rPr lang="pt-PT" smtClean="0"/>
              <a:t>30/05/23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485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229374"/>
            <a:ext cx="3316456" cy="97617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229376"/>
            <a:ext cx="5635349" cy="4916887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205552"/>
            <a:ext cx="3316456" cy="3940710"/>
          </a:xfrm>
        </p:spPr>
        <p:txBody>
          <a:bodyPr/>
          <a:lstStyle>
            <a:lvl1pPr marL="0" indent="0">
              <a:buNone/>
              <a:defRPr sz="1600"/>
            </a:lvl1pPr>
            <a:lvl2pPr marL="506898" indent="0">
              <a:buNone/>
              <a:defRPr sz="1300"/>
            </a:lvl2pPr>
            <a:lvl3pPr marL="1013795" indent="0">
              <a:buNone/>
              <a:defRPr sz="1100"/>
            </a:lvl3pPr>
            <a:lvl4pPr marL="1520693" indent="0">
              <a:buNone/>
              <a:defRPr sz="1000"/>
            </a:lvl4pPr>
            <a:lvl5pPr marL="2027591" indent="0">
              <a:buNone/>
              <a:defRPr sz="1000"/>
            </a:lvl5pPr>
            <a:lvl6pPr marL="2534488" indent="0">
              <a:buNone/>
              <a:defRPr sz="1000"/>
            </a:lvl6pPr>
            <a:lvl7pPr marL="3041386" indent="0">
              <a:buNone/>
              <a:defRPr sz="1000"/>
            </a:lvl7pPr>
            <a:lvl8pPr marL="3548283" indent="0">
              <a:buNone/>
              <a:defRPr sz="1000"/>
            </a:lvl8pPr>
            <a:lvl9pPr marL="405518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0159-32E6-4706-BE25-FE0E6EF82FDC}" type="datetimeFigureOut">
              <a:rPr lang="pt-PT" smtClean="0"/>
              <a:t>30/05/23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931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4032726"/>
            <a:ext cx="6048375" cy="47608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514759"/>
            <a:ext cx="6048375" cy="3456623"/>
          </a:xfrm>
        </p:spPr>
        <p:txBody>
          <a:bodyPr/>
          <a:lstStyle>
            <a:lvl1pPr marL="0" indent="0">
              <a:buNone/>
              <a:defRPr sz="3500"/>
            </a:lvl1pPr>
            <a:lvl2pPr marL="506898" indent="0">
              <a:buNone/>
              <a:defRPr sz="3100"/>
            </a:lvl2pPr>
            <a:lvl3pPr marL="1013795" indent="0">
              <a:buNone/>
              <a:defRPr sz="2700"/>
            </a:lvl3pPr>
            <a:lvl4pPr marL="1520693" indent="0">
              <a:buNone/>
              <a:defRPr sz="2200"/>
            </a:lvl4pPr>
            <a:lvl5pPr marL="2027591" indent="0">
              <a:buNone/>
              <a:defRPr sz="2200"/>
            </a:lvl5pPr>
            <a:lvl6pPr marL="2534488" indent="0">
              <a:buNone/>
              <a:defRPr sz="2200"/>
            </a:lvl6pPr>
            <a:lvl7pPr marL="3041386" indent="0">
              <a:buNone/>
              <a:defRPr sz="2200"/>
            </a:lvl7pPr>
            <a:lvl8pPr marL="3548283" indent="0">
              <a:buNone/>
              <a:defRPr sz="2200"/>
            </a:lvl8pPr>
            <a:lvl9pPr marL="4055181" indent="0">
              <a:buNone/>
              <a:defRPr sz="22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4508813"/>
            <a:ext cx="6048375" cy="676122"/>
          </a:xfrm>
        </p:spPr>
        <p:txBody>
          <a:bodyPr/>
          <a:lstStyle>
            <a:lvl1pPr marL="0" indent="0">
              <a:buNone/>
              <a:defRPr sz="1600"/>
            </a:lvl1pPr>
            <a:lvl2pPr marL="506898" indent="0">
              <a:buNone/>
              <a:defRPr sz="1300"/>
            </a:lvl2pPr>
            <a:lvl3pPr marL="1013795" indent="0">
              <a:buNone/>
              <a:defRPr sz="1100"/>
            </a:lvl3pPr>
            <a:lvl4pPr marL="1520693" indent="0">
              <a:buNone/>
              <a:defRPr sz="1000"/>
            </a:lvl4pPr>
            <a:lvl5pPr marL="2027591" indent="0">
              <a:buNone/>
              <a:defRPr sz="1000"/>
            </a:lvl5pPr>
            <a:lvl6pPr marL="2534488" indent="0">
              <a:buNone/>
              <a:defRPr sz="1000"/>
            </a:lvl6pPr>
            <a:lvl7pPr marL="3041386" indent="0">
              <a:buNone/>
              <a:defRPr sz="1000"/>
            </a:lvl7pPr>
            <a:lvl8pPr marL="3548283" indent="0">
              <a:buNone/>
              <a:defRPr sz="1000"/>
            </a:lvl8pPr>
            <a:lvl9pPr marL="405518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0159-32E6-4706-BE25-FE0E6EF82FDC}" type="datetimeFigureOut">
              <a:rPr lang="pt-PT" smtClean="0"/>
              <a:t>30/05/23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655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0159-32E6-4706-BE25-FE0E6EF82FDC}" type="datetimeFigureOut">
              <a:rPr lang="pt-PT" smtClean="0"/>
              <a:t>30/05/23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926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230709"/>
            <a:ext cx="9072563" cy="960173"/>
          </a:xfrm>
          <a:prstGeom prst="rect">
            <a:avLst/>
          </a:prstGeom>
        </p:spPr>
        <p:txBody>
          <a:bodyPr vert="horz" lIns="101380" tIns="50690" rIns="101380" bIns="506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344243"/>
            <a:ext cx="9072563" cy="3802019"/>
          </a:xfrm>
          <a:prstGeom prst="rect">
            <a:avLst/>
          </a:prstGeom>
        </p:spPr>
        <p:txBody>
          <a:bodyPr vert="horz" lIns="101380" tIns="50690" rIns="101380" bIns="506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5339629"/>
            <a:ext cx="2352146" cy="306722"/>
          </a:xfrm>
          <a:prstGeom prst="rect">
            <a:avLst/>
          </a:prstGeom>
        </p:spPr>
        <p:txBody>
          <a:bodyPr vert="horz" lIns="101380" tIns="50690" rIns="101380" bIns="5069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70159-32E6-4706-BE25-FE0E6EF82FDC}" type="datetimeFigureOut">
              <a:rPr lang="pt-PT" smtClean="0"/>
              <a:t>30/05/23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5339629"/>
            <a:ext cx="3192198" cy="306722"/>
          </a:xfrm>
          <a:prstGeom prst="rect">
            <a:avLst/>
          </a:prstGeom>
        </p:spPr>
        <p:txBody>
          <a:bodyPr vert="horz" lIns="101380" tIns="50690" rIns="101380" bIns="5069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5339629"/>
            <a:ext cx="2352146" cy="306722"/>
          </a:xfrm>
          <a:prstGeom prst="rect">
            <a:avLst/>
          </a:prstGeom>
        </p:spPr>
        <p:txBody>
          <a:bodyPr vert="horz" lIns="101380" tIns="50690" rIns="101380" bIns="5069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962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0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</p:sldLayoutIdLst>
  <p:txStyles>
    <p:titleStyle>
      <a:lvl1pPr algn="ctr" defTabSz="101379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173" indent="-380173" algn="l" defTabSz="101379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3709" indent="-316811" algn="l" defTabSz="101379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244" indent="-253449" algn="l" defTabSz="101379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4142" indent="-253449" algn="l" defTabSz="101379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1039" indent="-253449" algn="l" defTabSz="101379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7937" indent="-253449" algn="l" defTabSz="101379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4835" indent="-253449" algn="l" defTabSz="101379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1732" indent="-253449" algn="l" defTabSz="101379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8630" indent="-253449" algn="l" defTabSz="101379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898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795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693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591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4488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1386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8283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5181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a.org/specs/fipa00001/SC00001L.html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a.org/specs/fipa00001/SC00001L.html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a.org/specs/fipa00001/SC00001L.html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a.org/resources/livesystems.html" TargetMode="External"/><Relationship Id="rId2" Type="http://schemas.openxmlformats.org/officeDocument/2006/relationships/hyperlink" Target="http://www.fip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gif"/><Relationship Id="rId4" Type="http://schemas.openxmlformats.org/officeDocument/2006/relationships/hyperlink" Target="http://jade.tilab.com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"/>
          </p:nvPr>
        </p:nvSpPr>
        <p:spPr/>
        <p:txBody>
          <a:bodyPr anchor="ctr">
            <a:noAutofit/>
          </a:bodyPr>
          <a:lstStyle/>
          <a:p>
            <a:pPr algn="r"/>
            <a:r>
              <a:rPr lang="en-GB" dirty="0" err="1">
                <a:solidFill>
                  <a:srgbClr val="096998"/>
                </a:solidFill>
              </a:rPr>
              <a:t>Normas</a:t>
            </a:r>
            <a:r>
              <a:rPr lang="en-GB" dirty="0">
                <a:solidFill>
                  <a:srgbClr val="096998"/>
                </a:solidFill>
              </a:rPr>
              <a:t> FIPA</a:t>
            </a:r>
            <a:br>
              <a:rPr lang="en-GB" dirty="0">
                <a:solidFill>
                  <a:srgbClr val="096998"/>
                </a:solidFill>
              </a:rPr>
            </a:br>
            <a:r>
              <a:rPr lang="en-GB" sz="2400" dirty="0">
                <a:solidFill>
                  <a:srgbClr val="096998"/>
                </a:solidFill>
              </a:rPr>
              <a:t>Foundation for Intelligent Physical Agents</a:t>
            </a:r>
            <a:endParaRPr lang="pt-PT" sz="2400" dirty="0">
              <a:solidFill>
                <a:srgbClr val="096998"/>
              </a:solidFill>
            </a:endParaRP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900000" y="4140000"/>
            <a:ext cx="8100000" cy="1080000"/>
          </a:xfrm>
        </p:spPr>
        <p:txBody>
          <a:bodyPr>
            <a:noAutofit/>
          </a:bodyPr>
          <a:lstStyle/>
          <a:p>
            <a:r>
              <a:rPr lang="pt-PT" dirty="0">
                <a:solidFill>
                  <a:srgbClr val="096998"/>
                </a:solidFill>
              </a:rPr>
              <a:t>Mestrado Integrado em Engenharia Informática</a:t>
            </a:r>
            <a:br>
              <a:rPr lang="pt-PT" dirty="0">
                <a:solidFill>
                  <a:srgbClr val="096998"/>
                </a:solidFill>
              </a:rPr>
            </a:br>
            <a:r>
              <a:rPr lang="pt-PT" dirty="0">
                <a:solidFill>
                  <a:srgbClr val="096998"/>
                </a:solidFill>
              </a:rPr>
              <a:t>Mestrado em Engenharia Informática</a:t>
            </a:r>
            <a:br>
              <a:rPr lang="pt-PT" dirty="0">
                <a:solidFill>
                  <a:srgbClr val="096998"/>
                </a:solidFill>
              </a:rPr>
            </a:br>
            <a:r>
              <a:rPr lang="pt-PT" dirty="0">
                <a:solidFill>
                  <a:srgbClr val="096998"/>
                </a:solidFill>
              </a:rPr>
              <a:t>Mestrado em Bioinformática</a:t>
            </a:r>
            <a:br>
              <a:rPr lang="pt-PT" dirty="0">
                <a:solidFill>
                  <a:srgbClr val="096998"/>
                </a:solidFill>
              </a:rPr>
            </a:br>
            <a:endParaRPr lang="pt-PT" sz="1600" b="0" dirty="0">
              <a:solidFill>
                <a:srgbClr val="0969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Resultado de imagem para abstract archite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0"/>
          <a:stretch/>
        </p:blipFill>
        <p:spPr bwMode="auto">
          <a:xfrm>
            <a:off x="4320232" y="3501776"/>
            <a:ext cx="5760640" cy="22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9E7889-9948-4DD5-A3A0-7EF8554E4521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pt-PT" altLang="pt-PT" sz="1097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Importância de uma Arquitetura Abstrata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Interoperabilidade/reutilização:</a:t>
            </a:r>
          </a:p>
          <a:p>
            <a:pPr lvl="1"/>
            <a:r>
              <a:rPr lang="pt-BR" dirty="0"/>
              <a:t>Necessidade de identificar os elementos da arquitetura que têm de ser codificados. </a:t>
            </a:r>
            <a:br>
              <a:rPr lang="pt-BR" dirty="0"/>
            </a:br>
            <a:r>
              <a:rPr lang="pt-BR" dirty="0"/>
              <a:t>Se 2 ou mais sistemas usam tecnologias diferentes para atingir um determinado propósito, sendo necessário identificar as características comuns das diferentes abordagens.</a:t>
            </a:r>
          </a:p>
          <a:p>
            <a:pPr lvl="1"/>
            <a:r>
              <a:rPr lang="pt-BR" dirty="0"/>
              <a:t>As Arquitecturas Abstratas são especificações abstratas que podem ser formalmente relacionadas com qualquer implementação válida.</a:t>
            </a:r>
          </a:p>
          <a:p>
            <a:pPr lvl="1"/>
            <a:r>
              <a:rPr lang="pt-BR" dirty="0"/>
              <a:t>Dado que a arquitetura abstrata permite a criação de múltiplas realizações concretas, tem de fornecer mecanismos para permitir a interoperação destas realizações.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034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D23DB3-A8D9-4581-83DE-77FF6EDE1979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pt-PT" altLang="pt-PT" sz="1097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Elementos da Arquitetura Abstrata FIPA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Agentes e Serviços</a:t>
            </a:r>
          </a:p>
          <a:p>
            <a:r>
              <a:rPr lang="pt-BR" dirty="0"/>
              <a:t>Agentes e Diretórios de Serviços</a:t>
            </a:r>
          </a:p>
          <a:p>
            <a:r>
              <a:rPr lang="pt-BR" dirty="0"/>
              <a:t>Elementos da Arquitetura</a:t>
            </a:r>
          </a:p>
          <a:p>
            <a:r>
              <a:rPr lang="pt-BR" dirty="0"/>
              <a:t>Modelo de Informação dos Agentes</a:t>
            </a:r>
          </a:p>
          <a:p>
            <a:r>
              <a:rPr lang="pt-BR" dirty="0"/>
              <a:t>Identidade e Segurança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878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1439912" y="1620000"/>
            <a:ext cx="8280000" cy="37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6213" indent="-176213" algn="l" defTabSz="1013795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  <a:ea typeface="+mn-ea"/>
                <a:cs typeface="+mn-cs"/>
              </a:defRPr>
            </a:lvl1pPr>
            <a:lvl2pPr marL="627063" indent="-184150" algn="l" defTabSz="1013795" rtl="0" eaLnBrk="1" latinLnBrk="0" hangingPunct="1">
              <a:spcBef>
                <a:spcPts val="0"/>
              </a:spcBef>
              <a:spcAft>
                <a:spcPts val="300"/>
              </a:spcAft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  <a:ea typeface="+mn-ea"/>
                <a:cs typeface="+mn-cs"/>
              </a:defRPr>
            </a:lvl2pPr>
            <a:lvl3pPr marL="1076325" indent="-176213" algn="l" defTabSz="1013795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  <a:ea typeface="+mn-ea"/>
                <a:cs typeface="+mn-cs"/>
              </a:defRPr>
            </a:lvl3pPr>
            <a:lvl4pPr marL="1800000" indent="0" algn="l" defTabSz="1013795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  <a:ea typeface="+mn-ea"/>
                <a:cs typeface="+mn-cs"/>
              </a:defRPr>
            </a:lvl4pPr>
            <a:lvl5pPr marL="2160000" indent="0" algn="l" defTabSz="1013795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  <a:ea typeface="+mn-ea"/>
                <a:cs typeface="+mn-cs"/>
              </a:defRPr>
            </a:lvl5pPr>
            <a:lvl6pPr marL="2787937" indent="-253449" algn="l" defTabSz="10137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4835" indent="-253449" algn="l" defTabSz="10137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1732" indent="-253449" algn="l" defTabSz="10137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8630" indent="-253449" algn="l" defTabSz="10137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412" name="Rectangle 10"/>
          <p:cNvSpPr txBox="1">
            <a:spLocks noChangeArrowheads="1"/>
          </p:cNvSpPr>
          <p:nvPr/>
        </p:nvSpPr>
        <p:spPr bwMode="auto">
          <a:xfrm>
            <a:off x="7725604" y="5341551"/>
            <a:ext cx="1535696" cy="32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0" tIns="82290" rIns="82290" bIns="82290" anchor="b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1715288-ED99-4937-8AFD-983A3D42DCA6}" type="slidenum">
              <a:rPr lang="pt-PT" altLang="pt-PT" sz="1097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pt-PT" altLang="pt-PT" sz="1097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Comunicação</a:t>
            </a:r>
            <a:r>
              <a:rPr lang="en-GB" dirty="0"/>
              <a:t> entre </a:t>
            </a:r>
            <a:r>
              <a:rPr lang="en-GB" dirty="0" err="1"/>
              <a:t>Agentes</a:t>
            </a:r>
            <a:endParaRPr lang="en-GB" dirty="0"/>
          </a:p>
        </p:txBody>
      </p:sp>
      <p:sp>
        <p:nvSpPr>
          <p:cNvPr id="3" name="Retângulo arredondado 2"/>
          <p:cNvSpPr/>
          <p:nvPr/>
        </p:nvSpPr>
        <p:spPr>
          <a:xfrm>
            <a:off x="3600632" y="1620000"/>
            <a:ext cx="4320000" cy="72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APPLICATIONS</a:t>
            </a:r>
            <a:endParaRPr lang="en-GB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8" name="Retângulo arredondado 7"/>
          <p:cNvSpPr/>
          <p:nvPr/>
        </p:nvSpPr>
        <p:spPr>
          <a:xfrm>
            <a:off x="3600632" y="2520000"/>
            <a:ext cx="4320000" cy="72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ABSTRACT ARCHITECTURE</a:t>
            </a:r>
            <a:endParaRPr lang="en-GB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9" name="Retângulo arredondado 8"/>
          <p:cNvSpPr/>
          <p:nvPr/>
        </p:nvSpPr>
        <p:spPr>
          <a:xfrm>
            <a:off x="1800000" y="3420000"/>
            <a:ext cx="2160000" cy="720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Agent</a:t>
            </a:r>
            <a:r>
              <a:rPr lang="pt-P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 </a:t>
            </a:r>
            <a:br>
              <a:rPr lang="pt-P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</a:br>
            <a:r>
              <a:rPr lang="pt-PT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Communication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0" name="Retângulo arredondado 9"/>
          <p:cNvSpPr/>
          <p:nvPr/>
        </p:nvSpPr>
        <p:spPr>
          <a:xfrm>
            <a:off x="1800000" y="4680000"/>
            <a:ext cx="2160000" cy="72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pt-PT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Interaction</a:t>
            </a:r>
            <a:r>
              <a:rPr lang="pt-P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 </a:t>
            </a:r>
            <a:br>
              <a:rPr lang="pt-P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</a:br>
            <a:r>
              <a:rPr lang="pt-PT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Protocols</a:t>
            </a:r>
            <a:endParaRPr lang="en-GB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1" name="Retângulo arredondado 10"/>
          <p:cNvSpPr/>
          <p:nvPr/>
        </p:nvSpPr>
        <p:spPr>
          <a:xfrm>
            <a:off x="4680632" y="3420000"/>
            <a:ext cx="2160000" cy="72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pt-PT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Agent</a:t>
            </a:r>
            <a:r>
              <a:rPr lang="pt-P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 </a:t>
            </a:r>
            <a:br>
              <a:rPr lang="pt-P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</a:br>
            <a:r>
              <a:rPr lang="pt-P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Management</a:t>
            </a:r>
            <a:endParaRPr lang="en-GB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2" name="Retângulo arredondado 11"/>
          <p:cNvSpPr/>
          <p:nvPr/>
        </p:nvSpPr>
        <p:spPr>
          <a:xfrm>
            <a:off x="4680632" y="4680000"/>
            <a:ext cx="2160000" cy="72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pt-PT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Communication</a:t>
            </a:r>
            <a:r>
              <a:rPr lang="pt-P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 </a:t>
            </a:r>
            <a:br>
              <a:rPr lang="pt-P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</a:br>
            <a:r>
              <a:rPr lang="pt-PT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Acts</a:t>
            </a:r>
            <a:endParaRPr lang="en-GB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3" name="Retângulo arredondado 12"/>
          <p:cNvSpPr/>
          <p:nvPr/>
        </p:nvSpPr>
        <p:spPr>
          <a:xfrm>
            <a:off x="7560000" y="3420000"/>
            <a:ext cx="2160000" cy="72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pt-PT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Agent</a:t>
            </a:r>
            <a:r>
              <a:rPr lang="pt-P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 </a:t>
            </a:r>
            <a:r>
              <a:rPr lang="pt-PT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Message</a:t>
            </a:r>
            <a:br>
              <a:rPr lang="pt-P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</a:br>
            <a:r>
              <a:rPr lang="pt-PT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Transport</a:t>
            </a:r>
            <a:endParaRPr lang="en-GB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4" name="Retângulo arredondado 13"/>
          <p:cNvSpPr/>
          <p:nvPr/>
        </p:nvSpPr>
        <p:spPr>
          <a:xfrm>
            <a:off x="7560000" y="4680000"/>
            <a:ext cx="2160000" cy="72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pt-PT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Content</a:t>
            </a:r>
            <a:r>
              <a:rPr lang="pt-P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 </a:t>
            </a:r>
            <a:br>
              <a:rPr lang="pt-P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</a:br>
            <a:r>
              <a:rPr lang="pt-PT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Languages</a:t>
            </a:r>
            <a:endParaRPr lang="en-GB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cxnSp>
        <p:nvCxnSpPr>
          <p:cNvPr id="5" name="Conexão em ângulos retos 4"/>
          <p:cNvCxnSpPr>
            <a:stCxn id="9" idx="2"/>
            <a:endCxn id="14" idx="0"/>
          </p:cNvCxnSpPr>
          <p:nvPr/>
        </p:nvCxnSpPr>
        <p:spPr>
          <a:xfrm rot="16200000" flipH="1">
            <a:off x="5490000" y="1530000"/>
            <a:ext cx="540000" cy="5760000"/>
          </a:xfrm>
          <a:prstGeom prst="bentConnector3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xão em ângulos retos 18"/>
          <p:cNvCxnSpPr>
            <a:stCxn id="10" idx="0"/>
            <a:endCxn id="12" idx="0"/>
          </p:cNvCxnSpPr>
          <p:nvPr/>
        </p:nvCxnSpPr>
        <p:spPr>
          <a:xfrm rot="5400000" flipH="1" flipV="1">
            <a:off x="4320316" y="3239684"/>
            <a:ext cx="12700" cy="2880632"/>
          </a:xfrm>
          <a:prstGeom prst="bentConnector3">
            <a:avLst>
              <a:gd name="adj1" fmla="val 2182307"/>
            </a:avLst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Marcador de Posição de Conteúdo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611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ção de Conteúdo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1439912" y="1620000"/>
            <a:ext cx="8280000" cy="37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6213" indent="-176213" algn="l" defTabSz="1013795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  <a:ea typeface="+mn-ea"/>
                <a:cs typeface="+mn-cs"/>
              </a:defRPr>
            </a:lvl1pPr>
            <a:lvl2pPr marL="627063" indent="-184150" algn="l" defTabSz="1013795" rtl="0" eaLnBrk="1" latinLnBrk="0" hangingPunct="1">
              <a:spcBef>
                <a:spcPts val="0"/>
              </a:spcBef>
              <a:spcAft>
                <a:spcPts val="300"/>
              </a:spcAft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  <a:ea typeface="+mn-ea"/>
                <a:cs typeface="+mn-cs"/>
              </a:defRPr>
            </a:lvl2pPr>
            <a:lvl3pPr marL="1076325" indent="-176213" algn="l" defTabSz="1013795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  <a:ea typeface="+mn-ea"/>
                <a:cs typeface="+mn-cs"/>
              </a:defRPr>
            </a:lvl3pPr>
            <a:lvl4pPr marL="1800000" indent="0" algn="l" defTabSz="1013795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  <a:ea typeface="+mn-ea"/>
                <a:cs typeface="+mn-cs"/>
              </a:defRPr>
            </a:lvl4pPr>
            <a:lvl5pPr marL="2160000" indent="0" algn="l" defTabSz="1013795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  <a:ea typeface="+mn-ea"/>
                <a:cs typeface="+mn-cs"/>
              </a:defRPr>
            </a:lvl5pPr>
            <a:lvl6pPr marL="2787937" indent="-253449" algn="l" defTabSz="10137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4835" indent="-253449" algn="l" defTabSz="10137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1732" indent="-253449" algn="l" defTabSz="10137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8630" indent="-253449" algn="l" defTabSz="10137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412" name="Rectangle 10"/>
          <p:cNvSpPr txBox="1">
            <a:spLocks noChangeArrowheads="1"/>
          </p:cNvSpPr>
          <p:nvPr/>
        </p:nvSpPr>
        <p:spPr bwMode="auto">
          <a:xfrm>
            <a:off x="7725604" y="5341551"/>
            <a:ext cx="1535696" cy="32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0" tIns="82290" rIns="82290" bIns="82290" anchor="b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1715288-ED99-4937-8AFD-983A3D42DCA6}" type="slidenum">
              <a:rPr lang="pt-PT" altLang="pt-PT" sz="1097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pt-PT" altLang="pt-PT" sz="1097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Transporte</a:t>
            </a:r>
            <a:r>
              <a:rPr lang="en-GB" dirty="0"/>
              <a:t> de </a:t>
            </a:r>
            <a:r>
              <a:rPr lang="en-GB" dirty="0" err="1"/>
              <a:t>Mensagens</a:t>
            </a:r>
            <a:endParaRPr lang="en-GB" dirty="0"/>
          </a:p>
        </p:txBody>
      </p:sp>
      <p:sp>
        <p:nvSpPr>
          <p:cNvPr id="3" name="Retângulo arredondado 2"/>
          <p:cNvSpPr/>
          <p:nvPr/>
        </p:nvSpPr>
        <p:spPr>
          <a:xfrm>
            <a:off x="3600632" y="1620000"/>
            <a:ext cx="4320000" cy="72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APPLICATIONS</a:t>
            </a:r>
            <a:endParaRPr lang="en-GB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8" name="Retângulo arredondado 7"/>
          <p:cNvSpPr/>
          <p:nvPr/>
        </p:nvSpPr>
        <p:spPr>
          <a:xfrm>
            <a:off x="3600632" y="2520000"/>
            <a:ext cx="4320000" cy="72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ABSTRACT ARCHITECTURE</a:t>
            </a:r>
            <a:endParaRPr lang="en-GB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9" name="Retângulo arredondado 8"/>
          <p:cNvSpPr/>
          <p:nvPr/>
        </p:nvSpPr>
        <p:spPr>
          <a:xfrm>
            <a:off x="1800000" y="3420000"/>
            <a:ext cx="2160000" cy="720000"/>
          </a:xfrm>
          <a:prstGeom prst="round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pt-PT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Agent</a:t>
            </a:r>
            <a:r>
              <a:rPr lang="pt-P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 </a:t>
            </a:r>
            <a:br>
              <a:rPr lang="pt-P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</a:br>
            <a:r>
              <a:rPr lang="pt-PT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Communication</a:t>
            </a:r>
            <a:endParaRPr lang="en-GB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0" name="Retângulo arredondado 9"/>
          <p:cNvSpPr/>
          <p:nvPr/>
        </p:nvSpPr>
        <p:spPr>
          <a:xfrm>
            <a:off x="1800000" y="4680000"/>
            <a:ext cx="2160000" cy="72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ACL </a:t>
            </a:r>
            <a:br>
              <a:rPr lang="pt-P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</a:br>
            <a:r>
              <a:rPr lang="pt-PT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Representations</a:t>
            </a:r>
            <a:endParaRPr lang="en-GB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1" name="Retângulo arredondado 10"/>
          <p:cNvSpPr/>
          <p:nvPr/>
        </p:nvSpPr>
        <p:spPr>
          <a:xfrm>
            <a:off x="4680632" y="3420000"/>
            <a:ext cx="2160000" cy="72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pt-PT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Agent</a:t>
            </a:r>
            <a:r>
              <a:rPr lang="pt-P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 </a:t>
            </a:r>
            <a:br>
              <a:rPr lang="pt-P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</a:br>
            <a:r>
              <a:rPr lang="pt-P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Management</a:t>
            </a:r>
            <a:endParaRPr lang="en-GB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2" name="Retângulo arredondado 11"/>
          <p:cNvSpPr/>
          <p:nvPr/>
        </p:nvSpPr>
        <p:spPr>
          <a:xfrm>
            <a:off x="4680632" y="4680000"/>
            <a:ext cx="2160000" cy="72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Envelope</a:t>
            </a:r>
            <a:br>
              <a:rPr lang="pt-P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</a:br>
            <a:r>
              <a:rPr lang="pt-PT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Representations</a:t>
            </a:r>
            <a:endParaRPr lang="en-GB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3" name="Retângulo arredondado 12"/>
          <p:cNvSpPr/>
          <p:nvPr/>
        </p:nvSpPr>
        <p:spPr>
          <a:xfrm>
            <a:off x="7560000" y="3420000"/>
            <a:ext cx="2160000" cy="720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Agent</a:t>
            </a:r>
            <a:r>
              <a:rPr lang="pt-P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 </a:t>
            </a:r>
            <a:r>
              <a:rPr lang="pt-PT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Message</a:t>
            </a:r>
            <a:br>
              <a:rPr lang="pt-P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</a:br>
            <a:r>
              <a:rPr lang="pt-PT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Transport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14" name="Retângulo arredondado 13"/>
          <p:cNvSpPr/>
          <p:nvPr/>
        </p:nvSpPr>
        <p:spPr>
          <a:xfrm>
            <a:off x="7560000" y="4680000"/>
            <a:ext cx="2160000" cy="72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pt-PT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Transport</a:t>
            </a:r>
            <a:r>
              <a:rPr lang="pt-P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 </a:t>
            </a:r>
            <a:br>
              <a:rPr lang="pt-PT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</a:br>
            <a:r>
              <a:rPr lang="pt-PT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Protocols</a:t>
            </a:r>
            <a:endParaRPr lang="en-GB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cxnSp>
        <p:nvCxnSpPr>
          <p:cNvPr id="5" name="Conexão em ângulos retos 4"/>
          <p:cNvCxnSpPr/>
          <p:nvPr/>
        </p:nvCxnSpPr>
        <p:spPr>
          <a:xfrm rot="5400000">
            <a:off x="5490000" y="1530000"/>
            <a:ext cx="540000" cy="5760000"/>
          </a:xfrm>
          <a:prstGeom prst="bentConnector3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xão em ângulos retos 18"/>
          <p:cNvCxnSpPr/>
          <p:nvPr/>
        </p:nvCxnSpPr>
        <p:spPr>
          <a:xfrm rot="16200000" flipV="1">
            <a:off x="7192614" y="3246034"/>
            <a:ext cx="12700" cy="2880632"/>
          </a:xfrm>
          <a:prstGeom prst="bentConnector3">
            <a:avLst>
              <a:gd name="adj1" fmla="val 2182307"/>
            </a:avLst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048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C7FE45-3104-469F-A5FC-28CD407A6666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pt-PT" altLang="pt-PT" sz="1097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Âmbito</a:t>
            </a:r>
            <a:r>
              <a:rPr lang="en-GB" dirty="0"/>
              <a:t> da </a:t>
            </a:r>
            <a:r>
              <a:rPr lang="en-GB" dirty="0" err="1"/>
              <a:t>Arquitetura</a:t>
            </a:r>
            <a:r>
              <a:rPr lang="en-GB" dirty="0"/>
              <a:t> FIPA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Um modelo de serviços e de descoberta de serviços disponíveis para os agentes e outros serviços;</a:t>
            </a:r>
          </a:p>
          <a:p>
            <a:r>
              <a:rPr lang="pt-BR" dirty="0"/>
              <a:t>Interoperabilidade do transporte de mensagens;</a:t>
            </a:r>
          </a:p>
          <a:p>
            <a:r>
              <a:rPr lang="pt-BR" dirty="0"/>
              <a:t>Suporte de várias formas de representação ACL – </a:t>
            </a:r>
            <a:r>
              <a:rPr lang="pt-BR" i="1" dirty="0"/>
              <a:t>Agent Communication Language</a:t>
            </a:r>
            <a:r>
              <a:rPr lang="pt-BR" dirty="0"/>
              <a:t>;</a:t>
            </a:r>
          </a:p>
          <a:p>
            <a:r>
              <a:rPr lang="pt-BR" dirty="0"/>
              <a:t>Suporte de várias formas da linguagem de conteúdo;</a:t>
            </a:r>
          </a:p>
          <a:p>
            <a:r>
              <a:rPr lang="pt-BR" dirty="0"/>
              <a:t>Suporte de várias representações de diretórios de serviços.</a:t>
            </a:r>
          </a:p>
          <a:p>
            <a:endParaRPr lang="en-GB" dirty="0"/>
          </a:p>
        </p:txBody>
      </p:sp>
      <p:pic>
        <p:nvPicPr>
          <p:cNvPr id="8" name="Picture 2" descr="Resultado de imagem para FIPA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778" y="3168551"/>
            <a:ext cx="3411542" cy="223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637802" y="5400000"/>
            <a:ext cx="3834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  <a:hlinkClick r:id="rId3"/>
              </a:rPr>
              <a:t>http://www.fipa.org/specs/fipa00001/SC00001L.html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09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35D760-4B42-4D7C-9620-226CBE740C5C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pt-PT" altLang="pt-PT" sz="1097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Arquitetura Abstrata assegura a Interoperabilidade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Para a Arquitetura Abstrata é essencial assegurar a interoperabilidade entre agentes:</a:t>
            </a:r>
          </a:p>
          <a:p>
            <a:pPr lvl="1"/>
            <a:r>
              <a:rPr lang="pt-BR" dirty="0"/>
              <a:t>Gerir múltiplos esquemas de transporte de mensagens;</a:t>
            </a:r>
          </a:p>
          <a:p>
            <a:pPr lvl="1"/>
            <a:r>
              <a:rPr lang="pt-BR" dirty="0"/>
              <a:t>Gerir múltiplos esquemas de codificação de mensagens;</a:t>
            </a:r>
          </a:p>
          <a:p>
            <a:pPr lvl="1"/>
            <a:r>
              <a:rPr lang="pt-BR" dirty="0"/>
              <a:t>Localizar agentes e serviços através de diretórios especializados.</a:t>
            </a:r>
          </a:p>
          <a:p>
            <a:r>
              <a:rPr lang="pt-BR" dirty="0"/>
              <a:t>A Arquitetura Abstrata evita explicitamente questões que tenham que ver com a estrutura interna dos agentes.</a:t>
            </a:r>
          </a:p>
          <a:p>
            <a:endParaRPr lang="en-GB" dirty="0"/>
          </a:p>
        </p:txBody>
      </p:sp>
      <p:pic>
        <p:nvPicPr>
          <p:cNvPr id="7" name="Picture 2" descr="Resultado de imagem para FIPA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778" y="3168551"/>
            <a:ext cx="3411542" cy="223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637802" y="5400000"/>
            <a:ext cx="3834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  <a:hlinkClick r:id="rId3"/>
              </a:rPr>
              <a:t>http://www.fipa.org/specs/fipa00001/SC00001L.html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859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8127F3-DB9A-42DF-9EE4-A1AF5B416E1B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pt-PT" altLang="pt-PT" sz="1097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9570" name="Picture 2" descr="Resultado de imagem para FIPA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85" y="1620001"/>
            <a:ext cx="5779035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Arquitetura</a:t>
            </a:r>
            <a:r>
              <a:rPr lang="en-GB" dirty="0"/>
              <a:t> </a:t>
            </a:r>
            <a:r>
              <a:rPr lang="en-GB" dirty="0" err="1"/>
              <a:t>Abstrata</a:t>
            </a:r>
            <a:r>
              <a:rPr lang="en-GB" dirty="0"/>
              <a:t>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637802" y="5400000"/>
            <a:ext cx="3834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  <a:hlinkClick r:id="rId3"/>
              </a:rPr>
              <a:t>http://www.fipa.org/specs/fipa00001/SC00001L.html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69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FE636A-9C06-4176-92E5-FD3F8D736279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pt-PT" altLang="pt-PT" sz="1097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Agentes</a:t>
            </a:r>
            <a:r>
              <a:rPr lang="en-GB" dirty="0"/>
              <a:t> e </a:t>
            </a:r>
            <a:r>
              <a:rPr lang="en-GB" dirty="0" err="1"/>
              <a:t>Serviços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Agentes comunicam trocando mensagens que representam atos de fala e que são codificadas numa linguagem de comunicação de agentes (ACL);</a:t>
            </a:r>
          </a:p>
          <a:p>
            <a:endParaRPr lang="pt-BR" dirty="0"/>
          </a:p>
          <a:p>
            <a:r>
              <a:rPr lang="pt-BR" dirty="0"/>
              <a:t>Os Serviços oferecem suporte aos agentes:</a:t>
            </a:r>
          </a:p>
          <a:p>
            <a:pPr lvl="1"/>
            <a:r>
              <a:rPr lang="pt-BR" dirty="0"/>
              <a:t>Serviços de diretório de agentes </a:t>
            </a:r>
            <a:br>
              <a:rPr lang="pt-BR" dirty="0"/>
            </a:br>
            <a:r>
              <a:rPr lang="pt-BR" dirty="0"/>
              <a:t>(agent-directory-services):</a:t>
            </a:r>
          </a:p>
          <a:p>
            <a:pPr lvl="1"/>
            <a:r>
              <a:rPr lang="pt-BR" dirty="0"/>
              <a:t>Serviços de transporte de mensagens </a:t>
            </a:r>
            <a:br>
              <a:rPr lang="pt-BR" dirty="0"/>
            </a:br>
            <a:r>
              <a:rPr lang="pt-BR" dirty="0"/>
              <a:t>(message-transport-services):</a:t>
            </a:r>
          </a:p>
          <a:p>
            <a:pPr lvl="1"/>
            <a:r>
              <a:rPr lang="pt-BR" dirty="0"/>
              <a:t>Serviços de diretório de serviços </a:t>
            </a:r>
            <a:br>
              <a:rPr lang="pt-BR" dirty="0"/>
            </a:br>
            <a:r>
              <a:rPr lang="pt-BR" dirty="0"/>
              <a:t>(service-directory-service);</a:t>
            </a:r>
          </a:p>
          <a:p>
            <a:pPr lvl="1"/>
            <a:r>
              <a:rPr lang="pt-BR" dirty="0"/>
              <a:t>etc.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912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CB56D6-09DA-49A9-A458-AD0132CA3C20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pt-PT" altLang="pt-PT" sz="1097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Serviços de Diretório de Agentes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papel principal do serviço de diretório de agentes é proporcionar um local onde os agentes registam as suas descrições como entradas no serviço de diretório (</a:t>
            </a:r>
            <a:r>
              <a:rPr lang="pt-BR" i="1" dirty="0"/>
              <a:t>agent directory entries</a:t>
            </a:r>
            <a:r>
              <a:rPr lang="pt-BR" dirty="0"/>
              <a:t>). Outros agentes podem pesquisar as entradas no serviço de diretório para encontrar agentes com quem desejam interagir.</a:t>
            </a:r>
          </a:p>
          <a:p>
            <a:endParaRPr lang="pt-BR" dirty="0"/>
          </a:p>
          <a:p>
            <a:r>
              <a:rPr lang="pt-BR" dirty="0"/>
              <a:t>Uma entrada no serviço de diretório é um tuplo &lt;chave-valor&gt; que consiste de pelo menos dois pares </a:t>
            </a:r>
            <a:br>
              <a:rPr lang="pt-BR" dirty="0"/>
            </a:br>
            <a:r>
              <a:rPr lang="pt-BR" dirty="0"/>
              <a:t>&lt;chave-valor&gt;:</a:t>
            </a:r>
          </a:p>
          <a:p>
            <a:pPr lvl="1"/>
            <a:r>
              <a:rPr lang="pt-BR" dirty="0"/>
              <a:t>Nome (</a:t>
            </a:r>
            <a:r>
              <a:rPr lang="pt-BR" i="1" dirty="0"/>
              <a:t>agent-name</a:t>
            </a:r>
            <a:r>
              <a:rPr lang="pt-BR" dirty="0"/>
              <a:t>): um nome global único para o agente;</a:t>
            </a:r>
          </a:p>
          <a:p>
            <a:pPr lvl="1"/>
            <a:r>
              <a:rPr lang="pt-BR" dirty="0"/>
              <a:t>Localizador (</a:t>
            </a:r>
            <a:r>
              <a:rPr lang="pt-BR" i="1" dirty="0"/>
              <a:t>agent-locator</a:t>
            </a:r>
            <a:r>
              <a:rPr lang="pt-BR" dirty="0"/>
              <a:t>): uma ou mais descrições de transporte (</a:t>
            </a:r>
            <a:r>
              <a:rPr lang="pt-BR" i="1" dirty="0"/>
              <a:t>transport-descriptions</a:t>
            </a:r>
            <a:r>
              <a:rPr lang="pt-BR" dirty="0"/>
              <a:t>);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404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9D0E4B-AD0D-49DA-BAA1-C38EDD196858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pt-PT" altLang="pt-PT" sz="1097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Utilização dos Serviços de Diretório de Agentes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Registo de um Agente:</a:t>
            </a:r>
          </a:p>
          <a:p>
            <a:pPr lvl="1"/>
            <a:r>
              <a:rPr lang="pt-BR" dirty="0"/>
              <a:t>O agente A pretende publicitar que fornece um determinado serviço:</a:t>
            </a:r>
          </a:p>
          <a:p>
            <a:pPr lvl="2"/>
            <a:r>
              <a:rPr lang="pt-BR" dirty="0"/>
              <a:t>Liga-se a um ou mais transportes;</a:t>
            </a:r>
          </a:p>
          <a:p>
            <a:pPr lvl="2"/>
            <a:r>
              <a:rPr lang="pt-BR" dirty="0"/>
              <a:t>Constrói uma entrada do diretório de agentes e regista-a no serviço de diretório de agentes;</a:t>
            </a:r>
          </a:p>
          <a:p>
            <a:endParaRPr lang="pt-BR" dirty="0"/>
          </a:p>
          <a:p>
            <a:r>
              <a:rPr lang="pt-BR" dirty="0"/>
              <a:t>Descoberta de um Agente </a:t>
            </a:r>
          </a:p>
          <a:p>
            <a:pPr lvl="1"/>
            <a:r>
              <a:rPr lang="pt-BR" dirty="0"/>
              <a:t>Os agentes podem pesquisar o serviço de diretório de agentes para localizar outros agentes com os quais pretendam comunicar.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169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510" y="1062765"/>
            <a:ext cx="3467330" cy="458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Agenda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CA0488-1AB1-495D-8433-C08C44D8238C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pt-PT" altLang="pt-PT" sz="1097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Agentes e Sistemas Multiagente;</a:t>
            </a:r>
          </a:p>
          <a:p>
            <a:r>
              <a:rPr lang="pt-PT" altLang="pt-PT" dirty="0"/>
              <a:t>Interoperabilidade;</a:t>
            </a:r>
          </a:p>
          <a:p>
            <a:r>
              <a:rPr lang="pt-PT" altLang="pt-PT" dirty="0"/>
              <a:t>Interação;</a:t>
            </a:r>
          </a:p>
          <a:p>
            <a:r>
              <a:rPr lang="pt-PT" altLang="pt-PT" dirty="0"/>
              <a:t>Normas;</a:t>
            </a:r>
          </a:p>
          <a:p>
            <a:r>
              <a:rPr lang="pt-PT" altLang="pt-PT" dirty="0"/>
              <a:t>Arquitetura Abstrata;</a:t>
            </a:r>
          </a:p>
          <a:p>
            <a:r>
              <a:rPr lang="pt-PT" altLang="pt-PT" dirty="0"/>
              <a:t>Comunicação e mensagens;</a:t>
            </a:r>
          </a:p>
          <a:p>
            <a:r>
              <a:rPr lang="pt-PT" altLang="pt-PT" dirty="0"/>
              <a:t>Agentes e UML;</a:t>
            </a:r>
          </a:p>
          <a:p>
            <a:r>
              <a:rPr lang="pt-PT" altLang="pt-PT" dirty="0"/>
              <a:t>Sistemas em conformidade com as normas.</a:t>
            </a:r>
          </a:p>
          <a:p>
            <a:pPr>
              <a:buFont typeface="Wingdings" panose="05000000000000000000" pitchFamily="2" charset="2"/>
              <a:buNone/>
            </a:pPr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1467850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CD72F8-F5FD-4B5E-A006-2665241E3974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pt-PT" altLang="pt-PT" sz="1097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Serviço de Diretório de Serviços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serviço de diretório de serviços é análogo ao serviço de diretório de agentes:</a:t>
            </a:r>
          </a:p>
          <a:p>
            <a:pPr lvl="1"/>
            <a:r>
              <a:rPr lang="pt-BR" dirty="0"/>
              <a:t>Está orientado para a descoberta de serviços;</a:t>
            </a:r>
          </a:p>
          <a:p>
            <a:pPr lvl="1"/>
            <a:r>
              <a:rPr lang="pt-BR" dirty="0"/>
              <a:t>É possível usar os serviço de diretório de serviços para:</a:t>
            </a:r>
          </a:p>
          <a:p>
            <a:pPr lvl="2"/>
            <a:r>
              <a:rPr lang="pt-BR" dirty="0"/>
              <a:t>Registar os próprios serviços;</a:t>
            </a:r>
          </a:p>
          <a:p>
            <a:pPr lvl="2"/>
            <a:r>
              <a:rPr lang="pt-BR" dirty="0"/>
              <a:t>Procurar serviços de outros agentes;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165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066C24-B93E-4F26-A9B6-90F0DF9E7866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pt-PT" altLang="pt-PT" sz="1097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Mensagens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Nos sistemas de agentes FIPA os agentes comunicam entre si através de mensagens;</a:t>
            </a:r>
          </a:p>
          <a:p>
            <a:r>
              <a:rPr lang="pt-BR" dirty="0"/>
              <a:t>Os 3 aspetos fundamentais da comunicação baseada em mensagens são:</a:t>
            </a:r>
          </a:p>
          <a:p>
            <a:pPr lvl="1"/>
            <a:r>
              <a:rPr lang="pt-BR" dirty="0"/>
              <a:t>A estrutura das mensagens;</a:t>
            </a:r>
          </a:p>
          <a:p>
            <a:pPr lvl="1"/>
            <a:r>
              <a:rPr lang="pt-BR" dirty="0"/>
              <a:t>A representação das mensagens;</a:t>
            </a:r>
          </a:p>
          <a:p>
            <a:pPr lvl="1"/>
            <a:r>
              <a:rPr lang="pt-BR" dirty="0"/>
              <a:t>O transporte de mensagens;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359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D208F1-74C5-4652-A2DA-6CE7907FCCF2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pt-PT" altLang="pt-PT" sz="1097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Normas FIPA referentes à comunicação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Estrutura das Mensagens (norma 61)</a:t>
            </a:r>
          </a:p>
          <a:p>
            <a:r>
              <a:rPr lang="pt-BR" dirty="0"/>
              <a:t>Serviço de Transporte de Mensagens (norma 67)</a:t>
            </a:r>
          </a:p>
          <a:p>
            <a:r>
              <a:rPr lang="pt-BR" dirty="0"/>
              <a:t>Biblioteca de Atos Comunicativos (norma 37)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384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FF17B1-796A-42DA-AAE0-5C199F6DDFCE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pt-PT" altLang="pt-PT" sz="1097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Estrutura</a:t>
            </a:r>
            <a:r>
              <a:rPr lang="en-GB" dirty="0"/>
              <a:t> das </a:t>
            </a:r>
            <a:r>
              <a:rPr lang="en-GB" dirty="0" err="1"/>
              <a:t>Mensagens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Uma mensagem FIPA-ACL contém um conjunto de um ou mais elementos de mensagem;</a:t>
            </a:r>
          </a:p>
          <a:p>
            <a:r>
              <a:rPr lang="pt-BR" dirty="0"/>
              <a:t>A determinação dos elementos necessários para uma comunicação eficaz varia conforme a situação;</a:t>
            </a:r>
          </a:p>
          <a:p>
            <a:r>
              <a:rPr lang="pt-BR" i="1" dirty="0"/>
              <a:t>Speech Act Theory</a:t>
            </a:r>
            <a:r>
              <a:rPr lang="pt-BR" dirty="0"/>
              <a:t>, Austin 1950;</a:t>
            </a:r>
          </a:p>
          <a:p>
            <a:r>
              <a:rPr lang="pt-BR" dirty="0"/>
              <a:t>O único elemento que é obrigatório em todas as mensagens ACL é a </a:t>
            </a:r>
            <a:r>
              <a:rPr lang="pt-BR" i="1" dirty="0"/>
              <a:t>performative</a:t>
            </a:r>
            <a:r>
              <a:rPr lang="pt-BR" dirty="0"/>
              <a:t>, embora a maioria das mensagens também tenham os elementos </a:t>
            </a:r>
            <a:r>
              <a:rPr lang="pt-BR" i="1" dirty="0"/>
              <a:t>sender</a:t>
            </a:r>
            <a:r>
              <a:rPr lang="pt-BR" dirty="0"/>
              <a:t>, </a:t>
            </a:r>
            <a:r>
              <a:rPr lang="pt-BR" i="1" dirty="0"/>
              <a:t>receiver</a:t>
            </a:r>
            <a:r>
              <a:rPr lang="pt-BR" dirty="0"/>
              <a:t> e </a:t>
            </a:r>
            <a:r>
              <a:rPr lang="pt-BR" i="1" dirty="0"/>
              <a:t>content</a:t>
            </a:r>
            <a:r>
              <a:rPr lang="pt-BR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501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8F9613-3D6C-4E2E-B678-125FB0F5DC95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pt-PT" altLang="pt-PT" sz="1097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Elementos das Mensagens FIPA ACL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GB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099339"/>
              </p:ext>
            </p:extLst>
          </p:nvPr>
        </p:nvGraphicFramePr>
        <p:xfrm>
          <a:off x="2592040" y="1620000"/>
          <a:ext cx="5040000" cy="4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197">
                  <a:extLst>
                    <a:ext uri="{9D8B030D-6E8A-4147-A177-3AD203B41FA5}">
                      <a16:colId xmlns:a16="http://schemas.microsoft.com/office/drawing/2014/main" val="872122292"/>
                    </a:ext>
                  </a:extLst>
                </a:gridCol>
                <a:gridCol w="3289803">
                  <a:extLst>
                    <a:ext uri="{9D8B030D-6E8A-4147-A177-3AD203B41FA5}">
                      <a16:colId xmlns:a16="http://schemas.microsoft.com/office/drawing/2014/main" val="133689615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pt-BR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Elemento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Categoria de Elemento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72932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pt-BR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Performative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Tipo</a:t>
                      </a: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 do </a:t>
                      </a:r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ato</a:t>
                      </a: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 </a:t>
                      </a:r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comunicativo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2791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Sender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Participante</a:t>
                      </a: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 </a:t>
                      </a:r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na</a:t>
                      </a: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 </a:t>
                      </a:r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comunicação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3031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Receiver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Participante</a:t>
                      </a: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 </a:t>
                      </a:r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na</a:t>
                      </a: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 </a:t>
                      </a:r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comunicação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8856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reply-to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Participante</a:t>
                      </a: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 </a:t>
                      </a:r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na</a:t>
                      </a: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 </a:t>
                      </a:r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comunicação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62028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Conteúdo</a:t>
                      </a: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 da </a:t>
                      </a:r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mensagem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36248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Descrição</a:t>
                      </a: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 do </a:t>
                      </a:r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Conteúdo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852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pt-PT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Encoding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Descrição</a:t>
                      </a: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 do </a:t>
                      </a:r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Conteúdo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7433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pt-PT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Ontology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Descrição</a:t>
                      </a: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 do </a:t>
                      </a:r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Conteúdo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8869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pt-PT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Protocol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Controlo</a:t>
                      </a: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 da </a:t>
                      </a:r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conversação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729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conversation-id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Controlo</a:t>
                      </a: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 da </a:t>
                      </a:r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conversação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6486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pt-PT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reply-with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Controlo</a:t>
                      </a: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 da </a:t>
                      </a:r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conversação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2666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pt-PT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in-</a:t>
                      </a:r>
                      <a:r>
                        <a:rPr lang="pt-PT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reply</a:t>
                      </a:r>
                      <a:r>
                        <a:rPr lang="pt-PT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-</a:t>
                      </a:r>
                      <a:r>
                        <a:rPr lang="pt-PT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wiyh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Controlo</a:t>
                      </a: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 da </a:t>
                      </a:r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conversação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3588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pt-PT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reply-by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Controlo</a:t>
                      </a: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 da </a:t>
                      </a:r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conversação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78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21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1098D1-60C7-4475-B7F5-56203496AB9A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pt-PT" altLang="pt-PT" sz="1097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Transporte</a:t>
            </a:r>
            <a:r>
              <a:rPr lang="en-GB" dirty="0"/>
              <a:t> de </a:t>
            </a:r>
            <a:r>
              <a:rPr lang="en-GB" dirty="0" err="1"/>
              <a:t>Mensagens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Cada agente tem uma ou mais descrições de transporte (</a:t>
            </a:r>
            <a:r>
              <a:rPr lang="pt-BR" i="1" dirty="0"/>
              <a:t>transport-descriptions</a:t>
            </a:r>
            <a:r>
              <a:rPr lang="pt-BR" dirty="0"/>
              <a:t>), que são usadas pelos outros agentes para lhe enviarem mensagens (</a:t>
            </a:r>
            <a:r>
              <a:rPr lang="pt-BR" i="1" dirty="0"/>
              <a:t>transport-messages</a:t>
            </a:r>
            <a:r>
              <a:rPr lang="pt-BR" dirty="0"/>
              <a:t>);</a:t>
            </a:r>
          </a:p>
          <a:p>
            <a:r>
              <a:rPr lang="pt-BR" dirty="0"/>
              <a:t>Cada descrição de transporte indica uma forma possível de transporte da mensagem, como por exemplo IIOP, SMTP, ou HTTP;</a:t>
            </a:r>
          </a:p>
          <a:p>
            <a:r>
              <a:rPr lang="pt-BR" dirty="0"/>
              <a:t>Um transporte é um mecanismo para transferir mensagens;</a:t>
            </a:r>
          </a:p>
          <a:p>
            <a:r>
              <a:rPr lang="pt-BR" dirty="0"/>
              <a:t>O conjunto de descrições de transporte é guardado no tuplo &lt;</a:t>
            </a:r>
            <a:r>
              <a:rPr lang="pt-BR" i="1" dirty="0"/>
              <a:t>agent-locator</a:t>
            </a:r>
            <a:r>
              <a:rPr lang="pt-BR" dirty="0"/>
              <a:t>&gt; da entrada respetiva no serviço de diretório de agentes;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828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05C10E-8A9A-47F0-A43D-573D2937AE94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pt-PT" altLang="pt-PT" sz="1097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uma Descrição de Transporte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Entrada de </a:t>
            </a:r>
            <a:r>
              <a:rPr lang="en-GB" dirty="0" err="1"/>
              <a:t>Diretório</a:t>
            </a:r>
            <a:r>
              <a:rPr lang="en-GB" dirty="0"/>
              <a:t> para o </a:t>
            </a:r>
            <a:r>
              <a:rPr lang="en-GB" dirty="0" err="1"/>
              <a:t>agente</a:t>
            </a:r>
            <a:r>
              <a:rPr lang="en-GB" dirty="0"/>
              <a:t> ABC:</a:t>
            </a:r>
          </a:p>
          <a:p>
            <a:pPr lvl="1"/>
            <a:r>
              <a:rPr lang="en-GB" dirty="0"/>
              <a:t>Agent-name: </a:t>
            </a:r>
          </a:p>
          <a:p>
            <a:pPr lvl="2"/>
            <a:r>
              <a:rPr lang="en-GB" dirty="0"/>
              <a:t>ABC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Agent-locator:</a:t>
            </a:r>
          </a:p>
          <a:p>
            <a:pPr lvl="2">
              <a:tabLst>
                <a:tab pos="2508250" algn="l"/>
                <a:tab pos="4660900" algn="l"/>
              </a:tabLst>
            </a:pPr>
            <a:r>
              <a:rPr lang="en-GB" dirty="0"/>
              <a:t>Transport-type	Transport-specific-address	Transport-specific-property</a:t>
            </a:r>
          </a:p>
          <a:p>
            <a:pPr lvl="2">
              <a:tabLst>
                <a:tab pos="2508250" algn="l"/>
                <a:tab pos="4660900" algn="l"/>
              </a:tabLst>
            </a:pPr>
            <a:r>
              <a:rPr lang="en-GB" dirty="0"/>
              <a:t>   HTTP 	    http://www.whiz.net/abc 	    (none)</a:t>
            </a:r>
          </a:p>
          <a:p>
            <a:pPr lvl="2">
              <a:tabLst>
                <a:tab pos="2508250" algn="l"/>
                <a:tab pos="4660900" algn="l"/>
              </a:tabLst>
            </a:pPr>
            <a:r>
              <a:rPr lang="en-GB" dirty="0"/>
              <a:t>   SMTP	    Abc@lowcal.whiz.net	    (none)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Agent-attributes:	</a:t>
            </a:r>
          </a:p>
          <a:p>
            <a:pPr lvl="2"/>
            <a:r>
              <a:rPr lang="en-GB" dirty="0"/>
              <a:t>Attrib-1: yes</a:t>
            </a:r>
          </a:p>
          <a:p>
            <a:pPr lvl="2"/>
            <a:r>
              <a:rPr lang="en-GB" dirty="0"/>
              <a:t>Attrib-2: yellow</a:t>
            </a:r>
          </a:p>
          <a:p>
            <a:pPr lvl="2"/>
            <a:r>
              <a:rPr lang="en-GB" dirty="0"/>
              <a:t>Language: French, German, English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157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298787-0C72-4F3F-8102-76B5F27977DF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pt-PT" altLang="pt-PT" sz="1097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435" y="1620000"/>
            <a:ext cx="4283569" cy="3696082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Modelo</a:t>
            </a:r>
            <a:r>
              <a:rPr lang="en-GB" dirty="0"/>
              <a:t> de </a:t>
            </a:r>
            <a:r>
              <a:rPr lang="en-GB" dirty="0" err="1"/>
              <a:t>Referência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6108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83C5E3-278F-44D1-A05F-A058B79F2594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pt-PT" altLang="pt-PT" sz="1097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Transporte</a:t>
            </a:r>
            <a:r>
              <a:rPr lang="en-GB" dirty="0"/>
              <a:t> de </a:t>
            </a:r>
            <a:r>
              <a:rPr lang="en-GB" dirty="0" err="1"/>
              <a:t>Mensagens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conteúdo das mensagens transportadas usando o MTS e o MTP. </a:t>
            </a:r>
          </a:p>
          <a:p>
            <a:r>
              <a:rPr lang="pt-BR" dirty="0"/>
              <a:t>Modelo de referência para o transporte de mensagens entre agentes tem 3 níveis: </a:t>
            </a:r>
          </a:p>
          <a:p>
            <a:pPr lvl="1"/>
            <a:r>
              <a:rPr lang="pt-BR" dirty="0"/>
              <a:t>O Protocolo de Transporte de Mensagens (</a:t>
            </a:r>
            <a:r>
              <a:rPr lang="pt-BR" i="1" dirty="0"/>
              <a:t>Message Transport Protocol</a:t>
            </a:r>
            <a:r>
              <a:rPr lang="pt-BR" dirty="0"/>
              <a:t> - MTP) é usado para efetuar a transferência física de mensagens;</a:t>
            </a:r>
          </a:p>
          <a:p>
            <a:pPr lvl="1"/>
            <a:r>
              <a:rPr lang="pt-BR" dirty="0"/>
              <a:t>O Serviço de Transporte de Mensagens (</a:t>
            </a:r>
            <a:r>
              <a:rPr lang="pt-BR" i="1" dirty="0"/>
              <a:t>Message Transport Service</a:t>
            </a:r>
            <a:r>
              <a:rPr lang="pt-BR" dirty="0"/>
              <a:t> - MTS) é um serviço providenciado pela AP na qual o agente reside. O MTS suporta o transporte de mensagens FIPA ACL entre agentes em qualquer AP (</a:t>
            </a:r>
            <a:r>
              <a:rPr lang="pt-BR" i="1" dirty="0"/>
              <a:t>Agent Platform</a:t>
            </a:r>
            <a:r>
              <a:rPr lang="pt-BR" dirty="0"/>
              <a:t>) e entre agentes em diferentes APs;</a:t>
            </a:r>
          </a:p>
          <a:p>
            <a:pPr lvl="1"/>
            <a:r>
              <a:rPr lang="pt-BR" dirty="0"/>
              <a:t>A ACL (</a:t>
            </a:r>
            <a:r>
              <a:rPr lang="pt-BR" i="1" dirty="0"/>
              <a:t>Agent Comunication Language</a:t>
            </a:r>
            <a:r>
              <a:rPr lang="pt-BR" dirty="0"/>
              <a:t>) permite representar o conteúdo das mensagens transportadas usando o MTS e o MTP.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195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B535CF-7310-475F-A030-5A0741196A70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pt-PT" altLang="pt-PT" sz="1097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Canal de Comunicação entre Agentes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Canal de Comunicação entre Agentes (</a:t>
            </a:r>
            <a:r>
              <a:rPr lang="pt-BR" i="1" dirty="0"/>
              <a:t>Agent Comunication Channel</a:t>
            </a:r>
            <a:r>
              <a:rPr lang="pt-BR" dirty="0"/>
              <a:t> – ACC) é a parte da AP que dá suporte ao Serviço de Transporte de Mensagens;</a:t>
            </a:r>
          </a:p>
          <a:p>
            <a:r>
              <a:rPr lang="pt-BR" dirty="0"/>
              <a:t>O ACC pode aceder a informação fornecida por outros componentes da AP (tal como o AMS e o DF) para efetuar o transporte de mensagens;</a:t>
            </a:r>
          </a:p>
          <a:p>
            <a:r>
              <a:rPr lang="pt-BR" dirty="0"/>
              <a:t>Um ACC só tem que ler o envelope da mensagem; não é necessário analisar o corpo da mensagem.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18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Inteligência Artificial Distribuída</a:t>
            </a:r>
            <a:br>
              <a:rPr lang="pt-PT" altLang="pt-PT" dirty="0"/>
            </a:br>
            <a:r>
              <a:rPr lang="pt-PT" altLang="pt-PT" dirty="0"/>
              <a:t>Agentes e Sistemas Multiagente</a:t>
            </a:r>
          </a:p>
        </p:txBody>
      </p:sp>
      <p:sp>
        <p:nvSpPr>
          <p:cNvPr id="1331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FA9ABD-67F3-411C-BB3D-3E138B5B7871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pt-PT" altLang="pt-PT" sz="1067"/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/>
              <a:t>“Estudo, construção e aplicação de sistemas em que diversas entidades computacionais (agentes ou </a:t>
            </a:r>
            <a:br>
              <a:rPr lang="pt-PT" altLang="pt-PT" dirty="0"/>
            </a:br>
            <a:r>
              <a:rPr lang="pt-PT" altLang="pt-PT" dirty="0"/>
              <a:t>Sistemas Multiagente - SMA) interagem e perseguem um conjunto </a:t>
            </a:r>
            <a:br>
              <a:rPr lang="pt-PT" altLang="pt-PT" dirty="0"/>
            </a:br>
            <a:r>
              <a:rPr lang="pt-PT" altLang="pt-PT" dirty="0"/>
              <a:t>de objetivos e/ou realizando um conjunto de tarefas”.</a:t>
            </a:r>
          </a:p>
          <a:p>
            <a:pPr lvl="3"/>
            <a:r>
              <a:rPr lang="pt-PT" altLang="pt-PT" dirty="0"/>
              <a:t>		[</a:t>
            </a:r>
            <a:r>
              <a:rPr lang="pt-PT" altLang="pt-PT" dirty="0" err="1"/>
              <a:t>Weiss</a:t>
            </a:r>
            <a:r>
              <a:rPr lang="pt-PT" altLang="pt-PT" dirty="0"/>
              <a:t>, 1999]</a:t>
            </a:r>
          </a:p>
        </p:txBody>
      </p:sp>
      <p:pic>
        <p:nvPicPr>
          <p:cNvPr id="99330" name="Picture 2" descr="Imagem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2892" b="7277"/>
          <a:stretch/>
        </p:blipFill>
        <p:spPr bwMode="auto">
          <a:xfrm>
            <a:off x="5976416" y="2016423"/>
            <a:ext cx="388843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4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8F9613-3D6C-4E2E-B678-125FB0F5DC95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pt-PT" altLang="pt-PT" sz="1097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Interpretação do Envelope da Mensagem pelo ACC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GB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767878"/>
              </p:ext>
            </p:extLst>
          </p:nvPr>
        </p:nvGraphicFramePr>
        <p:xfrm>
          <a:off x="1439912" y="1620000"/>
          <a:ext cx="8280000" cy="41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872122292"/>
                    </a:ext>
                  </a:extLst>
                </a:gridCol>
                <a:gridCol w="6983856">
                  <a:extLst>
                    <a:ext uri="{9D8B030D-6E8A-4147-A177-3AD203B41FA5}">
                      <a16:colId xmlns:a16="http://schemas.microsoft.com/office/drawing/2014/main" val="133689615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pt-BR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Parâmetro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Descrição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72932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pt-PT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to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Se o parâmetro :intended-receiver não estiver presente, a informação no parâmetro :to é usada para gerar o campo :intended-receiver para as mensagens que o ACC canaliza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2791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pt-PT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from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Se necessário, o ACC devolve as mensagens de confirmação e de erro ao agente especificado neste parâmetro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3031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pt-PT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comments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Nenhum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8856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pt-PT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acl-representation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Nenhum; </a:t>
                      </a:r>
                      <a:r>
                        <a:rPr lang="pt-BR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esta informação é para o destinatário da mensagem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62028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payload-length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O ACC pode usar esta informação para otimizar a eficiência de processamento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36248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payload-encoding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Nenhum; </a:t>
                      </a:r>
                      <a:r>
                        <a:rPr lang="pt-BR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esta informação é para o destinatário da mensagem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852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Nenhum; </a:t>
                      </a:r>
                      <a:r>
                        <a:rPr lang="pt-BR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esta informação é para o destinatário da mensagem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7433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encrypted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Nenhum; </a:t>
                      </a:r>
                      <a:r>
                        <a:rPr lang="pt-BR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esta informação é para o destinatário da mensagem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8869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intended-receiver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O ACC usa este parâmetro para determinar para onde a instância da mensagem deve ser enviada. Se este parâmetro não for dado, então o primeiro ACC que receba esta mensagem deve gerar um parâmetro :intended-receiver usando o parâmetro :to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729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pt-PT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received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Um novo parâmetro :received é adicionado ao envelope por cada ACC por onde a mensagem passa.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6486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transport-behaviour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sGotT" pitchFamily="2" charset="0"/>
                        </a:rPr>
                        <a:t>Se existir, o ACC tem de entregar a mensagem de acordo com os requisitos de transporte especificados neste parâmetro. Se estes requisitos não forem compreensíveis ou não puderem ser respeitados, o ACC gera um erro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sGot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266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453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C336D8-209A-4C91-8B9B-CE9065B20DC0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pt-PT" altLang="pt-PT" sz="1097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000" y="2520479"/>
            <a:ext cx="6711704" cy="239295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Envio de Mensagens usando o MTS</a:t>
            </a:r>
            <a:endParaRPr lang="en-GB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Quando um agente quer enviar uma mensagem para outro que reside numa AP remota, tem 3 possibilidades: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413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9C4E24-7DD3-4C73-A9A5-96F2D3D04636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pt-PT" altLang="pt-PT" sz="1097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UML e Agentes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AML (Odell 2000) é uma extensão do UML para o desenvolvimento de sistemas baseados em agentes;</a:t>
            </a:r>
          </a:p>
          <a:p>
            <a:r>
              <a:rPr lang="pt-BR" dirty="0"/>
              <a:t>O UML é insuficiente para a modelação de agentes e sistemas multi-agente:</a:t>
            </a:r>
          </a:p>
          <a:p>
            <a:pPr lvl="1"/>
            <a:r>
              <a:rPr lang="pt-BR" dirty="0"/>
              <a:t>Os Agentes são entidades autónomas;</a:t>
            </a:r>
          </a:p>
          <a:p>
            <a:pPr lvl="1"/>
            <a:r>
              <a:rPr lang="pt-BR" dirty="0"/>
              <a:t>Os Objetos são controlados do exterior;</a:t>
            </a:r>
          </a:p>
          <a:p>
            <a:pPr lvl="1"/>
            <a:r>
              <a:rPr lang="pt-BR" dirty="0"/>
              <a:t>Em sistemas multiagente, os agentes agem frequentemente em colaboração com outros agentes com quem estabelecem relações de interdependência.</a:t>
            </a:r>
          </a:p>
          <a:p>
            <a:r>
              <a:rPr lang="pt-BR" dirty="0"/>
              <a:t>O AML dá algum suporte à programação orientada para agentes, permitindo, nomeadamente, especificar Protocolos de Interação entre agentes.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367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pt-PT"/>
              <a:t>Exemplo</a:t>
            </a:r>
          </a:p>
        </p:txBody>
      </p:sp>
      <p:sp>
        <p:nvSpPr>
          <p:cNvPr id="47106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F4256F-23B7-4A30-8598-608F466EF478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pt-PT" altLang="pt-PT" sz="1097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206" y="873346"/>
            <a:ext cx="4834725" cy="477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86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B64014-1AF5-44A4-8D02-A89F5BBA035E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pt-PT" altLang="pt-PT" sz="1097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Conformidade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</a:t>
            </a:r>
            <a:r>
              <a:rPr lang="en-GB" dirty="0" err="1"/>
              <a:t>normas</a:t>
            </a:r>
            <a:r>
              <a:rPr lang="en-GB" dirty="0"/>
              <a:t> FIPA </a:t>
            </a:r>
            <a:r>
              <a:rPr lang="en-GB" dirty="0" err="1"/>
              <a:t>são</a:t>
            </a:r>
            <a:r>
              <a:rPr lang="en-GB" dirty="0"/>
              <a:t> </a:t>
            </a:r>
            <a:r>
              <a:rPr lang="en-GB" dirty="0" err="1"/>
              <a:t>implementadas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uma</a:t>
            </a:r>
            <a:r>
              <a:rPr lang="en-GB" dirty="0"/>
              <a:t> </a:t>
            </a:r>
            <a:r>
              <a:rPr lang="en-GB" dirty="0" err="1"/>
              <a:t>variedade</a:t>
            </a:r>
            <a:r>
              <a:rPr lang="en-GB" dirty="0"/>
              <a:t> de </a:t>
            </a:r>
            <a:r>
              <a:rPr lang="en-GB" dirty="0" err="1"/>
              <a:t>organizações</a:t>
            </a:r>
            <a:r>
              <a:rPr lang="en-GB" dirty="0"/>
              <a:t>, que </a:t>
            </a:r>
            <a:r>
              <a:rPr lang="en-GB" dirty="0" err="1"/>
              <a:t>criaram</a:t>
            </a:r>
            <a:r>
              <a:rPr lang="en-GB" dirty="0"/>
              <a:t> </a:t>
            </a:r>
            <a:r>
              <a:rPr lang="en-GB" dirty="0" err="1"/>
              <a:t>plataformas</a:t>
            </a:r>
            <a:r>
              <a:rPr lang="en-GB" dirty="0"/>
              <a:t> de </a:t>
            </a:r>
            <a:r>
              <a:rPr lang="en-GB" dirty="0" err="1"/>
              <a:t>desenvolvimento</a:t>
            </a:r>
            <a:r>
              <a:rPr lang="en-GB" dirty="0"/>
              <a:t> de </a:t>
            </a:r>
            <a:r>
              <a:rPr lang="en-GB" dirty="0" err="1"/>
              <a:t>sistemas</a:t>
            </a:r>
            <a:r>
              <a:rPr lang="en-GB" dirty="0"/>
              <a:t> multi-</a:t>
            </a:r>
            <a:r>
              <a:rPr lang="en-GB" dirty="0" err="1"/>
              <a:t>agente</a:t>
            </a:r>
            <a:r>
              <a:rPr lang="en-GB" dirty="0"/>
              <a:t>, </a:t>
            </a:r>
            <a:r>
              <a:rPr lang="en-GB" dirty="0" err="1"/>
              <a:t>respeitando</a:t>
            </a:r>
            <a:r>
              <a:rPr lang="en-GB" dirty="0"/>
              <a:t> as </a:t>
            </a:r>
            <a:r>
              <a:rPr lang="en-GB" dirty="0" err="1"/>
              <a:t>normas</a:t>
            </a:r>
            <a:r>
              <a:rPr lang="en-GB" dirty="0"/>
              <a:t> FIPA.</a:t>
            </a:r>
          </a:p>
          <a:p>
            <a:pPr lvl="1"/>
            <a:r>
              <a:rPr lang="en-GB" dirty="0"/>
              <a:t>Agent Development Kit </a:t>
            </a:r>
          </a:p>
          <a:p>
            <a:pPr lvl="1"/>
            <a:r>
              <a:rPr lang="en-GB" dirty="0"/>
              <a:t>April Agent Platform </a:t>
            </a:r>
          </a:p>
          <a:p>
            <a:pPr lvl="1"/>
            <a:r>
              <a:rPr lang="en-GB" dirty="0" err="1"/>
              <a:t>Comtec</a:t>
            </a:r>
            <a:r>
              <a:rPr lang="en-GB" dirty="0"/>
              <a:t> Agent Platform </a:t>
            </a:r>
          </a:p>
          <a:p>
            <a:pPr lvl="1"/>
            <a:r>
              <a:rPr lang="en-GB" dirty="0"/>
              <a:t>FIPA-OS </a:t>
            </a:r>
          </a:p>
          <a:p>
            <a:pPr lvl="1"/>
            <a:r>
              <a:rPr lang="en-GB" dirty="0"/>
              <a:t>Grasshopper </a:t>
            </a:r>
          </a:p>
          <a:p>
            <a:pPr lvl="1"/>
            <a:r>
              <a:rPr lang="en-GB" dirty="0"/>
              <a:t>JACK Intelligent Agents </a:t>
            </a:r>
          </a:p>
          <a:p>
            <a:pPr lvl="1"/>
            <a:r>
              <a:rPr lang="en-GB" dirty="0"/>
              <a:t>JADE </a:t>
            </a:r>
          </a:p>
          <a:p>
            <a:pPr lvl="1"/>
            <a:r>
              <a:rPr lang="en-GB" dirty="0"/>
              <a:t>JAS (Java Agent Services API) </a:t>
            </a:r>
          </a:p>
          <a:p>
            <a:pPr lvl="1"/>
            <a:r>
              <a:rPr lang="en-GB" dirty="0"/>
              <a:t>LEAP </a:t>
            </a:r>
          </a:p>
          <a:p>
            <a:pPr lvl="1"/>
            <a:r>
              <a:rPr lang="en-GB" dirty="0"/>
              <a:t>ZEUS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319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77CCF0-7DA1-4FCF-909B-6205314DCD9C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pt-PT" altLang="pt-PT" sz="1097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JADE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JADE – </a:t>
            </a:r>
            <a:r>
              <a:rPr lang="pt-BR" i="1" dirty="0"/>
              <a:t>Java Agent Development Framework</a:t>
            </a:r>
            <a:r>
              <a:rPr lang="pt-BR" dirty="0"/>
              <a:t> é uma ferramenta de desenvolvimento de </a:t>
            </a:r>
            <a:r>
              <a:rPr lang="pt-BR" i="1" dirty="0"/>
              <a:t>software</a:t>
            </a:r>
            <a:r>
              <a:rPr lang="pt-BR" dirty="0"/>
              <a:t> baseado em sistemas multi-agente;</a:t>
            </a:r>
          </a:p>
          <a:p>
            <a:r>
              <a:rPr lang="pt-BR" dirty="0"/>
              <a:t>As aplicações produzidas em JADE são conformes aos standards FIPA;</a:t>
            </a:r>
          </a:p>
          <a:p>
            <a:r>
              <a:rPr lang="pt-BR" dirty="0"/>
              <a:t>O JADE inclui dois produtos principais: </a:t>
            </a:r>
          </a:p>
          <a:p>
            <a:pPr lvl="1"/>
            <a:r>
              <a:rPr lang="pt-BR" dirty="0"/>
              <a:t>uma plataforma de agentes que respeita os standards FIPA;</a:t>
            </a:r>
          </a:p>
          <a:p>
            <a:pPr lvl="1"/>
            <a:r>
              <a:rPr lang="pt-BR" dirty="0"/>
              <a:t>um ambiente de programação para desenvolver agentes em JAVA.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869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5A464-DB0F-4132-83A9-70F5A9316A8C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pt-PT" altLang="pt-PT" sz="1097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Interligações</a:t>
            </a:r>
            <a:r>
              <a:rPr lang="en-GB" dirty="0"/>
              <a:t> JADE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 JADE tem </a:t>
            </a:r>
            <a:r>
              <a:rPr lang="en-GB" dirty="0" err="1"/>
              <a:t>mecanismos</a:t>
            </a:r>
            <a:r>
              <a:rPr lang="en-GB" dirty="0"/>
              <a:t> para se </a:t>
            </a:r>
            <a:r>
              <a:rPr lang="en-GB" dirty="0" err="1"/>
              <a:t>ligar</a:t>
            </a:r>
            <a:r>
              <a:rPr lang="en-GB" dirty="0"/>
              <a:t> a outros </a:t>
            </a:r>
            <a:r>
              <a:rPr lang="en-GB" dirty="0" err="1"/>
              <a:t>ambientes</a:t>
            </a:r>
            <a:r>
              <a:rPr lang="en-GB" dirty="0"/>
              <a:t> de </a:t>
            </a:r>
            <a:r>
              <a:rPr lang="en-GB" i="1" dirty="0"/>
              <a:t>software</a:t>
            </a:r>
            <a:r>
              <a:rPr lang="en-GB" dirty="0"/>
              <a:t> e </a:t>
            </a:r>
            <a:r>
              <a:rPr lang="en-GB" dirty="0" err="1"/>
              <a:t>outras</a:t>
            </a:r>
            <a:r>
              <a:rPr lang="en-GB" dirty="0"/>
              <a:t> </a:t>
            </a:r>
            <a:r>
              <a:rPr lang="en-GB" dirty="0" err="1"/>
              <a:t>ferramentas</a:t>
            </a:r>
            <a:r>
              <a:rPr lang="en-GB" dirty="0"/>
              <a:t> JAVA.</a:t>
            </a:r>
          </a:p>
          <a:p>
            <a:pPr lvl="1"/>
            <a:r>
              <a:rPr lang="en-GB" dirty="0"/>
              <a:t>JESS (http://www.jessrules.com/jess/index.shtml)</a:t>
            </a:r>
          </a:p>
          <a:p>
            <a:pPr lvl="1"/>
            <a:r>
              <a:rPr lang="en-GB" dirty="0"/>
              <a:t>Protégé (http://protege.stanford.edu/)</a:t>
            </a:r>
          </a:p>
          <a:p>
            <a:pPr lvl="1"/>
            <a:r>
              <a:rPr lang="en-GB" dirty="0"/>
              <a:t>JDBC (Java Database Connection), </a:t>
            </a:r>
            <a:r>
              <a:rPr lang="en-GB" dirty="0" err="1"/>
              <a:t>permite</a:t>
            </a:r>
            <a:r>
              <a:rPr lang="en-GB" dirty="0"/>
              <a:t> </a:t>
            </a:r>
            <a:r>
              <a:rPr lang="en-GB" dirty="0" err="1"/>
              <a:t>estabelecer</a:t>
            </a:r>
            <a:r>
              <a:rPr lang="en-GB" dirty="0"/>
              <a:t> </a:t>
            </a:r>
            <a:r>
              <a:rPr lang="en-GB" dirty="0" err="1"/>
              <a:t>ligações</a:t>
            </a:r>
            <a:r>
              <a:rPr lang="en-GB" dirty="0"/>
              <a:t> SQL a </a:t>
            </a:r>
            <a:r>
              <a:rPr lang="en-GB" dirty="0" err="1"/>
              <a:t>qualquer</a:t>
            </a:r>
            <a:r>
              <a:rPr lang="en-GB" dirty="0"/>
              <a:t> base de dados.</a:t>
            </a:r>
          </a:p>
          <a:p>
            <a:pPr lvl="1"/>
            <a:r>
              <a:rPr lang="en-GB" dirty="0"/>
              <a:t>WADE - Workflows and Agents Development Environment.</a:t>
            </a:r>
          </a:p>
          <a:p>
            <a:pPr lvl="1"/>
            <a:r>
              <a:rPr lang="en-GB" dirty="0"/>
              <a:t>JADEX (http://jadex.informatik.uni-hamburg.de/)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970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296AF-2797-40CE-9B0C-396D495D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SPADE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E7E4BEE-B7BA-4BE9-97D4-C4BFBDA48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Smart Python Agent Development Environment</a:t>
            </a:r>
          </a:p>
          <a:p>
            <a:r>
              <a:rPr lang="en-US" dirty="0"/>
              <a:t>A multi-agent systems platform written in Python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https://pypi.org/project/</a:t>
            </a:r>
            <a:r>
              <a:rPr lang="en-US"/>
              <a:t>spade/</a:t>
            </a:r>
            <a:endParaRPr lang="en-US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9341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Recursos Eletrónicos</a:t>
            </a:r>
          </a:p>
        </p:txBody>
      </p:sp>
      <p:sp>
        <p:nvSpPr>
          <p:cNvPr id="52226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E9A59E-51CC-4E83-B6CC-CE0C8957A982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pt-PT" altLang="pt-PT" sz="1097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Foundation for Intelligent Physical Agents</a:t>
            </a:r>
          </a:p>
          <a:p>
            <a:pPr lvl="1"/>
            <a:r>
              <a:rPr lang="en-GB" dirty="0">
                <a:hlinkClick r:id="rId2"/>
              </a:rPr>
              <a:t>http://www.fipa.org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 err="1"/>
              <a:t>Sistemas</a:t>
            </a:r>
            <a:r>
              <a:rPr lang="en-GB" dirty="0"/>
              <a:t> </a:t>
            </a:r>
            <a:r>
              <a:rPr lang="en-GB" dirty="0" err="1"/>
              <a:t>Disponíveis</a:t>
            </a:r>
            <a:r>
              <a:rPr lang="en-GB" dirty="0"/>
              <a:t> </a:t>
            </a:r>
          </a:p>
          <a:p>
            <a:pPr lvl="1"/>
            <a:r>
              <a:rPr lang="en-GB" dirty="0">
                <a:hlinkClick r:id="rId3"/>
              </a:rPr>
              <a:t>http://www.fipa.org/resources/livesystems.html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JADE - Java Agent </a:t>
            </a:r>
            <a:r>
              <a:rPr lang="en-GB" dirty="0" err="1"/>
              <a:t>DEvelopment</a:t>
            </a:r>
            <a:r>
              <a:rPr lang="en-GB" dirty="0"/>
              <a:t> Framework</a:t>
            </a:r>
          </a:p>
          <a:p>
            <a:pPr lvl="1"/>
            <a:r>
              <a:rPr lang="en-GB" dirty="0">
                <a:hlinkClick r:id="rId4"/>
              </a:rPr>
              <a:t>http://jade.tilab.com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78852" name="Picture 4" descr="Resultado de imagem para fipa.o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47" y="162000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6" descr="Resultado de imagem para JADE tilab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41" b="16841"/>
          <a:stretch/>
        </p:blipFill>
        <p:spPr bwMode="auto">
          <a:xfrm>
            <a:off x="7236096" y="3503425"/>
            <a:ext cx="165618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009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esultado de imagem para open b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9" b="24402"/>
          <a:stretch/>
        </p:blipFill>
        <p:spPr bwMode="auto">
          <a:xfrm>
            <a:off x="5832399" y="4290719"/>
            <a:ext cx="4225161" cy="132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Referências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Wooldrige</a:t>
            </a:r>
            <a:r>
              <a:rPr lang="en-GB" dirty="0"/>
              <a:t> M., An Introduction to </a:t>
            </a:r>
            <a:r>
              <a:rPr lang="en-GB" dirty="0" err="1"/>
              <a:t>Multiagent</a:t>
            </a:r>
            <a:r>
              <a:rPr lang="en-GB" dirty="0"/>
              <a:t> Systems, John Wiley &amp; Sons, ISBN 0 47149691X, 2002.</a:t>
            </a:r>
          </a:p>
          <a:p>
            <a:r>
              <a:rPr lang="en-GB" dirty="0" err="1"/>
              <a:t>d'Inverno</a:t>
            </a:r>
            <a:r>
              <a:rPr lang="en-GB" dirty="0"/>
              <a:t> M., Luck M., Understanding Agent Systems, Springer, ISBN: 978-3540407003, 2003.</a:t>
            </a:r>
          </a:p>
          <a:p>
            <a:r>
              <a:rPr lang="en-GB" dirty="0" err="1"/>
              <a:t>Bellifemine</a:t>
            </a:r>
            <a:r>
              <a:rPr lang="en-GB" dirty="0"/>
              <a:t> F., </a:t>
            </a:r>
            <a:r>
              <a:rPr lang="en-GB" dirty="0" err="1"/>
              <a:t>Caire</a:t>
            </a:r>
            <a:r>
              <a:rPr lang="en-GB" dirty="0"/>
              <a:t> G., Greenwood D., Developing Multi-Agent Systems with JADE, John Wiley &amp; Sons, ISBN: 978-0470057476, 2007.</a:t>
            </a:r>
          </a:p>
          <a:p>
            <a:r>
              <a:rPr lang="en-GB" dirty="0"/>
              <a:t>Filipe J., </a:t>
            </a:r>
            <a:r>
              <a:rPr lang="en-GB" dirty="0" err="1"/>
              <a:t>Interoperabilidade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Sistemas</a:t>
            </a:r>
            <a:r>
              <a:rPr lang="en-GB" dirty="0"/>
              <a:t> Multi-</a:t>
            </a:r>
            <a:r>
              <a:rPr lang="en-GB" dirty="0" err="1"/>
              <a:t>Agente</a:t>
            </a:r>
            <a:r>
              <a:rPr lang="en-GB" dirty="0"/>
              <a:t>, </a:t>
            </a:r>
            <a:r>
              <a:rPr lang="en-GB" dirty="0" err="1"/>
              <a:t>Instituto</a:t>
            </a:r>
            <a:r>
              <a:rPr lang="en-GB" dirty="0"/>
              <a:t> </a:t>
            </a:r>
            <a:r>
              <a:rPr lang="en-GB" dirty="0" err="1"/>
              <a:t>Politécnico</a:t>
            </a:r>
            <a:r>
              <a:rPr lang="en-GB" dirty="0"/>
              <a:t> de </a:t>
            </a:r>
            <a:r>
              <a:rPr lang="en-GB" dirty="0" err="1"/>
              <a:t>Setúbal</a:t>
            </a:r>
            <a:r>
              <a:rPr lang="en-GB" dirty="0"/>
              <a:t>, 2008.</a:t>
            </a:r>
          </a:p>
          <a:p>
            <a:r>
              <a:rPr lang="en-GB" dirty="0"/>
              <a:t>Odell, J., H.V.D. </a:t>
            </a:r>
            <a:r>
              <a:rPr lang="en-GB" dirty="0" err="1"/>
              <a:t>Paranak</a:t>
            </a:r>
            <a:r>
              <a:rPr lang="en-GB" dirty="0"/>
              <a:t>, and B. Bauer, “Extending UML for Agents,” in Proc. of the Agent-Oriented Information Systems Workshop at the 17th National conference on Artificial Intelligence, G.W. Yves </a:t>
            </a:r>
            <a:r>
              <a:rPr lang="en-GB" dirty="0" err="1"/>
              <a:t>Lesperance</a:t>
            </a:r>
            <a:r>
              <a:rPr lang="en-GB" dirty="0"/>
              <a:t>, and Eric Yu, </a:t>
            </a:r>
            <a:r>
              <a:rPr lang="en-GB" dirty="0" err="1"/>
              <a:t>Eds</a:t>
            </a:r>
            <a:r>
              <a:rPr lang="en-GB" dirty="0"/>
              <a:t>, pp. 3-17, 2000 .</a:t>
            </a:r>
          </a:p>
          <a:p>
            <a:r>
              <a:rPr lang="en-GB" dirty="0" err="1"/>
              <a:t>Cervenka</a:t>
            </a:r>
            <a:r>
              <a:rPr lang="en-GB" dirty="0"/>
              <a:t> R., </a:t>
            </a:r>
            <a:r>
              <a:rPr lang="en-GB" dirty="0" err="1"/>
              <a:t>Trencansky</a:t>
            </a:r>
            <a:r>
              <a:rPr lang="en-GB" dirty="0"/>
              <a:t> I., The Agent </a:t>
            </a:r>
            <a:r>
              <a:rPr lang="en-GB" dirty="0" err="1"/>
              <a:t>Modeling</a:t>
            </a:r>
            <a:r>
              <a:rPr lang="en-GB" dirty="0"/>
              <a:t> Language - AML: A Comprehensive Approach to </a:t>
            </a:r>
            <a:r>
              <a:rPr lang="en-GB" dirty="0" err="1"/>
              <a:t>Modeling</a:t>
            </a:r>
            <a:r>
              <a:rPr lang="en-GB" dirty="0"/>
              <a:t> Multi-agent Systems ,  Springer, ISBN 9783764383954, 2007.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97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Agente</a:t>
            </a:r>
          </a:p>
        </p:txBody>
      </p:sp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D57F1F-F60D-49B4-ADDD-163EB9734C62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pt-PT" altLang="pt-PT" sz="1067"/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“Algo que age; capaz de produzir um efeito”.</a:t>
            </a:r>
          </a:p>
          <a:p>
            <a:endParaRPr lang="pt-PT" altLang="pt-PT" dirty="0"/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3744913" y="2641601"/>
            <a:ext cx="3975100" cy="2740025"/>
            <a:chOff x="2359" y="1664"/>
            <a:chExt cx="2504" cy="1726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3094" y="2479"/>
              <a:ext cx="7" cy="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9421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" y="1687"/>
              <a:ext cx="1754" cy="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2762" y="1776"/>
              <a:ext cx="1517" cy="1474"/>
            </a:xfrm>
            <a:custGeom>
              <a:avLst/>
              <a:gdLst>
                <a:gd name="T0" fmla="*/ 164 w 192"/>
                <a:gd name="T1" fmla="*/ 134 h 199"/>
                <a:gd name="T2" fmla="*/ 165 w 192"/>
                <a:gd name="T3" fmla="*/ 133 h 199"/>
                <a:gd name="T4" fmla="*/ 166 w 192"/>
                <a:gd name="T5" fmla="*/ 133 h 199"/>
                <a:gd name="T6" fmla="*/ 168 w 192"/>
                <a:gd name="T7" fmla="*/ 132 h 199"/>
                <a:gd name="T8" fmla="*/ 169 w 192"/>
                <a:gd name="T9" fmla="*/ 132 h 199"/>
                <a:gd name="T10" fmla="*/ 170 w 192"/>
                <a:gd name="T11" fmla="*/ 131 h 199"/>
                <a:gd name="T12" fmla="*/ 171 w 192"/>
                <a:gd name="T13" fmla="*/ 130 h 199"/>
                <a:gd name="T14" fmla="*/ 180 w 192"/>
                <a:gd name="T15" fmla="*/ 76 h 199"/>
                <a:gd name="T16" fmla="*/ 192 w 192"/>
                <a:gd name="T17" fmla="*/ 7 h 199"/>
                <a:gd name="T18" fmla="*/ 191 w 192"/>
                <a:gd name="T19" fmla="*/ 5 h 199"/>
                <a:gd name="T20" fmla="*/ 190 w 192"/>
                <a:gd name="T21" fmla="*/ 4 h 199"/>
                <a:gd name="T22" fmla="*/ 189 w 192"/>
                <a:gd name="T23" fmla="*/ 2 h 199"/>
                <a:gd name="T24" fmla="*/ 188 w 192"/>
                <a:gd name="T25" fmla="*/ 1 h 199"/>
                <a:gd name="T26" fmla="*/ 187 w 192"/>
                <a:gd name="T27" fmla="*/ 0 h 199"/>
                <a:gd name="T28" fmla="*/ 185 w 192"/>
                <a:gd name="T29" fmla="*/ 0 h 199"/>
                <a:gd name="T30" fmla="*/ 183 w 192"/>
                <a:gd name="T31" fmla="*/ 0 h 199"/>
                <a:gd name="T32" fmla="*/ 182 w 192"/>
                <a:gd name="T33" fmla="*/ 0 h 199"/>
                <a:gd name="T34" fmla="*/ 89 w 192"/>
                <a:gd name="T35" fmla="*/ 8 h 199"/>
                <a:gd name="T36" fmla="*/ 7 w 192"/>
                <a:gd name="T37" fmla="*/ 16 h 199"/>
                <a:gd name="T38" fmla="*/ 5 w 192"/>
                <a:gd name="T39" fmla="*/ 16 h 199"/>
                <a:gd name="T40" fmla="*/ 4 w 192"/>
                <a:gd name="T41" fmla="*/ 17 h 199"/>
                <a:gd name="T42" fmla="*/ 3 w 192"/>
                <a:gd name="T43" fmla="*/ 17 h 199"/>
                <a:gd name="T44" fmla="*/ 2 w 192"/>
                <a:gd name="T45" fmla="*/ 18 h 199"/>
                <a:gd name="T46" fmla="*/ 1 w 192"/>
                <a:gd name="T47" fmla="*/ 19 h 199"/>
                <a:gd name="T48" fmla="*/ 1 w 192"/>
                <a:gd name="T49" fmla="*/ 21 h 199"/>
                <a:gd name="T50" fmla="*/ 0 w 192"/>
                <a:gd name="T51" fmla="*/ 22 h 199"/>
                <a:gd name="T52" fmla="*/ 1 w 192"/>
                <a:gd name="T53" fmla="*/ 23 h 199"/>
                <a:gd name="T54" fmla="*/ 11 w 192"/>
                <a:gd name="T55" fmla="*/ 82 h 199"/>
                <a:gd name="T56" fmla="*/ 19 w 192"/>
                <a:gd name="T57" fmla="*/ 130 h 199"/>
                <a:gd name="T58" fmla="*/ 20 w 192"/>
                <a:gd name="T59" fmla="*/ 131 h 199"/>
                <a:gd name="T60" fmla="*/ 20 w 192"/>
                <a:gd name="T61" fmla="*/ 132 h 199"/>
                <a:gd name="T62" fmla="*/ 21 w 192"/>
                <a:gd name="T63" fmla="*/ 132 h 199"/>
                <a:gd name="T64" fmla="*/ 22 w 192"/>
                <a:gd name="T65" fmla="*/ 133 h 199"/>
                <a:gd name="T66" fmla="*/ 22 w 192"/>
                <a:gd name="T67" fmla="*/ 133 h 199"/>
                <a:gd name="T68" fmla="*/ 23 w 192"/>
                <a:gd name="T69" fmla="*/ 134 h 199"/>
                <a:gd name="T70" fmla="*/ 25 w 192"/>
                <a:gd name="T71" fmla="*/ 134 h 199"/>
                <a:gd name="T72" fmla="*/ 26 w 192"/>
                <a:gd name="T73" fmla="*/ 134 h 199"/>
                <a:gd name="T74" fmla="*/ 92 w 192"/>
                <a:gd name="T75" fmla="*/ 134 h 199"/>
                <a:gd name="T76" fmla="*/ 164 w 192"/>
                <a:gd name="T77" fmla="*/ 134 h 199"/>
                <a:gd name="T78" fmla="*/ 96 w 192"/>
                <a:gd name="T79" fmla="*/ 103 h 199"/>
                <a:gd name="T80" fmla="*/ 144 w 192"/>
                <a:gd name="T81" fmla="*/ 151 h 199"/>
                <a:gd name="T82" fmla="*/ 96 w 192"/>
                <a:gd name="T83" fmla="*/ 199 h 199"/>
                <a:gd name="T84" fmla="*/ 48 w 192"/>
                <a:gd name="T85" fmla="*/ 151 h 199"/>
                <a:gd name="T86" fmla="*/ 96 w 192"/>
                <a:gd name="T87" fmla="*/ 10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2" h="199">
                  <a:moveTo>
                    <a:pt x="164" y="134"/>
                  </a:moveTo>
                  <a:cubicBezTo>
                    <a:pt x="164" y="134"/>
                    <a:pt x="165" y="134"/>
                    <a:pt x="165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7" y="133"/>
                    <a:pt x="167" y="133"/>
                    <a:pt x="168" y="132"/>
                  </a:cubicBezTo>
                  <a:cubicBezTo>
                    <a:pt x="168" y="132"/>
                    <a:pt x="168" y="132"/>
                    <a:pt x="169" y="132"/>
                  </a:cubicBezTo>
                  <a:cubicBezTo>
                    <a:pt x="169" y="131"/>
                    <a:pt x="170" y="131"/>
                    <a:pt x="170" y="131"/>
                  </a:cubicBezTo>
                  <a:cubicBezTo>
                    <a:pt x="170" y="131"/>
                    <a:pt x="171" y="130"/>
                    <a:pt x="171" y="130"/>
                  </a:cubicBezTo>
                  <a:cubicBezTo>
                    <a:pt x="174" y="113"/>
                    <a:pt x="177" y="95"/>
                    <a:pt x="180" y="76"/>
                  </a:cubicBezTo>
                  <a:cubicBezTo>
                    <a:pt x="184" y="55"/>
                    <a:pt x="188" y="32"/>
                    <a:pt x="192" y="7"/>
                  </a:cubicBezTo>
                  <a:cubicBezTo>
                    <a:pt x="192" y="6"/>
                    <a:pt x="192" y="6"/>
                    <a:pt x="191" y="5"/>
                  </a:cubicBezTo>
                  <a:cubicBezTo>
                    <a:pt x="191" y="5"/>
                    <a:pt x="191" y="4"/>
                    <a:pt x="190" y="4"/>
                  </a:cubicBezTo>
                  <a:cubicBezTo>
                    <a:pt x="190" y="3"/>
                    <a:pt x="190" y="3"/>
                    <a:pt x="189" y="2"/>
                  </a:cubicBezTo>
                  <a:cubicBezTo>
                    <a:pt x="189" y="2"/>
                    <a:pt x="188" y="2"/>
                    <a:pt x="188" y="1"/>
                  </a:cubicBezTo>
                  <a:cubicBezTo>
                    <a:pt x="187" y="1"/>
                    <a:pt x="187" y="1"/>
                    <a:pt x="187" y="0"/>
                  </a:cubicBezTo>
                  <a:cubicBezTo>
                    <a:pt x="186" y="0"/>
                    <a:pt x="186" y="0"/>
                    <a:pt x="185" y="0"/>
                  </a:cubicBezTo>
                  <a:cubicBezTo>
                    <a:pt x="184" y="0"/>
                    <a:pt x="184" y="0"/>
                    <a:pt x="183" y="0"/>
                  </a:cubicBezTo>
                  <a:cubicBezTo>
                    <a:pt x="183" y="0"/>
                    <a:pt x="182" y="0"/>
                    <a:pt x="182" y="0"/>
                  </a:cubicBezTo>
                  <a:cubicBezTo>
                    <a:pt x="150" y="3"/>
                    <a:pt x="119" y="6"/>
                    <a:pt x="89" y="8"/>
                  </a:cubicBezTo>
                  <a:cubicBezTo>
                    <a:pt x="61" y="11"/>
                    <a:pt x="33" y="13"/>
                    <a:pt x="7" y="16"/>
                  </a:cubicBezTo>
                  <a:cubicBezTo>
                    <a:pt x="6" y="16"/>
                    <a:pt x="6" y="16"/>
                    <a:pt x="5" y="16"/>
                  </a:cubicBezTo>
                  <a:cubicBezTo>
                    <a:pt x="5" y="16"/>
                    <a:pt x="4" y="17"/>
                    <a:pt x="4" y="17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1" y="21"/>
                    <a:pt x="1" y="21"/>
                    <a:pt x="0" y="22"/>
                  </a:cubicBezTo>
                  <a:cubicBezTo>
                    <a:pt x="0" y="22"/>
                    <a:pt x="1" y="23"/>
                    <a:pt x="1" y="23"/>
                  </a:cubicBezTo>
                  <a:cubicBezTo>
                    <a:pt x="4" y="44"/>
                    <a:pt x="8" y="64"/>
                    <a:pt x="11" y="82"/>
                  </a:cubicBezTo>
                  <a:cubicBezTo>
                    <a:pt x="14" y="99"/>
                    <a:pt x="17" y="115"/>
                    <a:pt x="19" y="130"/>
                  </a:cubicBezTo>
                  <a:cubicBezTo>
                    <a:pt x="19" y="130"/>
                    <a:pt x="20" y="131"/>
                    <a:pt x="20" y="131"/>
                  </a:cubicBezTo>
                  <a:cubicBezTo>
                    <a:pt x="20" y="131"/>
                    <a:pt x="20" y="131"/>
                    <a:pt x="20" y="132"/>
                  </a:cubicBezTo>
                  <a:cubicBezTo>
                    <a:pt x="20" y="132"/>
                    <a:pt x="20" y="132"/>
                    <a:pt x="21" y="132"/>
                  </a:cubicBezTo>
                  <a:cubicBezTo>
                    <a:pt x="21" y="133"/>
                    <a:pt x="21" y="133"/>
                    <a:pt x="22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4" y="134"/>
                    <a:pt x="24" y="134"/>
                    <a:pt x="25" y="134"/>
                  </a:cubicBezTo>
                  <a:cubicBezTo>
                    <a:pt x="25" y="134"/>
                    <a:pt x="25" y="134"/>
                    <a:pt x="26" y="134"/>
                  </a:cubicBezTo>
                  <a:cubicBezTo>
                    <a:pt x="47" y="134"/>
                    <a:pt x="70" y="134"/>
                    <a:pt x="92" y="134"/>
                  </a:cubicBezTo>
                  <a:cubicBezTo>
                    <a:pt x="115" y="134"/>
                    <a:pt x="139" y="134"/>
                    <a:pt x="164" y="134"/>
                  </a:cubicBezTo>
                  <a:close/>
                  <a:moveTo>
                    <a:pt x="96" y="103"/>
                  </a:moveTo>
                  <a:cubicBezTo>
                    <a:pt x="123" y="103"/>
                    <a:pt x="144" y="125"/>
                    <a:pt x="144" y="151"/>
                  </a:cubicBezTo>
                  <a:cubicBezTo>
                    <a:pt x="144" y="178"/>
                    <a:pt x="123" y="199"/>
                    <a:pt x="96" y="199"/>
                  </a:cubicBezTo>
                  <a:cubicBezTo>
                    <a:pt x="70" y="199"/>
                    <a:pt x="48" y="178"/>
                    <a:pt x="48" y="151"/>
                  </a:cubicBezTo>
                  <a:cubicBezTo>
                    <a:pt x="48" y="125"/>
                    <a:pt x="70" y="103"/>
                    <a:pt x="96" y="103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2699" y="2798"/>
              <a:ext cx="537" cy="348"/>
            </a:xfrm>
            <a:custGeom>
              <a:avLst/>
              <a:gdLst>
                <a:gd name="T0" fmla="*/ 0 w 68"/>
                <a:gd name="T1" fmla="*/ 3 h 47"/>
                <a:gd name="T2" fmla="*/ 4 w 68"/>
                <a:gd name="T3" fmla="*/ 0 h 47"/>
                <a:gd name="T4" fmla="*/ 68 w 68"/>
                <a:gd name="T5" fmla="*/ 42 h 47"/>
                <a:gd name="T6" fmla="*/ 68 w 68"/>
                <a:gd name="T7" fmla="*/ 47 h 47"/>
                <a:gd name="T8" fmla="*/ 0 w 68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7">
                  <a:moveTo>
                    <a:pt x="0" y="3"/>
                  </a:moveTo>
                  <a:lnTo>
                    <a:pt x="4" y="0"/>
                  </a:lnTo>
                  <a:cubicBezTo>
                    <a:pt x="20" y="28"/>
                    <a:pt x="30" y="41"/>
                    <a:pt x="68" y="42"/>
                  </a:cubicBezTo>
                  <a:lnTo>
                    <a:pt x="68" y="47"/>
                  </a:lnTo>
                  <a:cubicBezTo>
                    <a:pt x="28" y="47"/>
                    <a:pt x="17" y="31"/>
                    <a:pt x="0" y="3"/>
                  </a:cubicBez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3907" y="2746"/>
              <a:ext cx="593" cy="393"/>
            </a:xfrm>
            <a:custGeom>
              <a:avLst/>
              <a:gdLst>
                <a:gd name="T0" fmla="*/ 0 w 75"/>
                <a:gd name="T1" fmla="*/ 53 h 53"/>
                <a:gd name="T2" fmla="*/ 0 w 75"/>
                <a:gd name="T3" fmla="*/ 48 h 53"/>
                <a:gd name="T4" fmla="*/ 69 w 75"/>
                <a:gd name="T5" fmla="*/ 4 h 53"/>
                <a:gd name="T6" fmla="*/ 75 w 75"/>
                <a:gd name="T7" fmla="*/ 0 h 53"/>
                <a:gd name="T8" fmla="*/ 0 w 75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53">
                  <a:moveTo>
                    <a:pt x="0" y="53"/>
                  </a:moveTo>
                  <a:lnTo>
                    <a:pt x="0" y="48"/>
                  </a:lnTo>
                  <a:cubicBezTo>
                    <a:pt x="32" y="47"/>
                    <a:pt x="63" y="38"/>
                    <a:pt x="69" y="4"/>
                  </a:cubicBezTo>
                  <a:lnTo>
                    <a:pt x="75" y="0"/>
                  </a:lnTo>
                  <a:cubicBezTo>
                    <a:pt x="68" y="42"/>
                    <a:pt x="33" y="51"/>
                    <a:pt x="0" y="53"/>
                  </a:cubicBez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4049" y="2383"/>
              <a:ext cx="546" cy="378"/>
            </a:xfrm>
            <a:custGeom>
              <a:avLst/>
              <a:gdLst>
                <a:gd name="T0" fmla="*/ 16 w 69"/>
                <a:gd name="T1" fmla="*/ 0 h 51"/>
                <a:gd name="T2" fmla="*/ 30 w 69"/>
                <a:gd name="T3" fmla="*/ 12 h 51"/>
                <a:gd name="T4" fmla="*/ 36 w 69"/>
                <a:gd name="T5" fmla="*/ 15 h 51"/>
                <a:gd name="T6" fmla="*/ 44 w 69"/>
                <a:gd name="T7" fmla="*/ 14 h 51"/>
                <a:gd name="T8" fmla="*/ 56 w 69"/>
                <a:gd name="T9" fmla="*/ 15 h 51"/>
                <a:gd name="T10" fmla="*/ 62 w 69"/>
                <a:gd name="T11" fmla="*/ 18 h 51"/>
                <a:gd name="T12" fmla="*/ 66 w 69"/>
                <a:gd name="T13" fmla="*/ 26 h 51"/>
                <a:gd name="T14" fmla="*/ 66 w 69"/>
                <a:gd name="T15" fmla="*/ 26 h 51"/>
                <a:gd name="T16" fmla="*/ 66 w 69"/>
                <a:gd name="T17" fmla="*/ 26 h 51"/>
                <a:gd name="T18" fmla="*/ 66 w 69"/>
                <a:gd name="T19" fmla="*/ 26 h 51"/>
                <a:gd name="T20" fmla="*/ 69 w 69"/>
                <a:gd name="T21" fmla="*/ 35 h 51"/>
                <a:gd name="T22" fmla="*/ 68 w 69"/>
                <a:gd name="T23" fmla="*/ 39 h 51"/>
                <a:gd name="T24" fmla="*/ 65 w 69"/>
                <a:gd name="T25" fmla="*/ 40 h 51"/>
                <a:gd name="T26" fmla="*/ 63 w 69"/>
                <a:gd name="T27" fmla="*/ 42 h 51"/>
                <a:gd name="T28" fmla="*/ 61 w 69"/>
                <a:gd name="T29" fmla="*/ 45 h 51"/>
                <a:gd name="T30" fmla="*/ 61 w 69"/>
                <a:gd name="T31" fmla="*/ 45 h 51"/>
                <a:gd name="T32" fmla="*/ 56 w 69"/>
                <a:gd name="T33" fmla="*/ 47 h 51"/>
                <a:gd name="T34" fmla="*/ 52 w 69"/>
                <a:gd name="T35" fmla="*/ 49 h 51"/>
                <a:gd name="T36" fmla="*/ 49 w 69"/>
                <a:gd name="T37" fmla="*/ 50 h 51"/>
                <a:gd name="T38" fmla="*/ 42 w 69"/>
                <a:gd name="T39" fmla="*/ 50 h 51"/>
                <a:gd name="T40" fmla="*/ 30 w 69"/>
                <a:gd name="T41" fmla="*/ 39 h 51"/>
                <a:gd name="T42" fmla="*/ 25 w 69"/>
                <a:gd name="T43" fmla="*/ 32 h 51"/>
                <a:gd name="T44" fmla="*/ 25 w 69"/>
                <a:gd name="T45" fmla="*/ 32 h 51"/>
                <a:gd name="T46" fmla="*/ 14 w 69"/>
                <a:gd name="T47" fmla="*/ 26 h 51"/>
                <a:gd name="T48" fmla="*/ 13 w 69"/>
                <a:gd name="T49" fmla="*/ 28 h 51"/>
                <a:gd name="T50" fmla="*/ 0 w 69"/>
                <a:gd name="T51" fmla="*/ 21 h 51"/>
                <a:gd name="T52" fmla="*/ 16 w 69"/>
                <a:gd name="T5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51">
                  <a:moveTo>
                    <a:pt x="16" y="0"/>
                  </a:moveTo>
                  <a:cubicBezTo>
                    <a:pt x="21" y="4"/>
                    <a:pt x="25" y="8"/>
                    <a:pt x="30" y="12"/>
                  </a:cubicBezTo>
                  <a:cubicBezTo>
                    <a:pt x="32" y="13"/>
                    <a:pt x="34" y="14"/>
                    <a:pt x="36" y="15"/>
                  </a:cubicBezTo>
                  <a:cubicBezTo>
                    <a:pt x="39" y="14"/>
                    <a:pt x="41" y="14"/>
                    <a:pt x="44" y="14"/>
                  </a:cubicBezTo>
                  <a:cubicBezTo>
                    <a:pt x="47" y="14"/>
                    <a:pt x="52" y="14"/>
                    <a:pt x="56" y="15"/>
                  </a:cubicBezTo>
                  <a:cubicBezTo>
                    <a:pt x="58" y="15"/>
                    <a:pt x="60" y="17"/>
                    <a:pt x="62" y="18"/>
                  </a:cubicBezTo>
                  <a:cubicBezTo>
                    <a:pt x="64" y="20"/>
                    <a:pt x="68" y="23"/>
                    <a:pt x="66" y="26"/>
                  </a:cubicBezTo>
                  <a:lnTo>
                    <a:pt x="66" y="26"/>
                  </a:lnTo>
                  <a:lnTo>
                    <a:pt x="66" y="26"/>
                  </a:lnTo>
                  <a:lnTo>
                    <a:pt x="66" y="26"/>
                  </a:lnTo>
                  <a:cubicBezTo>
                    <a:pt x="66" y="29"/>
                    <a:pt x="67" y="33"/>
                    <a:pt x="69" y="35"/>
                  </a:cubicBezTo>
                  <a:cubicBezTo>
                    <a:pt x="69" y="37"/>
                    <a:pt x="69" y="38"/>
                    <a:pt x="68" y="39"/>
                  </a:cubicBezTo>
                  <a:cubicBezTo>
                    <a:pt x="66" y="40"/>
                    <a:pt x="66" y="40"/>
                    <a:pt x="65" y="40"/>
                  </a:cubicBezTo>
                  <a:cubicBezTo>
                    <a:pt x="64" y="41"/>
                    <a:pt x="63" y="41"/>
                    <a:pt x="63" y="42"/>
                  </a:cubicBezTo>
                  <a:cubicBezTo>
                    <a:pt x="62" y="43"/>
                    <a:pt x="62" y="44"/>
                    <a:pt x="61" y="45"/>
                  </a:cubicBezTo>
                  <a:lnTo>
                    <a:pt x="61" y="45"/>
                  </a:lnTo>
                  <a:cubicBezTo>
                    <a:pt x="59" y="46"/>
                    <a:pt x="57" y="46"/>
                    <a:pt x="56" y="47"/>
                  </a:cubicBezTo>
                  <a:cubicBezTo>
                    <a:pt x="55" y="48"/>
                    <a:pt x="54" y="49"/>
                    <a:pt x="52" y="49"/>
                  </a:cubicBezTo>
                  <a:cubicBezTo>
                    <a:pt x="51" y="48"/>
                    <a:pt x="50" y="49"/>
                    <a:pt x="49" y="50"/>
                  </a:cubicBezTo>
                  <a:cubicBezTo>
                    <a:pt x="46" y="51"/>
                    <a:pt x="44" y="51"/>
                    <a:pt x="42" y="50"/>
                  </a:cubicBezTo>
                  <a:cubicBezTo>
                    <a:pt x="37" y="47"/>
                    <a:pt x="33" y="43"/>
                    <a:pt x="30" y="39"/>
                  </a:cubicBezTo>
                  <a:cubicBezTo>
                    <a:pt x="29" y="36"/>
                    <a:pt x="28" y="34"/>
                    <a:pt x="25" y="32"/>
                  </a:cubicBezTo>
                  <a:lnTo>
                    <a:pt x="25" y="32"/>
                  </a:lnTo>
                  <a:cubicBezTo>
                    <a:pt x="22" y="29"/>
                    <a:pt x="18" y="27"/>
                    <a:pt x="14" y="26"/>
                  </a:cubicBezTo>
                  <a:lnTo>
                    <a:pt x="13" y="28"/>
                  </a:lnTo>
                  <a:lnTo>
                    <a:pt x="0" y="2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4160" y="2294"/>
              <a:ext cx="703" cy="519"/>
            </a:xfrm>
            <a:custGeom>
              <a:avLst/>
              <a:gdLst>
                <a:gd name="T0" fmla="*/ 71 w 89"/>
                <a:gd name="T1" fmla="*/ 2 h 70"/>
                <a:gd name="T2" fmla="*/ 71 w 89"/>
                <a:gd name="T3" fmla="*/ 6 h 70"/>
                <a:gd name="T4" fmla="*/ 74 w 89"/>
                <a:gd name="T5" fmla="*/ 9 h 70"/>
                <a:gd name="T6" fmla="*/ 81 w 89"/>
                <a:gd name="T7" fmla="*/ 19 h 70"/>
                <a:gd name="T8" fmla="*/ 82 w 89"/>
                <a:gd name="T9" fmla="*/ 25 h 70"/>
                <a:gd name="T10" fmla="*/ 85 w 89"/>
                <a:gd name="T11" fmla="*/ 25 h 70"/>
                <a:gd name="T12" fmla="*/ 86 w 89"/>
                <a:gd name="T13" fmla="*/ 34 h 70"/>
                <a:gd name="T14" fmla="*/ 79 w 89"/>
                <a:gd name="T15" fmla="*/ 39 h 70"/>
                <a:gd name="T16" fmla="*/ 71 w 89"/>
                <a:gd name="T17" fmla="*/ 36 h 70"/>
                <a:gd name="T18" fmla="*/ 71 w 89"/>
                <a:gd name="T19" fmla="*/ 32 h 70"/>
                <a:gd name="T20" fmla="*/ 72 w 89"/>
                <a:gd name="T21" fmla="*/ 32 h 70"/>
                <a:gd name="T22" fmla="*/ 72 w 89"/>
                <a:gd name="T23" fmla="*/ 32 h 70"/>
                <a:gd name="T24" fmla="*/ 69 w 89"/>
                <a:gd name="T25" fmla="*/ 30 h 70"/>
                <a:gd name="T26" fmla="*/ 66 w 89"/>
                <a:gd name="T27" fmla="*/ 27 h 70"/>
                <a:gd name="T28" fmla="*/ 39 w 89"/>
                <a:gd name="T29" fmla="*/ 46 h 70"/>
                <a:gd name="T30" fmla="*/ 34 w 89"/>
                <a:gd name="T31" fmla="*/ 50 h 70"/>
                <a:gd name="T32" fmla="*/ 10 w 89"/>
                <a:gd name="T33" fmla="*/ 67 h 70"/>
                <a:gd name="T34" fmla="*/ 2 w 89"/>
                <a:gd name="T35" fmla="*/ 66 h 70"/>
                <a:gd name="T36" fmla="*/ 2 w 89"/>
                <a:gd name="T37" fmla="*/ 60 h 70"/>
                <a:gd name="T38" fmla="*/ 18 w 89"/>
                <a:gd name="T39" fmla="*/ 49 h 70"/>
                <a:gd name="T40" fmla="*/ 23 w 89"/>
                <a:gd name="T41" fmla="*/ 46 h 70"/>
                <a:gd name="T42" fmla="*/ 28 w 89"/>
                <a:gd name="T43" fmla="*/ 42 h 70"/>
                <a:gd name="T44" fmla="*/ 61 w 89"/>
                <a:gd name="T45" fmla="*/ 20 h 70"/>
                <a:gd name="T46" fmla="*/ 58 w 89"/>
                <a:gd name="T47" fmla="*/ 15 h 70"/>
                <a:gd name="T48" fmla="*/ 54 w 89"/>
                <a:gd name="T49" fmla="*/ 14 h 70"/>
                <a:gd name="T50" fmla="*/ 54 w 89"/>
                <a:gd name="T51" fmla="*/ 13 h 70"/>
                <a:gd name="T52" fmla="*/ 59 w 89"/>
                <a:gd name="T53" fmla="*/ 3 h 70"/>
                <a:gd name="T54" fmla="*/ 71 w 89"/>
                <a:gd name="T55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9" h="70">
                  <a:moveTo>
                    <a:pt x="71" y="2"/>
                  </a:moveTo>
                  <a:cubicBezTo>
                    <a:pt x="71" y="4"/>
                    <a:pt x="71" y="5"/>
                    <a:pt x="71" y="6"/>
                  </a:cubicBezTo>
                  <a:cubicBezTo>
                    <a:pt x="72" y="7"/>
                    <a:pt x="73" y="8"/>
                    <a:pt x="74" y="9"/>
                  </a:cubicBezTo>
                  <a:lnTo>
                    <a:pt x="81" y="19"/>
                  </a:lnTo>
                  <a:cubicBezTo>
                    <a:pt x="82" y="21"/>
                    <a:pt x="82" y="22"/>
                    <a:pt x="82" y="25"/>
                  </a:cubicBezTo>
                  <a:cubicBezTo>
                    <a:pt x="83" y="24"/>
                    <a:pt x="84" y="24"/>
                    <a:pt x="85" y="25"/>
                  </a:cubicBezTo>
                  <a:cubicBezTo>
                    <a:pt x="89" y="26"/>
                    <a:pt x="88" y="31"/>
                    <a:pt x="86" y="34"/>
                  </a:cubicBezTo>
                  <a:cubicBezTo>
                    <a:pt x="84" y="38"/>
                    <a:pt x="82" y="38"/>
                    <a:pt x="79" y="39"/>
                  </a:cubicBezTo>
                  <a:cubicBezTo>
                    <a:pt x="76" y="39"/>
                    <a:pt x="72" y="39"/>
                    <a:pt x="71" y="36"/>
                  </a:cubicBezTo>
                  <a:cubicBezTo>
                    <a:pt x="70" y="35"/>
                    <a:pt x="70" y="34"/>
                    <a:pt x="71" y="32"/>
                  </a:cubicBezTo>
                  <a:lnTo>
                    <a:pt x="72" y="32"/>
                  </a:lnTo>
                  <a:lnTo>
                    <a:pt x="72" y="32"/>
                  </a:lnTo>
                  <a:cubicBezTo>
                    <a:pt x="71" y="31"/>
                    <a:pt x="70" y="31"/>
                    <a:pt x="69" y="30"/>
                  </a:cubicBezTo>
                  <a:cubicBezTo>
                    <a:pt x="67" y="29"/>
                    <a:pt x="67" y="28"/>
                    <a:pt x="66" y="27"/>
                  </a:cubicBezTo>
                  <a:cubicBezTo>
                    <a:pt x="57" y="33"/>
                    <a:pt x="48" y="40"/>
                    <a:pt x="39" y="46"/>
                  </a:cubicBezTo>
                  <a:lnTo>
                    <a:pt x="34" y="50"/>
                  </a:lnTo>
                  <a:cubicBezTo>
                    <a:pt x="26" y="56"/>
                    <a:pt x="18" y="62"/>
                    <a:pt x="10" y="67"/>
                  </a:cubicBezTo>
                  <a:cubicBezTo>
                    <a:pt x="7" y="70"/>
                    <a:pt x="5" y="69"/>
                    <a:pt x="2" y="66"/>
                  </a:cubicBezTo>
                  <a:cubicBezTo>
                    <a:pt x="1" y="64"/>
                    <a:pt x="0" y="62"/>
                    <a:pt x="2" y="60"/>
                  </a:cubicBezTo>
                  <a:cubicBezTo>
                    <a:pt x="8" y="56"/>
                    <a:pt x="13" y="52"/>
                    <a:pt x="18" y="49"/>
                  </a:cubicBezTo>
                  <a:lnTo>
                    <a:pt x="23" y="46"/>
                  </a:lnTo>
                  <a:lnTo>
                    <a:pt x="28" y="42"/>
                  </a:lnTo>
                  <a:cubicBezTo>
                    <a:pt x="39" y="35"/>
                    <a:pt x="50" y="28"/>
                    <a:pt x="61" y="20"/>
                  </a:cubicBezTo>
                  <a:cubicBezTo>
                    <a:pt x="60" y="19"/>
                    <a:pt x="59" y="17"/>
                    <a:pt x="58" y="15"/>
                  </a:cubicBezTo>
                  <a:cubicBezTo>
                    <a:pt x="57" y="16"/>
                    <a:pt x="55" y="15"/>
                    <a:pt x="54" y="14"/>
                  </a:cubicBezTo>
                  <a:lnTo>
                    <a:pt x="54" y="13"/>
                  </a:lnTo>
                  <a:cubicBezTo>
                    <a:pt x="53" y="9"/>
                    <a:pt x="56" y="5"/>
                    <a:pt x="59" y="3"/>
                  </a:cubicBezTo>
                  <a:cubicBezTo>
                    <a:pt x="62" y="1"/>
                    <a:pt x="67" y="0"/>
                    <a:pt x="71" y="2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4666" y="2368"/>
              <a:ext cx="126" cy="141"/>
            </a:xfrm>
            <a:custGeom>
              <a:avLst/>
              <a:gdLst>
                <a:gd name="T0" fmla="*/ 15 w 16"/>
                <a:gd name="T1" fmla="*/ 15 h 19"/>
                <a:gd name="T2" fmla="*/ 15 w 16"/>
                <a:gd name="T3" fmla="*/ 15 h 19"/>
                <a:gd name="T4" fmla="*/ 15 w 16"/>
                <a:gd name="T5" fmla="*/ 14 h 19"/>
                <a:gd name="T6" fmla="*/ 7 w 16"/>
                <a:gd name="T7" fmla="*/ 0 h 19"/>
                <a:gd name="T8" fmla="*/ 6 w 16"/>
                <a:gd name="T9" fmla="*/ 0 h 19"/>
                <a:gd name="T10" fmla="*/ 1 w 16"/>
                <a:gd name="T11" fmla="*/ 3 h 19"/>
                <a:gd name="T12" fmla="*/ 1 w 16"/>
                <a:gd name="T13" fmla="*/ 3 h 19"/>
                <a:gd name="T14" fmla="*/ 0 w 16"/>
                <a:gd name="T15" fmla="*/ 3 h 19"/>
                <a:gd name="T16" fmla="*/ 1 w 16"/>
                <a:gd name="T17" fmla="*/ 3 h 19"/>
                <a:gd name="T18" fmla="*/ 6 w 16"/>
                <a:gd name="T19" fmla="*/ 1 h 19"/>
                <a:gd name="T20" fmla="*/ 14 w 16"/>
                <a:gd name="T21" fmla="*/ 14 h 19"/>
                <a:gd name="T22" fmla="*/ 14 w 16"/>
                <a:gd name="T23" fmla="*/ 14 h 19"/>
                <a:gd name="T24" fmla="*/ 11 w 16"/>
                <a:gd name="T25" fmla="*/ 17 h 19"/>
                <a:gd name="T26" fmla="*/ 15 w 16"/>
                <a:gd name="T27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9">
                  <a:moveTo>
                    <a:pt x="15" y="15"/>
                  </a:moveTo>
                  <a:lnTo>
                    <a:pt x="15" y="15"/>
                  </a:lnTo>
                  <a:lnTo>
                    <a:pt x="15" y="14"/>
                  </a:lnTo>
                  <a:cubicBezTo>
                    <a:pt x="16" y="9"/>
                    <a:pt x="10" y="3"/>
                    <a:pt x="7" y="0"/>
                  </a:cubicBezTo>
                  <a:lnTo>
                    <a:pt x="6" y="0"/>
                  </a:lnTo>
                  <a:cubicBezTo>
                    <a:pt x="4" y="0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5" y="1"/>
                    <a:pt x="6" y="1"/>
                  </a:cubicBezTo>
                  <a:cubicBezTo>
                    <a:pt x="9" y="3"/>
                    <a:pt x="14" y="10"/>
                    <a:pt x="14" y="14"/>
                  </a:cubicBezTo>
                  <a:lnTo>
                    <a:pt x="14" y="14"/>
                  </a:lnTo>
                  <a:cubicBezTo>
                    <a:pt x="13" y="15"/>
                    <a:pt x="12" y="16"/>
                    <a:pt x="11" y="17"/>
                  </a:cubicBezTo>
                  <a:cubicBezTo>
                    <a:pt x="10" y="19"/>
                    <a:pt x="14" y="15"/>
                    <a:pt x="15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4618" y="2316"/>
              <a:ext cx="87" cy="45"/>
            </a:xfrm>
            <a:custGeom>
              <a:avLst/>
              <a:gdLst>
                <a:gd name="T0" fmla="*/ 6 w 11"/>
                <a:gd name="T1" fmla="*/ 6 h 6"/>
                <a:gd name="T2" fmla="*/ 10 w 11"/>
                <a:gd name="T3" fmla="*/ 4 h 6"/>
                <a:gd name="T4" fmla="*/ 8 w 11"/>
                <a:gd name="T5" fmla="*/ 0 h 6"/>
                <a:gd name="T6" fmla="*/ 8 w 11"/>
                <a:gd name="T7" fmla="*/ 0 h 6"/>
                <a:gd name="T8" fmla="*/ 0 w 11"/>
                <a:gd name="T9" fmla="*/ 2 h 6"/>
                <a:gd name="T10" fmla="*/ 0 w 11"/>
                <a:gd name="T11" fmla="*/ 2 h 6"/>
                <a:gd name="T12" fmla="*/ 8 w 11"/>
                <a:gd name="T13" fmla="*/ 3 h 6"/>
                <a:gd name="T14" fmla="*/ 6 w 11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6">
                  <a:moveTo>
                    <a:pt x="6" y="6"/>
                  </a:moveTo>
                  <a:cubicBezTo>
                    <a:pt x="8" y="6"/>
                    <a:pt x="9" y="5"/>
                    <a:pt x="10" y="4"/>
                  </a:cubicBezTo>
                  <a:cubicBezTo>
                    <a:pt x="11" y="2"/>
                    <a:pt x="9" y="0"/>
                    <a:pt x="8" y="0"/>
                  </a:cubicBezTo>
                  <a:lnTo>
                    <a:pt x="8" y="0"/>
                  </a:lnTo>
                  <a:cubicBezTo>
                    <a:pt x="5" y="0"/>
                    <a:pt x="2" y="1"/>
                    <a:pt x="0" y="2"/>
                  </a:cubicBezTo>
                  <a:lnTo>
                    <a:pt x="0" y="2"/>
                  </a:lnTo>
                  <a:cubicBezTo>
                    <a:pt x="3" y="3"/>
                    <a:pt x="6" y="0"/>
                    <a:pt x="8" y="3"/>
                  </a:cubicBezTo>
                  <a:cubicBezTo>
                    <a:pt x="8" y="5"/>
                    <a:pt x="7" y="5"/>
                    <a:pt x="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4776" y="2502"/>
              <a:ext cx="63" cy="66"/>
            </a:xfrm>
            <a:custGeom>
              <a:avLst/>
              <a:gdLst>
                <a:gd name="T0" fmla="*/ 2 w 8"/>
                <a:gd name="T1" fmla="*/ 3 h 9"/>
                <a:gd name="T2" fmla="*/ 5 w 8"/>
                <a:gd name="T3" fmla="*/ 1 h 9"/>
                <a:gd name="T4" fmla="*/ 7 w 8"/>
                <a:gd name="T5" fmla="*/ 5 h 9"/>
                <a:gd name="T6" fmla="*/ 6 w 8"/>
                <a:gd name="T7" fmla="*/ 6 h 9"/>
                <a:gd name="T8" fmla="*/ 0 w 8"/>
                <a:gd name="T9" fmla="*/ 9 h 9"/>
                <a:gd name="T10" fmla="*/ 5 w 8"/>
                <a:gd name="T11" fmla="*/ 4 h 9"/>
                <a:gd name="T12" fmla="*/ 2 w 8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3"/>
                  </a:moveTo>
                  <a:lnTo>
                    <a:pt x="5" y="1"/>
                  </a:lnTo>
                  <a:cubicBezTo>
                    <a:pt x="8" y="0"/>
                    <a:pt x="7" y="4"/>
                    <a:pt x="7" y="5"/>
                  </a:cubicBezTo>
                  <a:lnTo>
                    <a:pt x="6" y="6"/>
                  </a:lnTo>
                  <a:cubicBezTo>
                    <a:pt x="5" y="8"/>
                    <a:pt x="2" y="9"/>
                    <a:pt x="0" y="9"/>
                  </a:cubicBezTo>
                  <a:cubicBezTo>
                    <a:pt x="1" y="7"/>
                    <a:pt x="4" y="7"/>
                    <a:pt x="5" y="4"/>
                  </a:cubicBezTo>
                  <a:cubicBezTo>
                    <a:pt x="4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4207" y="2716"/>
              <a:ext cx="103" cy="67"/>
            </a:xfrm>
            <a:custGeom>
              <a:avLst/>
              <a:gdLst>
                <a:gd name="T0" fmla="*/ 13 w 13"/>
                <a:gd name="T1" fmla="*/ 1 h 9"/>
                <a:gd name="T2" fmla="*/ 1 w 13"/>
                <a:gd name="T3" fmla="*/ 9 h 9"/>
                <a:gd name="T4" fmla="*/ 0 w 13"/>
                <a:gd name="T5" fmla="*/ 9 h 9"/>
                <a:gd name="T6" fmla="*/ 12 w 13"/>
                <a:gd name="T7" fmla="*/ 0 h 9"/>
                <a:gd name="T8" fmla="*/ 13 w 13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3" y="1"/>
                  </a:moveTo>
                  <a:cubicBezTo>
                    <a:pt x="9" y="3"/>
                    <a:pt x="5" y="7"/>
                    <a:pt x="1" y="9"/>
                  </a:cubicBezTo>
                  <a:lnTo>
                    <a:pt x="0" y="9"/>
                  </a:lnTo>
                  <a:cubicBezTo>
                    <a:pt x="4" y="5"/>
                    <a:pt x="8" y="3"/>
                    <a:pt x="12" y="0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4571" y="2472"/>
              <a:ext cx="110" cy="81"/>
            </a:xfrm>
            <a:custGeom>
              <a:avLst/>
              <a:gdLst>
                <a:gd name="T0" fmla="*/ 14 w 14"/>
                <a:gd name="T1" fmla="*/ 1 h 11"/>
                <a:gd name="T2" fmla="*/ 0 w 14"/>
                <a:gd name="T3" fmla="*/ 11 h 11"/>
                <a:gd name="T4" fmla="*/ 1 w 14"/>
                <a:gd name="T5" fmla="*/ 9 h 11"/>
                <a:gd name="T6" fmla="*/ 14 w 14"/>
                <a:gd name="T7" fmla="*/ 0 h 11"/>
                <a:gd name="T8" fmla="*/ 14 w 14"/>
                <a:gd name="T9" fmla="*/ 0 h 11"/>
                <a:gd name="T10" fmla="*/ 14 w 14"/>
                <a:gd name="T11" fmla="*/ 0 h 11"/>
                <a:gd name="T12" fmla="*/ 14 w 1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14" y="1"/>
                  </a:moveTo>
                  <a:lnTo>
                    <a:pt x="0" y="11"/>
                  </a:lnTo>
                  <a:lnTo>
                    <a:pt x="1" y="9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4381" y="2605"/>
              <a:ext cx="158" cy="141"/>
            </a:xfrm>
            <a:custGeom>
              <a:avLst/>
              <a:gdLst>
                <a:gd name="T0" fmla="*/ 8 w 20"/>
                <a:gd name="T1" fmla="*/ 1 h 19"/>
                <a:gd name="T2" fmla="*/ 10 w 20"/>
                <a:gd name="T3" fmla="*/ 3 h 19"/>
                <a:gd name="T4" fmla="*/ 13 w 20"/>
                <a:gd name="T5" fmla="*/ 6 h 19"/>
                <a:gd name="T6" fmla="*/ 13 w 20"/>
                <a:gd name="T7" fmla="*/ 6 h 19"/>
                <a:gd name="T8" fmla="*/ 13 w 20"/>
                <a:gd name="T9" fmla="*/ 7 h 19"/>
                <a:gd name="T10" fmla="*/ 19 w 20"/>
                <a:gd name="T11" fmla="*/ 11 h 19"/>
                <a:gd name="T12" fmla="*/ 19 w 20"/>
                <a:gd name="T13" fmla="*/ 11 h 19"/>
                <a:gd name="T14" fmla="*/ 19 w 20"/>
                <a:gd name="T15" fmla="*/ 11 h 19"/>
                <a:gd name="T16" fmla="*/ 20 w 20"/>
                <a:gd name="T17" fmla="*/ 11 h 19"/>
                <a:gd name="T18" fmla="*/ 20 w 20"/>
                <a:gd name="T19" fmla="*/ 11 h 19"/>
                <a:gd name="T20" fmla="*/ 19 w 20"/>
                <a:gd name="T21" fmla="*/ 14 h 19"/>
                <a:gd name="T22" fmla="*/ 17 w 20"/>
                <a:gd name="T23" fmla="*/ 14 h 19"/>
                <a:gd name="T24" fmla="*/ 12 w 20"/>
                <a:gd name="T25" fmla="*/ 17 h 19"/>
                <a:gd name="T26" fmla="*/ 12 w 20"/>
                <a:gd name="T27" fmla="*/ 17 h 19"/>
                <a:gd name="T28" fmla="*/ 9 w 20"/>
                <a:gd name="T29" fmla="*/ 17 h 19"/>
                <a:gd name="T30" fmla="*/ 7 w 20"/>
                <a:gd name="T31" fmla="*/ 18 h 19"/>
                <a:gd name="T32" fmla="*/ 3 w 20"/>
                <a:gd name="T33" fmla="*/ 19 h 19"/>
                <a:gd name="T34" fmla="*/ 0 w 20"/>
                <a:gd name="T35" fmla="*/ 18 h 19"/>
                <a:gd name="T36" fmla="*/ 0 w 20"/>
                <a:gd name="T37" fmla="*/ 18 h 19"/>
                <a:gd name="T38" fmla="*/ 3 w 20"/>
                <a:gd name="T39" fmla="*/ 19 h 19"/>
                <a:gd name="T40" fmla="*/ 6 w 20"/>
                <a:gd name="T41" fmla="*/ 18 h 19"/>
                <a:gd name="T42" fmla="*/ 6 w 20"/>
                <a:gd name="T43" fmla="*/ 18 h 19"/>
                <a:gd name="T44" fmla="*/ 6 w 20"/>
                <a:gd name="T45" fmla="*/ 18 h 19"/>
                <a:gd name="T46" fmla="*/ 6 w 20"/>
                <a:gd name="T47" fmla="*/ 18 h 19"/>
                <a:gd name="T48" fmla="*/ 6 w 20"/>
                <a:gd name="T49" fmla="*/ 18 h 19"/>
                <a:gd name="T50" fmla="*/ 5 w 20"/>
                <a:gd name="T51" fmla="*/ 17 h 19"/>
                <a:gd name="T52" fmla="*/ 4 w 20"/>
                <a:gd name="T53" fmla="*/ 16 h 19"/>
                <a:gd name="T54" fmla="*/ 5 w 20"/>
                <a:gd name="T55" fmla="*/ 16 h 19"/>
                <a:gd name="T56" fmla="*/ 7 w 20"/>
                <a:gd name="T57" fmla="*/ 17 h 19"/>
                <a:gd name="T58" fmla="*/ 7 w 20"/>
                <a:gd name="T59" fmla="*/ 17 h 19"/>
                <a:gd name="T60" fmla="*/ 7 w 20"/>
                <a:gd name="T61" fmla="*/ 17 h 19"/>
                <a:gd name="T62" fmla="*/ 7 w 20"/>
                <a:gd name="T63" fmla="*/ 17 h 19"/>
                <a:gd name="T64" fmla="*/ 7 w 20"/>
                <a:gd name="T65" fmla="*/ 18 h 19"/>
                <a:gd name="T66" fmla="*/ 9 w 20"/>
                <a:gd name="T67" fmla="*/ 16 h 19"/>
                <a:gd name="T68" fmla="*/ 10 w 20"/>
                <a:gd name="T69" fmla="*/ 16 h 19"/>
                <a:gd name="T70" fmla="*/ 7 w 20"/>
                <a:gd name="T71" fmla="*/ 12 h 19"/>
                <a:gd name="T72" fmla="*/ 6 w 20"/>
                <a:gd name="T73" fmla="*/ 12 h 19"/>
                <a:gd name="T74" fmla="*/ 5 w 20"/>
                <a:gd name="T75" fmla="*/ 7 h 19"/>
                <a:gd name="T76" fmla="*/ 4 w 20"/>
                <a:gd name="T77" fmla="*/ 6 h 19"/>
                <a:gd name="T78" fmla="*/ 5 w 20"/>
                <a:gd name="T79" fmla="*/ 6 h 19"/>
                <a:gd name="T80" fmla="*/ 7 w 20"/>
                <a:gd name="T81" fmla="*/ 11 h 19"/>
                <a:gd name="T82" fmla="*/ 10 w 20"/>
                <a:gd name="T83" fmla="*/ 13 h 19"/>
                <a:gd name="T84" fmla="*/ 13 w 20"/>
                <a:gd name="T85" fmla="*/ 15 h 19"/>
                <a:gd name="T86" fmla="*/ 16 w 20"/>
                <a:gd name="T87" fmla="*/ 13 h 19"/>
                <a:gd name="T88" fmla="*/ 11 w 20"/>
                <a:gd name="T89" fmla="*/ 9 h 19"/>
                <a:gd name="T90" fmla="*/ 11 w 20"/>
                <a:gd name="T91" fmla="*/ 9 h 19"/>
                <a:gd name="T92" fmla="*/ 11 w 20"/>
                <a:gd name="T93" fmla="*/ 6 h 19"/>
                <a:gd name="T94" fmla="*/ 11 w 20"/>
                <a:gd name="T95" fmla="*/ 6 h 19"/>
                <a:gd name="T96" fmla="*/ 10 w 20"/>
                <a:gd name="T97" fmla="*/ 3 h 19"/>
                <a:gd name="T98" fmla="*/ 9 w 20"/>
                <a:gd name="T99" fmla="*/ 3 h 19"/>
                <a:gd name="T100" fmla="*/ 8 w 20"/>
                <a:gd name="T101" fmla="*/ 1 h 19"/>
                <a:gd name="T102" fmla="*/ 8 w 20"/>
                <a:gd name="T10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" h="19">
                  <a:moveTo>
                    <a:pt x="8" y="1"/>
                  </a:moveTo>
                  <a:cubicBezTo>
                    <a:pt x="9" y="1"/>
                    <a:pt x="10" y="2"/>
                    <a:pt x="10" y="3"/>
                  </a:cubicBezTo>
                  <a:cubicBezTo>
                    <a:pt x="11" y="4"/>
                    <a:pt x="12" y="5"/>
                    <a:pt x="13" y="6"/>
                  </a:cubicBezTo>
                  <a:lnTo>
                    <a:pt x="13" y="6"/>
                  </a:lnTo>
                  <a:lnTo>
                    <a:pt x="13" y="7"/>
                  </a:lnTo>
                  <a:cubicBezTo>
                    <a:pt x="15" y="8"/>
                    <a:pt x="17" y="9"/>
                    <a:pt x="19" y="11"/>
                  </a:cubicBezTo>
                  <a:lnTo>
                    <a:pt x="19" y="11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1"/>
                  </a:lnTo>
                  <a:cubicBezTo>
                    <a:pt x="19" y="12"/>
                    <a:pt x="19" y="13"/>
                    <a:pt x="19" y="14"/>
                  </a:cubicBezTo>
                  <a:lnTo>
                    <a:pt x="17" y="14"/>
                  </a:lnTo>
                  <a:cubicBezTo>
                    <a:pt x="16" y="15"/>
                    <a:pt x="14" y="16"/>
                    <a:pt x="12" y="17"/>
                  </a:cubicBezTo>
                  <a:lnTo>
                    <a:pt x="12" y="17"/>
                  </a:lnTo>
                  <a:cubicBezTo>
                    <a:pt x="11" y="17"/>
                    <a:pt x="10" y="17"/>
                    <a:pt x="9" y="17"/>
                  </a:cubicBezTo>
                  <a:lnTo>
                    <a:pt x="7" y="18"/>
                  </a:lnTo>
                  <a:cubicBezTo>
                    <a:pt x="6" y="19"/>
                    <a:pt x="4" y="19"/>
                    <a:pt x="3" y="19"/>
                  </a:cubicBezTo>
                  <a:cubicBezTo>
                    <a:pt x="2" y="19"/>
                    <a:pt x="1" y="18"/>
                    <a:pt x="0" y="18"/>
                  </a:cubicBezTo>
                  <a:lnTo>
                    <a:pt x="0" y="18"/>
                  </a:lnTo>
                  <a:cubicBezTo>
                    <a:pt x="1" y="18"/>
                    <a:pt x="2" y="19"/>
                    <a:pt x="3" y="19"/>
                  </a:cubicBezTo>
                  <a:cubicBezTo>
                    <a:pt x="4" y="19"/>
                    <a:pt x="5" y="19"/>
                    <a:pt x="6" y="18"/>
                  </a:cubicBez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cubicBezTo>
                    <a:pt x="5" y="18"/>
                    <a:pt x="5" y="18"/>
                    <a:pt x="5" y="17"/>
                  </a:cubicBezTo>
                  <a:cubicBezTo>
                    <a:pt x="4" y="17"/>
                    <a:pt x="4" y="17"/>
                    <a:pt x="4" y="16"/>
                  </a:cubicBezTo>
                  <a:cubicBezTo>
                    <a:pt x="4" y="16"/>
                    <a:pt x="4" y="16"/>
                    <a:pt x="5" y="16"/>
                  </a:cubicBezTo>
                  <a:cubicBezTo>
                    <a:pt x="5" y="16"/>
                    <a:pt x="6" y="17"/>
                    <a:pt x="7" y="17"/>
                  </a:cubicBez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8"/>
                  </a:lnTo>
                  <a:cubicBezTo>
                    <a:pt x="8" y="17"/>
                    <a:pt x="8" y="17"/>
                    <a:pt x="9" y="16"/>
                  </a:cubicBezTo>
                  <a:lnTo>
                    <a:pt x="10" y="16"/>
                  </a:lnTo>
                  <a:cubicBezTo>
                    <a:pt x="8" y="16"/>
                    <a:pt x="7" y="14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0"/>
                    <a:pt x="5" y="8"/>
                    <a:pt x="5" y="7"/>
                  </a:cubicBezTo>
                  <a:lnTo>
                    <a:pt x="4" y="6"/>
                  </a:lnTo>
                  <a:lnTo>
                    <a:pt x="5" y="6"/>
                  </a:lnTo>
                  <a:cubicBezTo>
                    <a:pt x="6" y="7"/>
                    <a:pt x="7" y="9"/>
                    <a:pt x="7" y="11"/>
                  </a:cubicBezTo>
                  <a:cubicBezTo>
                    <a:pt x="8" y="11"/>
                    <a:pt x="9" y="12"/>
                    <a:pt x="10" y="13"/>
                  </a:cubicBezTo>
                  <a:cubicBezTo>
                    <a:pt x="11" y="13"/>
                    <a:pt x="11" y="14"/>
                    <a:pt x="13" y="15"/>
                  </a:cubicBezTo>
                  <a:cubicBezTo>
                    <a:pt x="13" y="15"/>
                    <a:pt x="18" y="15"/>
                    <a:pt x="16" y="13"/>
                  </a:cubicBezTo>
                  <a:cubicBezTo>
                    <a:pt x="14" y="12"/>
                    <a:pt x="12" y="11"/>
                    <a:pt x="11" y="9"/>
                  </a:cubicBezTo>
                  <a:lnTo>
                    <a:pt x="11" y="9"/>
                  </a:lnTo>
                  <a:cubicBezTo>
                    <a:pt x="11" y="8"/>
                    <a:pt x="11" y="7"/>
                    <a:pt x="11" y="6"/>
                  </a:cubicBezTo>
                  <a:lnTo>
                    <a:pt x="11" y="6"/>
                  </a:lnTo>
                  <a:cubicBezTo>
                    <a:pt x="11" y="5"/>
                    <a:pt x="10" y="4"/>
                    <a:pt x="10" y="3"/>
                  </a:cubicBezTo>
                  <a:lnTo>
                    <a:pt x="9" y="3"/>
                  </a:lnTo>
                  <a:cubicBezTo>
                    <a:pt x="9" y="2"/>
                    <a:pt x="8" y="2"/>
                    <a:pt x="8" y="1"/>
                  </a:cubicBezTo>
                  <a:cubicBezTo>
                    <a:pt x="7" y="0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500" y="2553"/>
              <a:ext cx="16" cy="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2 w 2"/>
                <a:gd name="T7" fmla="*/ 1 h 1"/>
                <a:gd name="T8" fmla="*/ 2 w 2"/>
                <a:gd name="T9" fmla="*/ 1 h 1"/>
                <a:gd name="T10" fmla="*/ 2 w 2"/>
                <a:gd name="T11" fmla="*/ 1 h 1"/>
                <a:gd name="T12" fmla="*/ 1 w 2"/>
                <a:gd name="T13" fmla="*/ 0 h 1"/>
                <a:gd name="T14" fmla="*/ 1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0 w 2"/>
                <a:gd name="T23" fmla="*/ 0 h 1"/>
                <a:gd name="T24" fmla="*/ 0 w 2"/>
                <a:gd name="T25" fmla="*/ 0 h 1"/>
                <a:gd name="T26" fmla="*/ 0 w 2"/>
                <a:gd name="T27" fmla="*/ 0 h 1"/>
                <a:gd name="T28" fmla="*/ 0 w 2"/>
                <a:gd name="T29" fmla="*/ 0 h 1"/>
                <a:gd name="T30" fmla="*/ 0 w 2"/>
                <a:gd name="T31" fmla="*/ 0 h 1"/>
                <a:gd name="T32" fmla="*/ 1 w 2"/>
                <a:gd name="T3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516" y="2561"/>
              <a:ext cx="47" cy="74"/>
            </a:xfrm>
            <a:custGeom>
              <a:avLst/>
              <a:gdLst>
                <a:gd name="T0" fmla="*/ 5 w 6"/>
                <a:gd name="T1" fmla="*/ 0 h 10"/>
                <a:gd name="T2" fmla="*/ 5 w 6"/>
                <a:gd name="T3" fmla="*/ 0 h 10"/>
                <a:gd name="T4" fmla="*/ 5 w 6"/>
                <a:gd name="T5" fmla="*/ 0 h 10"/>
                <a:gd name="T6" fmla="*/ 5 w 6"/>
                <a:gd name="T7" fmla="*/ 0 h 10"/>
                <a:gd name="T8" fmla="*/ 6 w 6"/>
                <a:gd name="T9" fmla="*/ 0 h 10"/>
                <a:gd name="T10" fmla="*/ 6 w 6"/>
                <a:gd name="T11" fmla="*/ 0 h 10"/>
                <a:gd name="T12" fmla="*/ 6 w 6"/>
                <a:gd name="T13" fmla="*/ 0 h 10"/>
                <a:gd name="T14" fmla="*/ 4 w 6"/>
                <a:gd name="T15" fmla="*/ 4 h 10"/>
                <a:gd name="T16" fmla="*/ 3 w 6"/>
                <a:gd name="T17" fmla="*/ 8 h 10"/>
                <a:gd name="T18" fmla="*/ 2 w 6"/>
                <a:gd name="T19" fmla="*/ 10 h 10"/>
                <a:gd name="T20" fmla="*/ 1 w 6"/>
                <a:gd name="T21" fmla="*/ 10 h 10"/>
                <a:gd name="T22" fmla="*/ 0 w 6"/>
                <a:gd name="T23" fmla="*/ 8 h 10"/>
                <a:gd name="T24" fmla="*/ 1 w 6"/>
                <a:gd name="T25" fmla="*/ 2 h 10"/>
                <a:gd name="T26" fmla="*/ 2 w 6"/>
                <a:gd name="T27" fmla="*/ 0 h 10"/>
                <a:gd name="T28" fmla="*/ 2 w 6"/>
                <a:gd name="T29" fmla="*/ 0 h 10"/>
                <a:gd name="T30" fmla="*/ 3 w 6"/>
                <a:gd name="T31" fmla="*/ 0 h 10"/>
                <a:gd name="T32" fmla="*/ 4 w 6"/>
                <a:gd name="T33" fmla="*/ 0 h 10"/>
                <a:gd name="T34" fmla="*/ 5 w 6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10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6" y="1"/>
                    <a:pt x="5" y="3"/>
                    <a:pt x="4" y="4"/>
                  </a:cubicBezTo>
                  <a:cubicBezTo>
                    <a:pt x="4" y="5"/>
                    <a:pt x="3" y="6"/>
                    <a:pt x="3" y="8"/>
                  </a:cubicBezTo>
                  <a:cubicBezTo>
                    <a:pt x="3" y="9"/>
                    <a:pt x="3" y="9"/>
                    <a:pt x="2" y="10"/>
                  </a:cubicBezTo>
                  <a:lnTo>
                    <a:pt x="1" y="10"/>
                  </a:lnTo>
                  <a:cubicBezTo>
                    <a:pt x="1" y="9"/>
                    <a:pt x="0" y="9"/>
                    <a:pt x="0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4200" y="2464"/>
              <a:ext cx="363" cy="193"/>
            </a:xfrm>
            <a:custGeom>
              <a:avLst/>
              <a:gdLst>
                <a:gd name="T0" fmla="*/ 5 w 46"/>
                <a:gd name="T1" fmla="*/ 0 h 26"/>
                <a:gd name="T2" fmla="*/ 5 w 46"/>
                <a:gd name="T3" fmla="*/ 0 h 26"/>
                <a:gd name="T4" fmla="*/ 11 w 46"/>
                <a:gd name="T5" fmla="*/ 3 h 26"/>
                <a:gd name="T6" fmla="*/ 19 w 46"/>
                <a:gd name="T7" fmla="*/ 6 h 26"/>
                <a:gd name="T8" fmla="*/ 24 w 46"/>
                <a:gd name="T9" fmla="*/ 5 h 26"/>
                <a:gd name="T10" fmla="*/ 29 w 46"/>
                <a:gd name="T11" fmla="*/ 5 h 26"/>
                <a:gd name="T12" fmla="*/ 33 w 46"/>
                <a:gd name="T13" fmla="*/ 5 h 26"/>
                <a:gd name="T14" fmla="*/ 37 w 46"/>
                <a:gd name="T15" fmla="*/ 5 h 26"/>
                <a:gd name="T16" fmla="*/ 40 w 46"/>
                <a:gd name="T17" fmla="*/ 8 h 26"/>
                <a:gd name="T18" fmla="*/ 41 w 46"/>
                <a:gd name="T19" fmla="*/ 9 h 26"/>
                <a:gd name="T20" fmla="*/ 42 w 46"/>
                <a:gd name="T21" fmla="*/ 9 h 26"/>
                <a:gd name="T22" fmla="*/ 44 w 46"/>
                <a:gd name="T23" fmla="*/ 11 h 26"/>
                <a:gd name="T24" fmla="*/ 46 w 46"/>
                <a:gd name="T25" fmla="*/ 12 h 26"/>
                <a:gd name="T26" fmla="*/ 46 w 46"/>
                <a:gd name="T27" fmla="*/ 13 h 26"/>
                <a:gd name="T28" fmla="*/ 45 w 46"/>
                <a:gd name="T29" fmla="*/ 13 h 26"/>
                <a:gd name="T30" fmla="*/ 44 w 46"/>
                <a:gd name="T31" fmla="*/ 13 h 26"/>
                <a:gd name="T32" fmla="*/ 43 w 46"/>
                <a:gd name="T33" fmla="*/ 13 h 26"/>
                <a:gd name="T34" fmla="*/ 42 w 46"/>
                <a:gd name="T35" fmla="*/ 13 h 26"/>
                <a:gd name="T36" fmla="*/ 42 w 46"/>
                <a:gd name="T37" fmla="*/ 13 h 26"/>
                <a:gd name="T38" fmla="*/ 42 w 46"/>
                <a:gd name="T39" fmla="*/ 13 h 26"/>
                <a:gd name="T40" fmla="*/ 42 w 46"/>
                <a:gd name="T41" fmla="*/ 13 h 26"/>
                <a:gd name="T42" fmla="*/ 40 w 46"/>
                <a:gd name="T43" fmla="*/ 13 h 26"/>
                <a:gd name="T44" fmla="*/ 37 w 46"/>
                <a:gd name="T45" fmla="*/ 11 h 26"/>
                <a:gd name="T46" fmla="*/ 36 w 46"/>
                <a:gd name="T47" fmla="*/ 9 h 26"/>
                <a:gd name="T48" fmla="*/ 34 w 46"/>
                <a:gd name="T49" fmla="*/ 10 h 26"/>
                <a:gd name="T50" fmla="*/ 25 w 46"/>
                <a:gd name="T51" fmla="*/ 12 h 26"/>
                <a:gd name="T52" fmla="*/ 22 w 46"/>
                <a:gd name="T53" fmla="*/ 11 h 26"/>
                <a:gd name="T54" fmla="*/ 19 w 46"/>
                <a:gd name="T55" fmla="*/ 9 h 26"/>
                <a:gd name="T56" fmla="*/ 17 w 46"/>
                <a:gd name="T57" fmla="*/ 8 h 26"/>
                <a:gd name="T58" fmla="*/ 16 w 46"/>
                <a:gd name="T59" fmla="*/ 8 h 26"/>
                <a:gd name="T60" fmla="*/ 16 w 46"/>
                <a:gd name="T61" fmla="*/ 9 h 26"/>
                <a:gd name="T62" fmla="*/ 16 w 46"/>
                <a:gd name="T63" fmla="*/ 14 h 26"/>
                <a:gd name="T64" fmla="*/ 16 w 46"/>
                <a:gd name="T65" fmla="*/ 15 h 26"/>
                <a:gd name="T66" fmla="*/ 17 w 46"/>
                <a:gd name="T67" fmla="*/ 16 h 26"/>
                <a:gd name="T68" fmla="*/ 17 w 46"/>
                <a:gd name="T69" fmla="*/ 16 h 26"/>
                <a:gd name="T70" fmla="*/ 17 w 46"/>
                <a:gd name="T71" fmla="*/ 16 h 26"/>
                <a:gd name="T72" fmla="*/ 18 w 46"/>
                <a:gd name="T73" fmla="*/ 17 h 26"/>
                <a:gd name="T74" fmla="*/ 20 w 46"/>
                <a:gd name="T75" fmla="*/ 20 h 26"/>
                <a:gd name="T76" fmla="*/ 21 w 46"/>
                <a:gd name="T77" fmla="*/ 21 h 26"/>
                <a:gd name="T78" fmla="*/ 14 w 46"/>
                <a:gd name="T79" fmla="*/ 26 h 26"/>
                <a:gd name="T80" fmla="*/ 12 w 46"/>
                <a:gd name="T81" fmla="*/ 20 h 26"/>
                <a:gd name="T82" fmla="*/ 12 w 46"/>
                <a:gd name="T83" fmla="*/ 18 h 26"/>
                <a:gd name="T84" fmla="*/ 0 w 46"/>
                <a:gd name="T85" fmla="*/ 8 h 26"/>
                <a:gd name="T86" fmla="*/ 5 w 46"/>
                <a:gd name="T8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26">
                  <a:moveTo>
                    <a:pt x="5" y="0"/>
                  </a:moveTo>
                  <a:lnTo>
                    <a:pt x="5" y="0"/>
                  </a:lnTo>
                  <a:cubicBezTo>
                    <a:pt x="7" y="1"/>
                    <a:pt x="9" y="2"/>
                    <a:pt x="11" y="3"/>
                  </a:cubicBezTo>
                  <a:cubicBezTo>
                    <a:pt x="13" y="4"/>
                    <a:pt x="16" y="5"/>
                    <a:pt x="19" y="6"/>
                  </a:cubicBezTo>
                  <a:cubicBezTo>
                    <a:pt x="21" y="5"/>
                    <a:pt x="23" y="5"/>
                    <a:pt x="24" y="5"/>
                  </a:cubicBezTo>
                  <a:cubicBezTo>
                    <a:pt x="26" y="5"/>
                    <a:pt x="28" y="5"/>
                    <a:pt x="29" y="5"/>
                  </a:cubicBezTo>
                  <a:cubicBezTo>
                    <a:pt x="31" y="5"/>
                    <a:pt x="32" y="5"/>
                    <a:pt x="33" y="5"/>
                  </a:cubicBezTo>
                  <a:cubicBezTo>
                    <a:pt x="34" y="5"/>
                    <a:pt x="36" y="5"/>
                    <a:pt x="37" y="5"/>
                  </a:cubicBezTo>
                  <a:cubicBezTo>
                    <a:pt x="38" y="6"/>
                    <a:pt x="39" y="7"/>
                    <a:pt x="40" y="8"/>
                  </a:cubicBezTo>
                  <a:lnTo>
                    <a:pt x="41" y="9"/>
                  </a:lnTo>
                  <a:cubicBezTo>
                    <a:pt x="41" y="9"/>
                    <a:pt x="42" y="9"/>
                    <a:pt x="42" y="9"/>
                  </a:cubicBezTo>
                  <a:cubicBezTo>
                    <a:pt x="43" y="10"/>
                    <a:pt x="44" y="10"/>
                    <a:pt x="44" y="11"/>
                  </a:cubicBezTo>
                  <a:cubicBezTo>
                    <a:pt x="45" y="11"/>
                    <a:pt x="45" y="12"/>
                    <a:pt x="46" y="12"/>
                  </a:cubicBezTo>
                  <a:lnTo>
                    <a:pt x="46" y="13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0" y="13"/>
                  </a:lnTo>
                  <a:cubicBezTo>
                    <a:pt x="39" y="12"/>
                    <a:pt x="38" y="12"/>
                    <a:pt x="37" y="11"/>
                  </a:cubicBezTo>
                  <a:cubicBezTo>
                    <a:pt x="37" y="11"/>
                    <a:pt x="36" y="10"/>
                    <a:pt x="36" y="9"/>
                  </a:cubicBezTo>
                  <a:lnTo>
                    <a:pt x="34" y="10"/>
                  </a:lnTo>
                  <a:cubicBezTo>
                    <a:pt x="32" y="11"/>
                    <a:pt x="29" y="12"/>
                    <a:pt x="25" y="12"/>
                  </a:cubicBezTo>
                  <a:cubicBezTo>
                    <a:pt x="24" y="12"/>
                    <a:pt x="23" y="12"/>
                    <a:pt x="22" y="11"/>
                  </a:cubicBezTo>
                  <a:cubicBezTo>
                    <a:pt x="20" y="11"/>
                    <a:pt x="20" y="10"/>
                    <a:pt x="19" y="9"/>
                  </a:cubicBezTo>
                  <a:cubicBezTo>
                    <a:pt x="18" y="9"/>
                    <a:pt x="18" y="8"/>
                    <a:pt x="17" y="8"/>
                  </a:cubicBezTo>
                  <a:lnTo>
                    <a:pt x="16" y="8"/>
                  </a:lnTo>
                  <a:cubicBezTo>
                    <a:pt x="16" y="8"/>
                    <a:pt x="16" y="9"/>
                    <a:pt x="16" y="9"/>
                  </a:cubicBezTo>
                  <a:cubicBezTo>
                    <a:pt x="15" y="11"/>
                    <a:pt x="16" y="13"/>
                    <a:pt x="16" y="14"/>
                  </a:cubicBezTo>
                  <a:lnTo>
                    <a:pt x="16" y="15"/>
                  </a:lnTo>
                  <a:cubicBezTo>
                    <a:pt x="16" y="15"/>
                    <a:pt x="16" y="16"/>
                    <a:pt x="17" y="16"/>
                  </a:cubicBezTo>
                  <a:lnTo>
                    <a:pt x="17" y="16"/>
                  </a:lnTo>
                  <a:lnTo>
                    <a:pt x="17" y="16"/>
                  </a:lnTo>
                  <a:lnTo>
                    <a:pt x="18" y="17"/>
                  </a:lnTo>
                  <a:cubicBezTo>
                    <a:pt x="18" y="18"/>
                    <a:pt x="19" y="18"/>
                    <a:pt x="20" y="20"/>
                  </a:cubicBezTo>
                  <a:cubicBezTo>
                    <a:pt x="20" y="20"/>
                    <a:pt x="21" y="20"/>
                    <a:pt x="21" y="21"/>
                  </a:cubicBezTo>
                  <a:lnTo>
                    <a:pt x="14" y="26"/>
                  </a:lnTo>
                  <a:cubicBezTo>
                    <a:pt x="13" y="24"/>
                    <a:pt x="12" y="22"/>
                    <a:pt x="12" y="20"/>
                  </a:cubicBezTo>
                  <a:cubicBezTo>
                    <a:pt x="12" y="20"/>
                    <a:pt x="11" y="19"/>
                    <a:pt x="12" y="18"/>
                  </a:cubicBezTo>
                  <a:lnTo>
                    <a:pt x="0" y="8"/>
                  </a:lnTo>
                  <a:cubicBezTo>
                    <a:pt x="2" y="5"/>
                    <a:pt x="4" y="2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516" y="2590"/>
              <a:ext cx="63" cy="82"/>
            </a:xfrm>
            <a:custGeom>
              <a:avLst/>
              <a:gdLst>
                <a:gd name="T0" fmla="*/ 5 w 8"/>
                <a:gd name="T1" fmla="*/ 2 h 11"/>
                <a:gd name="T2" fmla="*/ 6 w 8"/>
                <a:gd name="T3" fmla="*/ 0 h 11"/>
                <a:gd name="T4" fmla="*/ 6 w 8"/>
                <a:gd name="T5" fmla="*/ 0 h 11"/>
                <a:gd name="T6" fmla="*/ 7 w 8"/>
                <a:gd name="T7" fmla="*/ 3 h 11"/>
                <a:gd name="T8" fmla="*/ 8 w 8"/>
                <a:gd name="T9" fmla="*/ 9 h 11"/>
                <a:gd name="T10" fmla="*/ 7 w 8"/>
                <a:gd name="T11" fmla="*/ 10 h 11"/>
                <a:gd name="T12" fmla="*/ 5 w 8"/>
                <a:gd name="T13" fmla="*/ 11 h 11"/>
                <a:gd name="T14" fmla="*/ 5 w 8"/>
                <a:gd name="T15" fmla="*/ 10 h 11"/>
                <a:gd name="T16" fmla="*/ 2 w 8"/>
                <a:gd name="T17" fmla="*/ 9 h 11"/>
                <a:gd name="T18" fmla="*/ 1 w 8"/>
                <a:gd name="T19" fmla="*/ 7 h 11"/>
                <a:gd name="T20" fmla="*/ 0 w 8"/>
                <a:gd name="T21" fmla="*/ 7 h 11"/>
                <a:gd name="T22" fmla="*/ 4 w 8"/>
                <a:gd name="T23" fmla="*/ 7 h 11"/>
                <a:gd name="T24" fmla="*/ 4 w 8"/>
                <a:gd name="T25" fmla="*/ 4 h 11"/>
                <a:gd name="T26" fmla="*/ 4 w 8"/>
                <a:gd name="T27" fmla="*/ 3 h 11"/>
                <a:gd name="T28" fmla="*/ 5 w 8"/>
                <a:gd name="T29" fmla="*/ 3 h 11"/>
                <a:gd name="T30" fmla="*/ 5 w 8"/>
                <a:gd name="T31" fmla="*/ 3 h 11"/>
                <a:gd name="T32" fmla="*/ 5 w 8"/>
                <a:gd name="T33" fmla="*/ 3 h 11"/>
                <a:gd name="T34" fmla="*/ 5 w 8"/>
                <a:gd name="T35" fmla="*/ 3 h 11"/>
                <a:gd name="T36" fmla="*/ 6 w 8"/>
                <a:gd name="T37" fmla="*/ 5 h 11"/>
                <a:gd name="T38" fmla="*/ 6 w 8"/>
                <a:gd name="T39" fmla="*/ 5 h 11"/>
                <a:gd name="T40" fmla="*/ 6 w 8"/>
                <a:gd name="T41" fmla="*/ 4 h 11"/>
                <a:gd name="T42" fmla="*/ 5 w 8"/>
                <a:gd name="T4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" h="11">
                  <a:moveTo>
                    <a:pt x="5" y="2"/>
                  </a:moveTo>
                  <a:cubicBezTo>
                    <a:pt x="5" y="1"/>
                    <a:pt x="5" y="1"/>
                    <a:pt x="6" y="0"/>
                  </a:cubicBezTo>
                  <a:lnTo>
                    <a:pt x="6" y="0"/>
                  </a:lnTo>
                  <a:cubicBezTo>
                    <a:pt x="6" y="1"/>
                    <a:pt x="7" y="2"/>
                    <a:pt x="7" y="3"/>
                  </a:cubicBezTo>
                  <a:cubicBezTo>
                    <a:pt x="7" y="5"/>
                    <a:pt x="8" y="7"/>
                    <a:pt x="8" y="9"/>
                  </a:cubicBezTo>
                  <a:cubicBezTo>
                    <a:pt x="8" y="9"/>
                    <a:pt x="8" y="10"/>
                    <a:pt x="7" y="10"/>
                  </a:cubicBezTo>
                  <a:lnTo>
                    <a:pt x="5" y="11"/>
                  </a:lnTo>
                  <a:lnTo>
                    <a:pt x="5" y="10"/>
                  </a:lnTo>
                  <a:cubicBezTo>
                    <a:pt x="4" y="10"/>
                    <a:pt x="3" y="9"/>
                    <a:pt x="2" y="9"/>
                  </a:cubicBezTo>
                  <a:cubicBezTo>
                    <a:pt x="2" y="8"/>
                    <a:pt x="1" y="8"/>
                    <a:pt x="1" y="7"/>
                  </a:cubicBezTo>
                  <a:lnTo>
                    <a:pt x="0" y="7"/>
                  </a:lnTo>
                  <a:cubicBezTo>
                    <a:pt x="1" y="7"/>
                    <a:pt x="3" y="8"/>
                    <a:pt x="4" y="7"/>
                  </a:cubicBezTo>
                  <a:cubicBezTo>
                    <a:pt x="4" y="7"/>
                    <a:pt x="4" y="5"/>
                    <a:pt x="4" y="4"/>
                  </a:cubicBez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ubicBezTo>
                    <a:pt x="5" y="3"/>
                    <a:pt x="6" y="4"/>
                    <a:pt x="6" y="5"/>
                  </a:cubicBezTo>
                  <a:lnTo>
                    <a:pt x="6" y="5"/>
                  </a:lnTo>
                  <a:lnTo>
                    <a:pt x="6" y="4"/>
                  </a:lnTo>
                  <a:cubicBezTo>
                    <a:pt x="6" y="4"/>
                    <a:pt x="6" y="3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359" y="2405"/>
              <a:ext cx="600" cy="393"/>
            </a:xfrm>
            <a:custGeom>
              <a:avLst/>
              <a:gdLst>
                <a:gd name="T0" fmla="*/ 7 w 76"/>
                <a:gd name="T1" fmla="*/ 8 h 53"/>
                <a:gd name="T2" fmla="*/ 19 w 76"/>
                <a:gd name="T3" fmla="*/ 13 h 53"/>
                <a:gd name="T4" fmla="*/ 9 w 76"/>
                <a:gd name="T5" fmla="*/ 16 h 53"/>
                <a:gd name="T6" fmla="*/ 2 w 76"/>
                <a:gd name="T7" fmla="*/ 23 h 53"/>
                <a:gd name="T8" fmla="*/ 0 w 76"/>
                <a:gd name="T9" fmla="*/ 26 h 53"/>
                <a:gd name="T10" fmla="*/ 8 w 76"/>
                <a:gd name="T11" fmla="*/ 25 h 53"/>
                <a:gd name="T12" fmla="*/ 14 w 76"/>
                <a:gd name="T13" fmla="*/ 22 h 53"/>
                <a:gd name="T14" fmla="*/ 9 w 76"/>
                <a:gd name="T15" fmla="*/ 26 h 53"/>
                <a:gd name="T16" fmla="*/ 5 w 76"/>
                <a:gd name="T17" fmla="*/ 33 h 53"/>
                <a:gd name="T18" fmla="*/ 2 w 76"/>
                <a:gd name="T19" fmla="*/ 40 h 53"/>
                <a:gd name="T20" fmla="*/ 8 w 76"/>
                <a:gd name="T21" fmla="*/ 37 h 53"/>
                <a:gd name="T22" fmla="*/ 12 w 76"/>
                <a:gd name="T23" fmla="*/ 32 h 53"/>
                <a:gd name="T24" fmla="*/ 20 w 76"/>
                <a:gd name="T25" fmla="*/ 29 h 53"/>
                <a:gd name="T26" fmla="*/ 19 w 76"/>
                <a:gd name="T27" fmla="*/ 31 h 53"/>
                <a:gd name="T28" fmla="*/ 15 w 76"/>
                <a:gd name="T29" fmla="*/ 40 h 53"/>
                <a:gd name="T30" fmla="*/ 20 w 76"/>
                <a:gd name="T31" fmla="*/ 53 h 53"/>
                <a:gd name="T32" fmla="*/ 36 w 76"/>
                <a:gd name="T33" fmla="*/ 46 h 53"/>
                <a:gd name="T34" fmla="*/ 33 w 76"/>
                <a:gd name="T35" fmla="*/ 40 h 53"/>
                <a:gd name="T36" fmla="*/ 25 w 76"/>
                <a:gd name="T37" fmla="*/ 45 h 53"/>
                <a:gd name="T38" fmla="*/ 22 w 76"/>
                <a:gd name="T39" fmla="*/ 47 h 53"/>
                <a:gd name="T40" fmla="*/ 21 w 76"/>
                <a:gd name="T41" fmla="*/ 46 h 53"/>
                <a:gd name="T42" fmla="*/ 21 w 76"/>
                <a:gd name="T43" fmla="*/ 41 h 53"/>
                <a:gd name="T44" fmla="*/ 21 w 76"/>
                <a:gd name="T45" fmla="*/ 41 h 53"/>
                <a:gd name="T46" fmla="*/ 24 w 76"/>
                <a:gd name="T47" fmla="*/ 37 h 53"/>
                <a:gd name="T48" fmla="*/ 34 w 76"/>
                <a:gd name="T49" fmla="*/ 37 h 53"/>
                <a:gd name="T50" fmla="*/ 36 w 76"/>
                <a:gd name="T51" fmla="*/ 46 h 53"/>
                <a:gd name="T52" fmla="*/ 53 w 76"/>
                <a:gd name="T53" fmla="*/ 35 h 53"/>
                <a:gd name="T54" fmla="*/ 76 w 76"/>
                <a:gd name="T55" fmla="*/ 16 h 53"/>
                <a:gd name="T56" fmla="*/ 62 w 76"/>
                <a:gd name="T57" fmla="*/ 0 h 53"/>
                <a:gd name="T58" fmla="*/ 29 w 76"/>
                <a:gd name="T59" fmla="*/ 8 h 53"/>
                <a:gd name="T60" fmla="*/ 8 w 76"/>
                <a:gd name="T61" fmla="*/ 5 h 53"/>
                <a:gd name="T62" fmla="*/ 5 w 76"/>
                <a:gd name="T63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53">
                  <a:moveTo>
                    <a:pt x="6" y="8"/>
                  </a:moveTo>
                  <a:lnTo>
                    <a:pt x="7" y="8"/>
                  </a:lnTo>
                  <a:cubicBezTo>
                    <a:pt x="10" y="10"/>
                    <a:pt x="13" y="11"/>
                    <a:pt x="17" y="12"/>
                  </a:cubicBezTo>
                  <a:cubicBezTo>
                    <a:pt x="17" y="12"/>
                    <a:pt x="18" y="13"/>
                    <a:pt x="19" y="13"/>
                  </a:cubicBezTo>
                  <a:lnTo>
                    <a:pt x="19" y="13"/>
                  </a:lnTo>
                  <a:lnTo>
                    <a:pt x="9" y="16"/>
                  </a:lnTo>
                  <a:cubicBezTo>
                    <a:pt x="8" y="17"/>
                    <a:pt x="7" y="18"/>
                    <a:pt x="6" y="18"/>
                  </a:cubicBezTo>
                  <a:cubicBezTo>
                    <a:pt x="5" y="20"/>
                    <a:pt x="4" y="21"/>
                    <a:pt x="2" y="23"/>
                  </a:cubicBezTo>
                  <a:cubicBezTo>
                    <a:pt x="1" y="24"/>
                    <a:pt x="1" y="24"/>
                    <a:pt x="0" y="25"/>
                  </a:cubicBezTo>
                  <a:lnTo>
                    <a:pt x="0" y="26"/>
                  </a:lnTo>
                  <a:cubicBezTo>
                    <a:pt x="1" y="27"/>
                    <a:pt x="3" y="27"/>
                    <a:pt x="4" y="27"/>
                  </a:cubicBezTo>
                  <a:cubicBezTo>
                    <a:pt x="6" y="27"/>
                    <a:pt x="7" y="26"/>
                    <a:pt x="8" y="25"/>
                  </a:cubicBezTo>
                  <a:cubicBezTo>
                    <a:pt x="10" y="24"/>
                    <a:pt x="11" y="23"/>
                    <a:pt x="12" y="22"/>
                  </a:cubicBezTo>
                  <a:lnTo>
                    <a:pt x="14" y="22"/>
                  </a:lnTo>
                  <a:lnTo>
                    <a:pt x="12" y="23"/>
                  </a:lnTo>
                  <a:lnTo>
                    <a:pt x="9" y="26"/>
                  </a:lnTo>
                  <a:cubicBezTo>
                    <a:pt x="8" y="27"/>
                    <a:pt x="6" y="28"/>
                    <a:pt x="6" y="30"/>
                  </a:cubicBezTo>
                  <a:cubicBezTo>
                    <a:pt x="5" y="31"/>
                    <a:pt x="5" y="32"/>
                    <a:pt x="5" y="33"/>
                  </a:cubicBezTo>
                  <a:cubicBezTo>
                    <a:pt x="4" y="35"/>
                    <a:pt x="3" y="36"/>
                    <a:pt x="2" y="38"/>
                  </a:cubicBezTo>
                  <a:lnTo>
                    <a:pt x="2" y="40"/>
                  </a:lnTo>
                  <a:cubicBezTo>
                    <a:pt x="3" y="41"/>
                    <a:pt x="4" y="40"/>
                    <a:pt x="5" y="40"/>
                  </a:cubicBezTo>
                  <a:cubicBezTo>
                    <a:pt x="6" y="39"/>
                    <a:pt x="7" y="38"/>
                    <a:pt x="8" y="37"/>
                  </a:cubicBezTo>
                  <a:cubicBezTo>
                    <a:pt x="9" y="36"/>
                    <a:pt x="10" y="35"/>
                    <a:pt x="11" y="33"/>
                  </a:cubicBezTo>
                  <a:lnTo>
                    <a:pt x="12" y="32"/>
                  </a:lnTo>
                  <a:lnTo>
                    <a:pt x="13" y="31"/>
                  </a:lnTo>
                  <a:cubicBezTo>
                    <a:pt x="15" y="30"/>
                    <a:pt x="18" y="29"/>
                    <a:pt x="20" y="29"/>
                  </a:cubicBezTo>
                  <a:lnTo>
                    <a:pt x="20" y="29"/>
                  </a:lnTo>
                  <a:lnTo>
                    <a:pt x="19" y="31"/>
                  </a:lnTo>
                  <a:cubicBezTo>
                    <a:pt x="17" y="33"/>
                    <a:pt x="16" y="35"/>
                    <a:pt x="15" y="37"/>
                  </a:cubicBezTo>
                  <a:cubicBezTo>
                    <a:pt x="15" y="38"/>
                    <a:pt x="15" y="39"/>
                    <a:pt x="15" y="40"/>
                  </a:cubicBezTo>
                  <a:cubicBezTo>
                    <a:pt x="15" y="43"/>
                    <a:pt x="15" y="46"/>
                    <a:pt x="17" y="48"/>
                  </a:cubicBezTo>
                  <a:cubicBezTo>
                    <a:pt x="18" y="50"/>
                    <a:pt x="18" y="51"/>
                    <a:pt x="20" y="53"/>
                  </a:cubicBezTo>
                  <a:lnTo>
                    <a:pt x="22" y="53"/>
                  </a:lnTo>
                  <a:cubicBezTo>
                    <a:pt x="26" y="52"/>
                    <a:pt x="32" y="48"/>
                    <a:pt x="36" y="46"/>
                  </a:cubicBezTo>
                  <a:lnTo>
                    <a:pt x="35" y="42"/>
                  </a:lnTo>
                  <a:lnTo>
                    <a:pt x="33" y="40"/>
                  </a:lnTo>
                  <a:lnTo>
                    <a:pt x="32" y="41"/>
                  </a:lnTo>
                  <a:cubicBezTo>
                    <a:pt x="30" y="43"/>
                    <a:pt x="27" y="44"/>
                    <a:pt x="25" y="45"/>
                  </a:cubicBezTo>
                  <a:lnTo>
                    <a:pt x="24" y="46"/>
                  </a:lnTo>
                  <a:cubicBezTo>
                    <a:pt x="23" y="46"/>
                    <a:pt x="22" y="47"/>
                    <a:pt x="22" y="47"/>
                  </a:cubicBezTo>
                  <a:lnTo>
                    <a:pt x="21" y="47"/>
                  </a:lnTo>
                  <a:lnTo>
                    <a:pt x="21" y="46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cubicBezTo>
                    <a:pt x="22" y="40"/>
                    <a:pt x="23" y="39"/>
                    <a:pt x="23" y="38"/>
                  </a:cubicBezTo>
                  <a:lnTo>
                    <a:pt x="24" y="37"/>
                  </a:lnTo>
                  <a:cubicBezTo>
                    <a:pt x="25" y="36"/>
                    <a:pt x="27" y="35"/>
                    <a:pt x="29" y="35"/>
                  </a:cubicBezTo>
                  <a:cubicBezTo>
                    <a:pt x="30" y="35"/>
                    <a:pt x="33" y="36"/>
                    <a:pt x="34" y="37"/>
                  </a:cubicBezTo>
                  <a:cubicBezTo>
                    <a:pt x="34" y="38"/>
                    <a:pt x="33" y="39"/>
                    <a:pt x="33" y="40"/>
                  </a:cubicBezTo>
                  <a:lnTo>
                    <a:pt x="36" y="46"/>
                  </a:lnTo>
                  <a:lnTo>
                    <a:pt x="41" y="44"/>
                  </a:lnTo>
                  <a:cubicBezTo>
                    <a:pt x="45" y="41"/>
                    <a:pt x="49" y="38"/>
                    <a:pt x="53" y="35"/>
                  </a:cubicBezTo>
                  <a:cubicBezTo>
                    <a:pt x="59" y="27"/>
                    <a:pt x="67" y="19"/>
                    <a:pt x="75" y="16"/>
                  </a:cubicBezTo>
                  <a:lnTo>
                    <a:pt x="76" y="16"/>
                  </a:lnTo>
                  <a:lnTo>
                    <a:pt x="76" y="16"/>
                  </a:lnTo>
                  <a:lnTo>
                    <a:pt x="62" y="0"/>
                  </a:lnTo>
                  <a:lnTo>
                    <a:pt x="62" y="0"/>
                  </a:lnTo>
                  <a:cubicBezTo>
                    <a:pt x="51" y="17"/>
                    <a:pt x="46" y="10"/>
                    <a:pt x="29" y="8"/>
                  </a:cubicBezTo>
                  <a:cubicBezTo>
                    <a:pt x="23" y="8"/>
                    <a:pt x="17" y="7"/>
                    <a:pt x="11" y="5"/>
                  </a:cubicBezTo>
                  <a:lnTo>
                    <a:pt x="8" y="5"/>
                  </a:lnTo>
                  <a:cubicBezTo>
                    <a:pt x="7" y="4"/>
                    <a:pt x="6" y="4"/>
                    <a:pt x="5" y="5"/>
                  </a:cubicBezTo>
                  <a:lnTo>
                    <a:pt x="5" y="5"/>
                  </a:lnTo>
                  <a:cubicBezTo>
                    <a:pt x="5" y="6"/>
                    <a:pt x="5" y="7"/>
                    <a:pt x="6" y="8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620" y="2702"/>
              <a:ext cx="31" cy="44"/>
            </a:xfrm>
            <a:custGeom>
              <a:avLst/>
              <a:gdLst>
                <a:gd name="T0" fmla="*/ 0 w 4"/>
                <a:gd name="T1" fmla="*/ 0 h 6"/>
                <a:gd name="T2" fmla="*/ 3 w 4"/>
                <a:gd name="T3" fmla="*/ 6 h 6"/>
                <a:gd name="T4" fmla="*/ 3 w 4"/>
                <a:gd name="T5" fmla="*/ 6 h 6"/>
                <a:gd name="T6" fmla="*/ 4 w 4"/>
                <a:gd name="T7" fmla="*/ 6 h 6"/>
                <a:gd name="T8" fmla="*/ 4 w 4"/>
                <a:gd name="T9" fmla="*/ 6 h 6"/>
                <a:gd name="T10" fmla="*/ 4 w 4"/>
                <a:gd name="T11" fmla="*/ 6 h 6"/>
                <a:gd name="T12" fmla="*/ 0 w 4"/>
                <a:gd name="T13" fmla="*/ 0 h 6"/>
                <a:gd name="T14" fmla="*/ 0 w 4"/>
                <a:gd name="T15" fmla="*/ 0 h 6"/>
                <a:gd name="T16" fmla="*/ 0 w 4"/>
                <a:gd name="T17" fmla="*/ 0 h 6"/>
                <a:gd name="T18" fmla="*/ 0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469" y="2590"/>
              <a:ext cx="111" cy="423"/>
            </a:xfrm>
            <a:custGeom>
              <a:avLst/>
              <a:gdLst>
                <a:gd name="T0" fmla="*/ 9 w 14"/>
                <a:gd name="T1" fmla="*/ 2 h 57"/>
                <a:gd name="T2" fmla="*/ 0 w 14"/>
                <a:gd name="T3" fmla="*/ 47 h 57"/>
                <a:gd name="T4" fmla="*/ 1 w 14"/>
                <a:gd name="T5" fmla="*/ 49 h 57"/>
                <a:gd name="T6" fmla="*/ 0 w 14"/>
                <a:gd name="T7" fmla="*/ 54 h 57"/>
                <a:gd name="T8" fmla="*/ 0 w 14"/>
                <a:gd name="T9" fmla="*/ 56 h 57"/>
                <a:gd name="T10" fmla="*/ 0 w 14"/>
                <a:gd name="T11" fmla="*/ 56 h 57"/>
                <a:gd name="T12" fmla="*/ 2 w 14"/>
                <a:gd name="T13" fmla="*/ 57 h 57"/>
                <a:gd name="T14" fmla="*/ 2 w 14"/>
                <a:gd name="T15" fmla="*/ 56 h 57"/>
                <a:gd name="T16" fmla="*/ 3 w 14"/>
                <a:gd name="T17" fmla="*/ 55 h 57"/>
                <a:gd name="T18" fmla="*/ 4 w 14"/>
                <a:gd name="T19" fmla="*/ 50 h 57"/>
                <a:gd name="T20" fmla="*/ 5 w 14"/>
                <a:gd name="T21" fmla="*/ 48 h 57"/>
                <a:gd name="T22" fmla="*/ 14 w 14"/>
                <a:gd name="T23" fmla="*/ 3 h 57"/>
                <a:gd name="T24" fmla="*/ 14 w 14"/>
                <a:gd name="T25" fmla="*/ 2 h 57"/>
                <a:gd name="T26" fmla="*/ 11 w 14"/>
                <a:gd name="T27" fmla="*/ 0 h 57"/>
                <a:gd name="T28" fmla="*/ 9 w 14"/>
                <a:gd name="T2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57">
                  <a:moveTo>
                    <a:pt x="9" y="2"/>
                  </a:moveTo>
                  <a:lnTo>
                    <a:pt x="0" y="47"/>
                  </a:lnTo>
                  <a:cubicBezTo>
                    <a:pt x="0" y="48"/>
                    <a:pt x="1" y="49"/>
                    <a:pt x="1" y="49"/>
                  </a:cubicBezTo>
                  <a:lnTo>
                    <a:pt x="0" y="54"/>
                  </a:lnTo>
                  <a:cubicBezTo>
                    <a:pt x="0" y="55"/>
                    <a:pt x="0" y="55"/>
                    <a:pt x="0" y="56"/>
                  </a:cubicBezTo>
                  <a:lnTo>
                    <a:pt x="0" y="56"/>
                  </a:lnTo>
                  <a:cubicBezTo>
                    <a:pt x="1" y="57"/>
                    <a:pt x="1" y="57"/>
                    <a:pt x="2" y="57"/>
                  </a:cubicBezTo>
                  <a:lnTo>
                    <a:pt x="2" y="56"/>
                  </a:lnTo>
                  <a:cubicBezTo>
                    <a:pt x="3" y="56"/>
                    <a:pt x="3" y="55"/>
                    <a:pt x="3" y="55"/>
                  </a:cubicBezTo>
                  <a:lnTo>
                    <a:pt x="4" y="50"/>
                  </a:lnTo>
                  <a:cubicBezTo>
                    <a:pt x="5" y="49"/>
                    <a:pt x="5" y="49"/>
                    <a:pt x="5" y="48"/>
                  </a:cubicBezTo>
                  <a:lnTo>
                    <a:pt x="14" y="3"/>
                  </a:lnTo>
                  <a:lnTo>
                    <a:pt x="14" y="2"/>
                  </a:lnTo>
                  <a:cubicBezTo>
                    <a:pt x="14" y="1"/>
                    <a:pt x="13" y="0"/>
                    <a:pt x="11" y="0"/>
                  </a:cubicBezTo>
                  <a:cubicBezTo>
                    <a:pt x="10" y="0"/>
                    <a:pt x="9" y="1"/>
                    <a:pt x="9" y="2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398" y="2590"/>
              <a:ext cx="119" cy="97"/>
            </a:xfrm>
            <a:custGeom>
              <a:avLst/>
              <a:gdLst>
                <a:gd name="T0" fmla="*/ 0 w 15"/>
                <a:gd name="T1" fmla="*/ 13 h 13"/>
                <a:gd name="T2" fmla="*/ 1 w 15"/>
                <a:gd name="T3" fmla="*/ 11 h 13"/>
                <a:gd name="T4" fmla="*/ 2 w 15"/>
                <a:gd name="T5" fmla="*/ 6 h 13"/>
                <a:gd name="T6" fmla="*/ 3 w 15"/>
                <a:gd name="T7" fmla="*/ 5 h 13"/>
                <a:gd name="T8" fmla="*/ 10 w 15"/>
                <a:gd name="T9" fmla="*/ 1 h 13"/>
                <a:gd name="T10" fmla="*/ 14 w 15"/>
                <a:gd name="T11" fmla="*/ 1 h 13"/>
                <a:gd name="T12" fmla="*/ 15 w 15"/>
                <a:gd name="T13" fmla="*/ 1 h 13"/>
                <a:gd name="T14" fmla="*/ 14 w 15"/>
                <a:gd name="T15" fmla="*/ 2 h 13"/>
                <a:gd name="T16" fmla="*/ 5 w 15"/>
                <a:gd name="T17" fmla="*/ 6 h 13"/>
                <a:gd name="T18" fmla="*/ 4 w 15"/>
                <a:gd name="T19" fmla="*/ 7 h 13"/>
                <a:gd name="T20" fmla="*/ 1 w 15"/>
                <a:gd name="T21" fmla="*/ 13 h 13"/>
                <a:gd name="T22" fmla="*/ 0 w 15"/>
                <a:gd name="T2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3">
                  <a:moveTo>
                    <a:pt x="0" y="13"/>
                  </a:moveTo>
                  <a:lnTo>
                    <a:pt x="1" y="11"/>
                  </a:lnTo>
                  <a:cubicBezTo>
                    <a:pt x="1" y="9"/>
                    <a:pt x="2" y="7"/>
                    <a:pt x="2" y="6"/>
                  </a:cubicBezTo>
                  <a:lnTo>
                    <a:pt x="3" y="5"/>
                  </a:lnTo>
                  <a:cubicBezTo>
                    <a:pt x="5" y="3"/>
                    <a:pt x="8" y="2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lnTo>
                    <a:pt x="15" y="1"/>
                  </a:lnTo>
                  <a:lnTo>
                    <a:pt x="14" y="2"/>
                  </a:lnTo>
                  <a:cubicBezTo>
                    <a:pt x="11" y="3"/>
                    <a:pt x="8" y="4"/>
                    <a:pt x="5" y="6"/>
                  </a:cubicBezTo>
                  <a:lnTo>
                    <a:pt x="4" y="7"/>
                  </a:lnTo>
                  <a:cubicBezTo>
                    <a:pt x="3" y="9"/>
                    <a:pt x="2" y="11"/>
                    <a:pt x="1" y="13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383" y="2546"/>
              <a:ext cx="102" cy="44"/>
            </a:xfrm>
            <a:custGeom>
              <a:avLst/>
              <a:gdLst>
                <a:gd name="T0" fmla="*/ 0 w 13"/>
                <a:gd name="T1" fmla="*/ 6 h 6"/>
                <a:gd name="T2" fmla="*/ 0 w 13"/>
                <a:gd name="T3" fmla="*/ 6 h 6"/>
                <a:gd name="T4" fmla="*/ 1 w 13"/>
                <a:gd name="T5" fmla="*/ 6 h 6"/>
                <a:gd name="T6" fmla="*/ 6 w 13"/>
                <a:gd name="T7" fmla="*/ 2 h 6"/>
                <a:gd name="T8" fmla="*/ 8 w 13"/>
                <a:gd name="T9" fmla="*/ 0 h 6"/>
                <a:gd name="T10" fmla="*/ 12 w 13"/>
                <a:gd name="T11" fmla="*/ 0 h 6"/>
                <a:gd name="T12" fmla="*/ 13 w 13"/>
                <a:gd name="T13" fmla="*/ 0 h 6"/>
                <a:gd name="T14" fmla="*/ 12 w 13"/>
                <a:gd name="T15" fmla="*/ 1 h 6"/>
                <a:gd name="T16" fmla="*/ 7 w 13"/>
                <a:gd name="T17" fmla="*/ 3 h 6"/>
                <a:gd name="T18" fmla="*/ 1 w 13"/>
                <a:gd name="T19" fmla="*/ 6 h 6"/>
                <a:gd name="T20" fmla="*/ 0 w 13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6">
                  <a:moveTo>
                    <a:pt x="0" y="6"/>
                  </a:moveTo>
                  <a:lnTo>
                    <a:pt x="0" y="6"/>
                  </a:lnTo>
                  <a:lnTo>
                    <a:pt x="1" y="6"/>
                  </a:lnTo>
                  <a:cubicBezTo>
                    <a:pt x="3" y="5"/>
                    <a:pt x="4" y="4"/>
                    <a:pt x="6" y="2"/>
                  </a:cubicBezTo>
                  <a:cubicBezTo>
                    <a:pt x="7" y="1"/>
                    <a:pt x="7" y="1"/>
                    <a:pt x="8" y="0"/>
                  </a:cubicBezTo>
                  <a:cubicBezTo>
                    <a:pt x="10" y="0"/>
                    <a:pt x="11" y="0"/>
                    <a:pt x="12" y="0"/>
                  </a:cubicBezTo>
                  <a:lnTo>
                    <a:pt x="13" y="0"/>
                  </a:lnTo>
                  <a:lnTo>
                    <a:pt x="12" y="1"/>
                  </a:lnTo>
                  <a:cubicBezTo>
                    <a:pt x="10" y="1"/>
                    <a:pt x="9" y="2"/>
                    <a:pt x="7" y="3"/>
                  </a:cubicBezTo>
                  <a:cubicBezTo>
                    <a:pt x="5" y="4"/>
                    <a:pt x="3" y="6"/>
                    <a:pt x="1" y="6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414" y="2457"/>
              <a:ext cx="103" cy="37"/>
            </a:xfrm>
            <a:custGeom>
              <a:avLst/>
              <a:gdLst>
                <a:gd name="T0" fmla="*/ 13 w 13"/>
                <a:gd name="T1" fmla="*/ 5 h 5"/>
                <a:gd name="T2" fmla="*/ 13 w 13"/>
                <a:gd name="T3" fmla="*/ 5 h 5"/>
                <a:gd name="T4" fmla="*/ 11 w 13"/>
                <a:gd name="T5" fmla="*/ 4 h 5"/>
                <a:gd name="T6" fmla="*/ 7 w 13"/>
                <a:gd name="T7" fmla="*/ 3 h 5"/>
                <a:gd name="T8" fmla="*/ 0 w 13"/>
                <a:gd name="T9" fmla="*/ 0 h 5"/>
                <a:gd name="T10" fmla="*/ 0 w 13"/>
                <a:gd name="T11" fmla="*/ 0 h 5"/>
                <a:gd name="T12" fmla="*/ 8 w 13"/>
                <a:gd name="T13" fmla="*/ 3 h 5"/>
                <a:gd name="T14" fmla="*/ 12 w 13"/>
                <a:gd name="T15" fmla="*/ 4 h 5"/>
                <a:gd name="T16" fmla="*/ 13 w 1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lnTo>
                    <a:pt x="13" y="5"/>
                  </a:lnTo>
                  <a:lnTo>
                    <a:pt x="11" y="4"/>
                  </a:lnTo>
                  <a:cubicBezTo>
                    <a:pt x="10" y="4"/>
                    <a:pt x="8" y="4"/>
                    <a:pt x="7" y="3"/>
                  </a:cubicBezTo>
                  <a:cubicBezTo>
                    <a:pt x="5" y="2"/>
                    <a:pt x="1" y="2"/>
                    <a:pt x="0" y="0"/>
                  </a:cubicBezTo>
                  <a:lnTo>
                    <a:pt x="0" y="0"/>
                  </a:lnTo>
                  <a:cubicBezTo>
                    <a:pt x="2" y="0"/>
                    <a:pt x="5" y="2"/>
                    <a:pt x="8" y="3"/>
                  </a:cubicBezTo>
                  <a:cubicBezTo>
                    <a:pt x="9" y="3"/>
                    <a:pt x="10" y="4"/>
                    <a:pt x="12" y="4"/>
                  </a:cubicBezTo>
                  <a:lnTo>
                    <a:pt x="13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485" y="2494"/>
              <a:ext cx="435" cy="289"/>
            </a:xfrm>
            <a:custGeom>
              <a:avLst/>
              <a:gdLst>
                <a:gd name="T0" fmla="*/ 36 w 55"/>
                <a:gd name="T1" fmla="*/ 14 h 39"/>
                <a:gd name="T2" fmla="*/ 20 w 55"/>
                <a:gd name="T3" fmla="*/ 12 h 39"/>
                <a:gd name="T4" fmla="*/ 18 w 55"/>
                <a:gd name="T5" fmla="*/ 12 h 39"/>
                <a:gd name="T6" fmla="*/ 14 w 55"/>
                <a:gd name="T7" fmla="*/ 16 h 39"/>
                <a:gd name="T8" fmla="*/ 11 w 55"/>
                <a:gd name="T9" fmla="*/ 17 h 39"/>
                <a:gd name="T10" fmla="*/ 10 w 55"/>
                <a:gd name="T11" fmla="*/ 17 h 39"/>
                <a:gd name="T12" fmla="*/ 5 w 55"/>
                <a:gd name="T13" fmla="*/ 21 h 39"/>
                <a:gd name="T14" fmla="*/ 2 w 55"/>
                <a:gd name="T15" fmla="*/ 24 h 39"/>
                <a:gd name="T16" fmla="*/ 1 w 55"/>
                <a:gd name="T17" fmla="*/ 27 h 39"/>
                <a:gd name="T18" fmla="*/ 1 w 55"/>
                <a:gd name="T19" fmla="*/ 31 h 39"/>
                <a:gd name="T20" fmla="*/ 2 w 55"/>
                <a:gd name="T21" fmla="*/ 36 h 39"/>
                <a:gd name="T22" fmla="*/ 2 w 55"/>
                <a:gd name="T23" fmla="*/ 36 h 39"/>
                <a:gd name="T24" fmla="*/ 2 w 55"/>
                <a:gd name="T25" fmla="*/ 36 h 39"/>
                <a:gd name="T26" fmla="*/ 2 w 55"/>
                <a:gd name="T27" fmla="*/ 34 h 39"/>
                <a:gd name="T28" fmla="*/ 3 w 55"/>
                <a:gd name="T29" fmla="*/ 28 h 39"/>
                <a:gd name="T30" fmla="*/ 4 w 55"/>
                <a:gd name="T31" fmla="*/ 25 h 39"/>
                <a:gd name="T32" fmla="*/ 8 w 55"/>
                <a:gd name="T33" fmla="*/ 22 h 39"/>
                <a:gd name="T34" fmla="*/ 15 w 55"/>
                <a:gd name="T35" fmla="*/ 20 h 39"/>
                <a:gd name="T36" fmla="*/ 15 w 55"/>
                <a:gd name="T37" fmla="*/ 20 h 39"/>
                <a:gd name="T38" fmla="*/ 20 w 55"/>
                <a:gd name="T39" fmla="*/ 23 h 39"/>
                <a:gd name="T40" fmla="*/ 22 w 55"/>
                <a:gd name="T41" fmla="*/ 25 h 39"/>
                <a:gd name="T42" fmla="*/ 21 w 55"/>
                <a:gd name="T43" fmla="*/ 28 h 39"/>
                <a:gd name="T44" fmla="*/ 17 w 55"/>
                <a:gd name="T45" fmla="*/ 30 h 39"/>
                <a:gd name="T46" fmla="*/ 12 w 55"/>
                <a:gd name="T47" fmla="*/ 33 h 39"/>
                <a:gd name="T48" fmla="*/ 11 w 55"/>
                <a:gd name="T49" fmla="*/ 34 h 39"/>
                <a:gd name="T50" fmla="*/ 8 w 55"/>
                <a:gd name="T51" fmla="*/ 36 h 39"/>
                <a:gd name="T52" fmla="*/ 6 w 55"/>
                <a:gd name="T53" fmla="*/ 38 h 39"/>
                <a:gd name="T54" fmla="*/ 6 w 55"/>
                <a:gd name="T55" fmla="*/ 39 h 39"/>
                <a:gd name="T56" fmla="*/ 6 w 55"/>
                <a:gd name="T57" fmla="*/ 39 h 39"/>
                <a:gd name="T58" fmla="*/ 7 w 55"/>
                <a:gd name="T59" fmla="*/ 38 h 39"/>
                <a:gd name="T60" fmla="*/ 7 w 55"/>
                <a:gd name="T61" fmla="*/ 38 h 39"/>
                <a:gd name="T62" fmla="*/ 12 w 55"/>
                <a:gd name="T63" fmla="*/ 35 h 39"/>
                <a:gd name="T64" fmla="*/ 17 w 55"/>
                <a:gd name="T65" fmla="*/ 34 h 39"/>
                <a:gd name="T66" fmla="*/ 19 w 55"/>
                <a:gd name="T67" fmla="*/ 33 h 39"/>
                <a:gd name="T68" fmla="*/ 23 w 55"/>
                <a:gd name="T69" fmla="*/ 30 h 39"/>
                <a:gd name="T70" fmla="*/ 25 w 55"/>
                <a:gd name="T71" fmla="*/ 29 h 39"/>
                <a:gd name="T72" fmla="*/ 30 w 55"/>
                <a:gd name="T73" fmla="*/ 26 h 39"/>
                <a:gd name="T74" fmla="*/ 31 w 55"/>
                <a:gd name="T75" fmla="*/ 25 h 39"/>
                <a:gd name="T76" fmla="*/ 37 w 55"/>
                <a:gd name="T77" fmla="*/ 18 h 39"/>
                <a:gd name="T78" fmla="*/ 44 w 55"/>
                <a:gd name="T79" fmla="*/ 13 h 39"/>
                <a:gd name="T80" fmla="*/ 55 w 55"/>
                <a:gd name="T81" fmla="*/ 4 h 39"/>
                <a:gd name="T82" fmla="*/ 52 w 55"/>
                <a:gd name="T83" fmla="*/ 0 h 39"/>
                <a:gd name="T84" fmla="*/ 52 w 55"/>
                <a:gd name="T85" fmla="*/ 1 h 39"/>
                <a:gd name="T86" fmla="*/ 41 w 55"/>
                <a:gd name="T87" fmla="*/ 13 h 39"/>
                <a:gd name="T88" fmla="*/ 39 w 55"/>
                <a:gd name="T89" fmla="*/ 14 h 39"/>
                <a:gd name="T90" fmla="*/ 36 w 55"/>
                <a:gd name="T91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5" h="39">
                  <a:moveTo>
                    <a:pt x="36" y="14"/>
                  </a:moveTo>
                  <a:cubicBezTo>
                    <a:pt x="31" y="13"/>
                    <a:pt x="25" y="13"/>
                    <a:pt x="20" y="12"/>
                  </a:cubicBezTo>
                  <a:lnTo>
                    <a:pt x="18" y="12"/>
                  </a:lnTo>
                  <a:cubicBezTo>
                    <a:pt x="17" y="13"/>
                    <a:pt x="16" y="15"/>
                    <a:pt x="14" y="16"/>
                  </a:cubicBezTo>
                  <a:cubicBezTo>
                    <a:pt x="13" y="16"/>
                    <a:pt x="12" y="16"/>
                    <a:pt x="11" y="17"/>
                  </a:cubicBezTo>
                  <a:lnTo>
                    <a:pt x="10" y="17"/>
                  </a:lnTo>
                  <a:lnTo>
                    <a:pt x="5" y="21"/>
                  </a:lnTo>
                  <a:lnTo>
                    <a:pt x="2" y="24"/>
                  </a:lnTo>
                  <a:cubicBezTo>
                    <a:pt x="1" y="25"/>
                    <a:pt x="1" y="26"/>
                    <a:pt x="1" y="27"/>
                  </a:cubicBezTo>
                  <a:cubicBezTo>
                    <a:pt x="0" y="28"/>
                    <a:pt x="0" y="30"/>
                    <a:pt x="1" y="31"/>
                  </a:cubicBezTo>
                  <a:cubicBezTo>
                    <a:pt x="1" y="33"/>
                    <a:pt x="1" y="35"/>
                    <a:pt x="2" y="36"/>
                  </a:cubicBezTo>
                  <a:lnTo>
                    <a:pt x="2" y="36"/>
                  </a:lnTo>
                  <a:lnTo>
                    <a:pt x="2" y="36"/>
                  </a:lnTo>
                  <a:cubicBezTo>
                    <a:pt x="2" y="35"/>
                    <a:pt x="2" y="35"/>
                    <a:pt x="2" y="34"/>
                  </a:cubicBezTo>
                  <a:cubicBezTo>
                    <a:pt x="2" y="32"/>
                    <a:pt x="3" y="30"/>
                    <a:pt x="3" y="28"/>
                  </a:cubicBezTo>
                  <a:cubicBezTo>
                    <a:pt x="3" y="27"/>
                    <a:pt x="3" y="26"/>
                    <a:pt x="4" y="25"/>
                  </a:cubicBezTo>
                  <a:cubicBezTo>
                    <a:pt x="5" y="24"/>
                    <a:pt x="7" y="23"/>
                    <a:pt x="8" y="22"/>
                  </a:cubicBezTo>
                  <a:cubicBezTo>
                    <a:pt x="10" y="21"/>
                    <a:pt x="12" y="20"/>
                    <a:pt x="15" y="20"/>
                  </a:cubicBezTo>
                  <a:lnTo>
                    <a:pt x="15" y="20"/>
                  </a:lnTo>
                  <a:cubicBezTo>
                    <a:pt x="17" y="20"/>
                    <a:pt x="19" y="21"/>
                    <a:pt x="20" y="23"/>
                  </a:cubicBezTo>
                  <a:cubicBezTo>
                    <a:pt x="21" y="24"/>
                    <a:pt x="22" y="24"/>
                    <a:pt x="22" y="25"/>
                  </a:cubicBezTo>
                  <a:cubicBezTo>
                    <a:pt x="22" y="26"/>
                    <a:pt x="22" y="27"/>
                    <a:pt x="21" y="28"/>
                  </a:cubicBezTo>
                  <a:cubicBezTo>
                    <a:pt x="20" y="29"/>
                    <a:pt x="19" y="30"/>
                    <a:pt x="17" y="30"/>
                  </a:cubicBezTo>
                  <a:cubicBezTo>
                    <a:pt x="16" y="32"/>
                    <a:pt x="14" y="32"/>
                    <a:pt x="12" y="33"/>
                  </a:cubicBezTo>
                  <a:lnTo>
                    <a:pt x="11" y="34"/>
                  </a:lnTo>
                  <a:cubicBezTo>
                    <a:pt x="10" y="34"/>
                    <a:pt x="9" y="35"/>
                    <a:pt x="8" y="36"/>
                  </a:cubicBezTo>
                  <a:cubicBezTo>
                    <a:pt x="7" y="37"/>
                    <a:pt x="6" y="37"/>
                    <a:pt x="6" y="38"/>
                  </a:cubicBezTo>
                  <a:lnTo>
                    <a:pt x="6" y="39"/>
                  </a:lnTo>
                  <a:lnTo>
                    <a:pt x="6" y="39"/>
                  </a:lnTo>
                  <a:lnTo>
                    <a:pt x="7" y="38"/>
                  </a:lnTo>
                  <a:lnTo>
                    <a:pt x="7" y="38"/>
                  </a:lnTo>
                  <a:cubicBezTo>
                    <a:pt x="9" y="37"/>
                    <a:pt x="10" y="36"/>
                    <a:pt x="12" y="35"/>
                  </a:cubicBezTo>
                  <a:cubicBezTo>
                    <a:pt x="13" y="35"/>
                    <a:pt x="15" y="35"/>
                    <a:pt x="17" y="34"/>
                  </a:cubicBezTo>
                  <a:lnTo>
                    <a:pt x="19" y="33"/>
                  </a:lnTo>
                  <a:cubicBezTo>
                    <a:pt x="21" y="32"/>
                    <a:pt x="22" y="31"/>
                    <a:pt x="23" y="30"/>
                  </a:cubicBezTo>
                  <a:lnTo>
                    <a:pt x="25" y="29"/>
                  </a:lnTo>
                  <a:cubicBezTo>
                    <a:pt x="26" y="28"/>
                    <a:pt x="28" y="27"/>
                    <a:pt x="30" y="26"/>
                  </a:cubicBezTo>
                  <a:lnTo>
                    <a:pt x="31" y="25"/>
                  </a:lnTo>
                  <a:cubicBezTo>
                    <a:pt x="33" y="23"/>
                    <a:pt x="35" y="21"/>
                    <a:pt x="37" y="18"/>
                  </a:cubicBezTo>
                  <a:cubicBezTo>
                    <a:pt x="39" y="17"/>
                    <a:pt x="42" y="15"/>
                    <a:pt x="44" y="13"/>
                  </a:cubicBezTo>
                  <a:cubicBezTo>
                    <a:pt x="48" y="10"/>
                    <a:pt x="52" y="7"/>
                    <a:pt x="55" y="4"/>
                  </a:cubicBezTo>
                  <a:lnTo>
                    <a:pt x="52" y="0"/>
                  </a:lnTo>
                  <a:lnTo>
                    <a:pt x="52" y="1"/>
                  </a:lnTo>
                  <a:cubicBezTo>
                    <a:pt x="49" y="5"/>
                    <a:pt x="45" y="9"/>
                    <a:pt x="41" y="13"/>
                  </a:cubicBezTo>
                  <a:lnTo>
                    <a:pt x="39" y="14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375" y="2568"/>
              <a:ext cx="23" cy="22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3 w 3"/>
                <a:gd name="T5" fmla="*/ 0 h 3"/>
                <a:gd name="T6" fmla="*/ 3 w 3"/>
                <a:gd name="T7" fmla="*/ 0 h 3"/>
                <a:gd name="T8" fmla="*/ 0 w 3"/>
                <a:gd name="T9" fmla="*/ 2 h 3"/>
                <a:gd name="T10" fmla="*/ 0 w 3"/>
                <a:gd name="T11" fmla="*/ 3 h 3"/>
                <a:gd name="T12" fmla="*/ 0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2"/>
                    <a:pt x="2" y="1"/>
                    <a:pt x="3" y="1"/>
                  </a:cubicBezTo>
                  <a:lnTo>
                    <a:pt x="3" y="0"/>
                  </a:ln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383" y="2664"/>
              <a:ext cx="15" cy="3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1 w 2"/>
                <a:gd name="T5" fmla="*/ 2 h 4"/>
                <a:gd name="T6" fmla="*/ 2 w 2"/>
                <a:gd name="T7" fmla="*/ 1 h 4"/>
                <a:gd name="T8" fmla="*/ 2 w 2"/>
                <a:gd name="T9" fmla="*/ 0 h 4"/>
                <a:gd name="T10" fmla="*/ 2 w 2"/>
                <a:gd name="T11" fmla="*/ 0 h 4"/>
                <a:gd name="T12" fmla="*/ 2 w 2"/>
                <a:gd name="T13" fmla="*/ 0 h 4"/>
                <a:gd name="T14" fmla="*/ 1 w 2"/>
                <a:gd name="T15" fmla="*/ 0 h 4"/>
                <a:gd name="T16" fmla="*/ 0 w 2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cubicBezTo>
                    <a:pt x="0" y="3"/>
                    <a:pt x="1" y="3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cubicBezTo>
                    <a:pt x="1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414" y="2450"/>
              <a:ext cx="24" cy="7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3 w 3"/>
                <a:gd name="T5" fmla="*/ 1 h 1"/>
                <a:gd name="T6" fmla="*/ 2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0"/>
                    <a:pt x="2" y="1"/>
                    <a:pt x="3" y="1"/>
                  </a:cubicBezTo>
                  <a:lnTo>
                    <a:pt x="3" y="1"/>
                  </a:ln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533" y="2768"/>
              <a:ext cx="39" cy="22"/>
            </a:xfrm>
            <a:custGeom>
              <a:avLst/>
              <a:gdLst>
                <a:gd name="T0" fmla="*/ 0 w 5"/>
                <a:gd name="T1" fmla="*/ 3 h 3"/>
                <a:gd name="T2" fmla="*/ 0 w 5"/>
                <a:gd name="T3" fmla="*/ 3 h 3"/>
                <a:gd name="T4" fmla="*/ 1 w 5"/>
                <a:gd name="T5" fmla="*/ 2 h 3"/>
                <a:gd name="T6" fmla="*/ 4 w 5"/>
                <a:gd name="T7" fmla="*/ 0 h 3"/>
                <a:gd name="T8" fmla="*/ 5 w 5"/>
                <a:gd name="T9" fmla="*/ 0 h 3"/>
                <a:gd name="T10" fmla="*/ 5 w 5"/>
                <a:gd name="T11" fmla="*/ 0 h 3"/>
                <a:gd name="T12" fmla="*/ 5 w 5"/>
                <a:gd name="T13" fmla="*/ 0 h 3"/>
                <a:gd name="T14" fmla="*/ 1 w 5"/>
                <a:gd name="T15" fmla="*/ 3 h 3"/>
                <a:gd name="T16" fmla="*/ 0 w 5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3"/>
                  </a:lnTo>
                  <a:lnTo>
                    <a:pt x="1" y="2"/>
                  </a:ln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lnTo>
                    <a:pt x="5" y="0"/>
                  </a:ln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2477" y="2998"/>
              <a:ext cx="8" cy="7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1 h 1"/>
                <a:gd name="T18" fmla="*/ 0 w 1"/>
                <a:gd name="T19" fmla="*/ 1 h 1"/>
                <a:gd name="T20" fmla="*/ 0 w 1"/>
                <a:gd name="T21" fmla="*/ 1 h 1"/>
                <a:gd name="T22" fmla="*/ 0 w 1"/>
                <a:gd name="T23" fmla="*/ 1 h 1"/>
                <a:gd name="T24" fmla="*/ 1 w 1"/>
                <a:gd name="T25" fmla="*/ 1 h 1"/>
                <a:gd name="T26" fmla="*/ 1 w 1"/>
                <a:gd name="T27" fmla="*/ 1 h 1"/>
                <a:gd name="T28" fmla="*/ 1 w 1"/>
                <a:gd name="T29" fmla="*/ 1 h 1"/>
                <a:gd name="T30" fmla="*/ 1 w 1"/>
                <a:gd name="T3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08" name="Freeform 33"/>
            <p:cNvSpPr>
              <a:spLocks/>
            </p:cNvSpPr>
            <p:nvPr/>
          </p:nvSpPr>
          <p:spPr bwMode="auto">
            <a:xfrm>
              <a:off x="2477" y="2961"/>
              <a:ext cx="16" cy="29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1 w 2"/>
                <a:gd name="T5" fmla="*/ 0 h 4"/>
                <a:gd name="T6" fmla="*/ 1 w 2"/>
                <a:gd name="T7" fmla="*/ 0 h 4"/>
                <a:gd name="T8" fmla="*/ 1 w 2"/>
                <a:gd name="T9" fmla="*/ 0 h 4"/>
                <a:gd name="T10" fmla="*/ 1 w 2"/>
                <a:gd name="T11" fmla="*/ 0 h 4"/>
                <a:gd name="T12" fmla="*/ 1 w 2"/>
                <a:gd name="T13" fmla="*/ 0 h 4"/>
                <a:gd name="T14" fmla="*/ 1 w 2"/>
                <a:gd name="T15" fmla="*/ 0 h 4"/>
                <a:gd name="T16" fmla="*/ 1 w 2"/>
                <a:gd name="T17" fmla="*/ 0 h 4"/>
                <a:gd name="T18" fmla="*/ 1 w 2"/>
                <a:gd name="T19" fmla="*/ 0 h 4"/>
                <a:gd name="T20" fmla="*/ 0 w 2"/>
                <a:gd name="T21" fmla="*/ 3 h 4"/>
                <a:gd name="T22" fmla="*/ 0 w 2"/>
                <a:gd name="T23" fmla="*/ 3 h 4"/>
                <a:gd name="T24" fmla="*/ 0 w 2"/>
                <a:gd name="T25" fmla="*/ 3 h 4"/>
                <a:gd name="T26" fmla="*/ 0 w 2"/>
                <a:gd name="T27" fmla="*/ 4 h 4"/>
                <a:gd name="T28" fmla="*/ 1 w 2"/>
                <a:gd name="T29" fmla="*/ 4 h 4"/>
                <a:gd name="T30" fmla="*/ 1 w 2"/>
                <a:gd name="T31" fmla="*/ 4 h 4"/>
                <a:gd name="T32" fmla="*/ 1 w 2"/>
                <a:gd name="T33" fmla="*/ 4 h 4"/>
                <a:gd name="T34" fmla="*/ 1 w 2"/>
                <a:gd name="T35" fmla="*/ 4 h 4"/>
                <a:gd name="T36" fmla="*/ 1 w 2"/>
                <a:gd name="T37" fmla="*/ 3 h 4"/>
                <a:gd name="T38" fmla="*/ 1 w 2"/>
                <a:gd name="T39" fmla="*/ 3 h 4"/>
                <a:gd name="T40" fmla="*/ 2 w 2"/>
                <a:gd name="T4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09" name="Freeform 34"/>
            <p:cNvSpPr>
              <a:spLocks/>
            </p:cNvSpPr>
            <p:nvPr/>
          </p:nvSpPr>
          <p:spPr bwMode="auto">
            <a:xfrm>
              <a:off x="2477" y="2679"/>
              <a:ext cx="71" cy="267"/>
            </a:xfrm>
            <a:custGeom>
              <a:avLst/>
              <a:gdLst>
                <a:gd name="T0" fmla="*/ 8 w 9"/>
                <a:gd name="T1" fmla="*/ 1 h 36"/>
                <a:gd name="T2" fmla="*/ 7 w 9"/>
                <a:gd name="T3" fmla="*/ 2 h 36"/>
                <a:gd name="T4" fmla="*/ 0 w 9"/>
                <a:gd name="T5" fmla="*/ 35 h 36"/>
                <a:gd name="T6" fmla="*/ 1 w 9"/>
                <a:gd name="T7" fmla="*/ 36 h 36"/>
                <a:gd name="T8" fmla="*/ 2 w 9"/>
                <a:gd name="T9" fmla="*/ 36 h 36"/>
                <a:gd name="T10" fmla="*/ 2 w 9"/>
                <a:gd name="T11" fmla="*/ 36 h 36"/>
                <a:gd name="T12" fmla="*/ 3 w 9"/>
                <a:gd name="T13" fmla="*/ 36 h 36"/>
                <a:gd name="T14" fmla="*/ 3 w 9"/>
                <a:gd name="T15" fmla="*/ 36 h 36"/>
                <a:gd name="T16" fmla="*/ 3 w 9"/>
                <a:gd name="T17" fmla="*/ 35 h 36"/>
                <a:gd name="T18" fmla="*/ 2 w 9"/>
                <a:gd name="T19" fmla="*/ 34 h 36"/>
                <a:gd name="T20" fmla="*/ 3 w 9"/>
                <a:gd name="T21" fmla="*/ 34 h 36"/>
                <a:gd name="T22" fmla="*/ 3 w 9"/>
                <a:gd name="T23" fmla="*/ 33 h 36"/>
                <a:gd name="T24" fmla="*/ 4 w 9"/>
                <a:gd name="T25" fmla="*/ 33 h 36"/>
                <a:gd name="T26" fmla="*/ 4 w 9"/>
                <a:gd name="T27" fmla="*/ 32 h 36"/>
                <a:gd name="T28" fmla="*/ 2 w 9"/>
                <a:gd name="T29" fmla="*/ 31 h 36"/>
                <a:gd name="T30" fmla="*/ 4 w 9"/>
                <a:gd name="T31" fmla="*/ 30 h 36"/>
                <a:gd name="T32" fmla="*/ 4 w 9"/>
                <a:gd name="T33" fmla="*/ 29 h 36"/>
                <a:gd name="T34" fmla="*/ 4 w 9"/>
                <a:gd name="T35" fmla="*/ 29 h 36"/>
                <a:gd name="T36" fmla="*/ 5 w 9"/>
                <a:gd name="T37" fmla="*/ 28 h 36"/>
                <a:gd name="T38" fmla="*/ 5 w 9"/>
                <a:gd name="T39" fmla="*/ 27 h 36"/>
                <a:gd name="T40" fmla="*/ 3 w 9"/>
                <a:gd name="T41" fmla="*/ 26 h 36"/>
                <a:gd name="T42" fmla="*/ 5 w 9"/>
                <a:gd name="T43" fmla="*/ 26 h 36"/>
                <a:gd name="T44" fmla="*/ 5 w 9"/>
                <a:gd name="T45" fmla="*/ 25 h 36"/>
                <a:gd name="T46" fmla="*/ 5 w 9"/>
                <a:gd name="T47" fmla="*/ 24 h 36"/>
                <a:gd name="T48" fmla="*/ 6 w 9"/>
                <a:gd name="T49" fmla="*/ 23 h 36"/>
                <a:gd name="T50" fmla="*/ 4 w 9"/>
                <a:gd name="T51" fmla="*/ 22 h 36"/>
                <a:gd name="T52" fmla="*/ 6 w 9"/>
                <a:gd name="T53" fmla="*/ 22 h 36"/>
                <a:gd name="T54" fmla="*/ 6 w 9"/>
                <a:gd name="T55" fmla="*/ 21 h 36"/>
                <a:gd name="T56" fmla="*/ 6 w 9"/>
                <a:gd name="T57" fmla="*/ 20 h 36"/>
                <a:gd name="T58" fmla="*/ 6 w 9"/>
                <a:gd name="T59" fmla="*/ 19 h 36"/>
                <a:gd name="T60" fmla="*/ 6 w 9"/>
                <a:gd name="T61" fmla="*/ 18 h 36"/>
                <a:gd name="T62" fmla="*/ 5 w 9"/>
                <a:gd name="T63" fmla="*/ 17 h 36"/>
                <a:gd name="T64" fmla="*/ 7 w 9"/>
                <a:gd name="T65" fmla="*/ 17 h 36"/>
                <a:gd name="T66" fmla="*/ 7 w 9"/>
                <a:gd name="T67" fmla="*/ 17 h 36"/>
                <a:gd name="T68" fmla="*/ 7 w 9"/>
                <a:gd name="T69" fmla="*/ 17 h 36"/>
                <a:gd name="T70" fmla="*/ 6 w 9"/>
                <a:gd name="T71" fmla="*/ 17 h 36"/>
                <a:gd name="T72" fmla="*/ 5 w 9"/>
                <a:gd name="T73" fmla="*/ 17 h 36"/>
                <a:gd name="T74" fmla="*/ 5 w 9"/>
                <a:gd name="T75" fmla="*/ 17 h 36"/>
                <a:gd name="T76" fmla="*/ 5 w 9"/>
                <a:gd name="T77" fmla="*/ 16 h 36"/>
                <a:gd name="T78" fmla="*/ 5 w 9"/>
                <a:gd name="T79" fmla="*/ 15 h 36"/>
                <a:gd name="T80" fmla="*/ 5 w 9"/>
                <a:gd name="T81" fmla="*/ 15 h 36"/>
                <a:gd name="T82" fmla="*/ 5 w 9"/>
                <a:gd name="T83" fmla="*/ 14 h 36"/>
                <a:gd name="T84" fmla="*/ 6 w 9"/>
                <a:gd name="T85" fmla="*/ 14 h 36"/>
                <a:gd name="T86" fmla="*/ 6 w 9"/>
                <a:gd name="T87" fmla="*/ 13 h 36"/>
                <a:gd name="T88" fmla="*/ 6 w 9"/>
                <a:gd name="T89" fmla="*/ 12 h 36"/>
                <a:gd name="T90" fmla="*/ 6 w 9"/>
                <a:gd name="T91" fmla="*/ 11 h 36"/>
                <a:gd name="T92" fmla="*/ 7 w 9"/>
                <a:gd name="T93" fmla="*/ 11 h 36"/>
                <a:gd name="T94" fmla="*/ 7 w 9"/>
                <a:gd name="T95" fmla="*/ 10 h 36"/>
                <a:gd name="T96" fmla="*/ 6 w 9"/>
                <a:gd name="T97" fmla="*/ 9 h 36"/>
                <a:gd name="T98" fmla="*/ 8 w 9"/>
                <a:gd name="T99" fmla="*/ 9 h 36"/>
                <a:gd name="T100" fmla="*/ 8 w 9"/>
                <a:gd name="T101" fmla="*/ 8 h 36"/>
                <a:gd name="T102" fmla="*/ 8 w 9"/>
                <a:gd name="T103" fmla="*/ 7 h 36"/>
                <a:gd name="T104" fmla="*/ 8 w 9"/>
                <a:gd name="T105" fmla="*/ 6 h 36"/>
                <a:gd name="T106" fmla="*/ 9 w 9"/>
                <a:gd name="T107" fmla="*/ 5 h 36"/>
                <a:gd name="T108" fmla="*/ 7 w 9"/>
                <a:gd name="T109" fmla="*/ 4 h 36"/>
                <a:gd name="T110" fmla="*/ 9 w 9"/>
                <a:gd name="T111" fmla="*/ 4 h 36"/>
                <a:gd name="T112" fmla="*/ 9 w 9"/>
                <a:gd name="T113" fmla="*/ 3 h 36"/>
                <a:gd name="T114" fmla="*/ 9 w 9"/>
                <a:gd name="T115" fmla="*/ 2 h 36"/>
                <a:gd name="T116" fmla="*/ 9 w 9"/>
                <a:gd name="T117" fmla="*/ 1 h 36"/>
                <a:gd name="T118" fmla="*/ 8 w 9"/>
                <a:gd name="T11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" h="36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1" y="35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10" name="Freeform 35"/>
            <p:cNvSpPr>
              <a:spLocks/>
            </p:cNvSpPr>
            <p:nvPr/>
          </p:nvSpPr>
          <p:spPr bwMode="auto">
            <a:xfrm>
              <a:off x="2541" y="2679"/>
              <a:ext cx="7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11" name="Freeform 36"/>
            <p:cNvSpPr>
              <a:spLocks/>
            </p:cNvSpPr>
            <p:nvPr/>
          </p:nvSpPr>
          <p:spPr bwMode="auto">
            <a:xfrm>
              <a:off x="2762" y="1776"/>
              <a:ext cx="1517" cy="992"/>
            </a:xfrm>
            <a:custGeom>
              <a:avLst/>
              <a:gdLst>
                <a:gd name="T0" fmla="*/ 164 w 192"/>
                <a:gd name="T1" fmla="*/ 134 h 134"/>
                <a:gd name="T2" fmla="*/ 165 w 192"/>
                <a:gd name="T3" fmla="*/ 133 h 134"/>
                <a:gd name="T4" fmla="*/ 166 w 192"/>
                <a:gd name="T5" fmla="*/ 133 h 134"/>
                <a:gd name="T6" fmla="*/ 168 w 192"/>
                <a:gd name="T7" fmla="*/ 132 h 134"/>
                <a:gd name="T8" fmla="*/ 169 w 192"/>
                <a:gd name="T9" fmla="*/ 132 h 134"/>
                <a:gd name="T10" fmla="*/ 170 w 192"/>
                <a:gd name="T11" fmla="*/ 131 h 134"/>
                <a:gd name="T12" fmla="*/ 171 w 192"/>
                <a:gd name="T13" fmla="*/ 130 h 134"/>
                <a:gd name="T14" fmla="*/ 180 w 192"/>
                <a:gd name="T15" fmla="*/ 76 h 134"/>
                <a:gd name="T16" fmla="*/ 192 w 192"/>
                <a:gd name="T17" fmla="*/ 7 h 134"/>
                <a:gd name="T18" fmla="*/ 191 w 192"/>
                <a:gd name="T19" fmla="*/ 5 h 134"/>
                <a:gd name="T20" fmla="*/ 190 w 192"/>
                <a:gd name="T21" fmla="*/ 4 h 134"/>
                <a:gd name="T22" fmla="*/ 189 w 192"/>
                <a:gd name="T23" fmla="*/ 2 h 134"/>
                <a:gd name="T24" fmla="*/ 188 w 192"/>
                <a:gd name="T25" fmla="*/ 1 h 134"/>
                <a:gd name="T26" fmla="*/ 187 w 192"/>
                <a:gd name="T27" fmla="*/ 0 h 134"/>
                <a:gd name="T28" fmla="*/ 185 w 192"/>
                <a:gd name="T29" fmla="*/ 0 h 134"/>
                <a:gd name="T30" fmla="*/ 183 w 192"/>
                <a:gd name="T31" fmla="*/ 0 h 134"/>
                <a:gd name="T32" fmla="*/ 182 w 192"/>
                <a:gd name="T33" fmla="*/ 0 h 134"/>
                <a:gd name="T34" fmla="*/ 89 w 192"/>
                <a:gd name="T35" fmla="*/ 8 h 134"/>
                <a:gd name="T36" fmla="*/ 7 w 192"/>
                <a:gd name="T37" fmla="*/ 16 h 134"/>
                <a:gd name="T38" fmla="*/ 5 w 192"/>
                <a:gd name="T39" fmla="*/ 16 h 134"/>
                <a:gd name="T40" fmla="*/ 4 w 192"/>
                <a:gd name="T41" fmla="*/ 17 h 134"/>
                <a:gd name="T42" fmla="*/ 3 w 192"/>
                <a:gd name="T43" fmla="*/ 17 h 134"/>
                <a:gd name="T44" fmla="*/ 2 w 192"/>
                <a:gd name="T45" fmla="*/ 18 h 134"/>
                <a:gd name="T46" fmla="*/ 1 w 192"/>
                <a:gd name="T47" fmla="*/ 19 h 134"/>
                <a:gd name="T48" fmla="*/ 1 w 192"/>
                <a:gd name="T49" fmla="*/ 21 h 134"/>
                <a:gd name="T50" fmla="*/ 0 w 192"/>
                <a:gd name="T51" fmla="*/ 22 h 134"/>
                <a:gd name="T52" fmla="*/ 1 w 192"/>
                <a:gd name="T53" fmla="*/ 23 h 134"/>
                <a:gd name="T54" fmla="*/ 11 w 192"/>
                <a:gd name="T55" fmla="*/ 82 h 134"/>
                <a:gd name="T56" fmla="*/ 19 w 192"/>
                <a:gd name="T57" fmla="*/ 130 h 134"/>
                <a:gd name="T58" fmla="*/ 20 w 192"/>
                <a:gd name="T59" fmla="*/ 131 h 134"/>
                <a:gd name="T60" fmla="*/ 20 w 192"/>
                <a:gd name="T61" fmla="*/ 132 h 134"/>
                <a:gd name="T62" fmla="*/ 21 w 192"/>
                <a:gd name="T63" fmla="*/ 132 h 134"/>
                <a:gd name="T64" fmla="*/ 22 w 192"/>
                <a:gd name="T65" fmla="*/ 133 h 134"/>
                <a:gd name="T66" fmla="*/ 22 w 192"/>
                <a:gd name="T67" fmla="*/ 133 h 134"/>
                <a:gd name="T68" fmla="*/ 23 w 192"/>
                <a:gd name="T69" fmla="*/ 134 h 134"/>
                <a:gd name="T70" fmla="*/ 25 w 192"/>
                <a:gd name="T71" fmla="*/ 134 h 134"/>
                <a:gd name="T72" fmla="*/ 26 w 192"/>
                <a:gd name="T73" fmla="*/ 134 h 134"/>
                <a:gd name="T74" fmla="*/ 92 w 192"/>
                <a:gd name="T75" fmla="*/ 134 h 134"/>
                <a:gd name="T76" fmla="*/ 164 w 192"/>
                <a:gd name="T7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2" h="134">
                  <a:moveTo>
                    <a:pt x="164" y="134"/>
                  </a:moveTo>
                  <a:cubicBezTo>
                    <a:pt x="164" y="134"/>
                    <a:pt x="165" y="134"/>
                    <a:pt x="165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7" y="133"/>
                    <a:pt x="167" y="133"/>
                    <a:pt x="168" y="132"/>
                  </a:cubicBezTo>
                  <a:cubicBezTo>
                    <a:pt x="168" y="132"/>
                    <a:pt x="168" y="132"/>
                    <a:pt x="169" y="132"/>
                  </a:cubicBezTo>
                  <a:cubicBezTo>
                    <a:pt x="169" y="131"/>
                    <a:pt x="170" y="131"/>
                    <a:pt x="170" y="131"/>
                  </a:cubicBezTo>
                  <a:cubicBezTo>
                    <a:pt x="170" y="131"/>
                    <a:pt x="171" y="130"/>
                    <a:pt x="171" y="130"/>
                  </a:cubicBezTo>
                  <a:cubicBezTo>
                    <a:pt x="174" y="113"/>
                    <a:pt x="177" y="95"/>
                    <a:pt x="180" y="76"/>
                  </a:cubicBezTo>
                  <a:cubicBezTo>
                    <a:pt x="184" y="55"/>
                    <a:pt x="188" y="32"/>
                    <a:pt x="192" y="7"/>
                  </a:cubicBezTo>
                  <a:cubicBezTo>
                    <a:pt x="192" y="6"/>
                    <a:pt x="192" y="6"/>
                    <a:pt x="191" y="5"/>
                  </a:cubicBezTo>
                  <a:cubicBezTo>
                    <a:pt x="191" y="5"/>
                    <a:pt x="191" y="4"/>
                    <a:pt x="190" y="4"/>
                  </a:cubicBezTo>
                  <a:cubicBezTo>
                    <a:pt x="190" y="3"/>
                    <a:pt x="190" y="3"/>
                    <a:pt x="189" y="2"/>
                  </a:cubicBezTo>
                  <a:cubicBezTo>
                    <a:pt x="189" y="2"/>
                    <a:pt x="188" y="2"/>
                    <a:pt x="188" y="1"/>
                  </a:cubicBezTo>
                  <a:cubicBezTo>
                    <a:pt x="187" y="1"/>
                    <a:pt x="187" y="1"/>
                    <a:pt x="187" y="0"/>
                  </a:cubicBezTo>
                  <a:cubicBezTo>
                    <a:pt x="186" y="0"/>
                    <a:pt x="186" y="0"/>
                    <a:pt x="185" y="0"/>
                  </a:cubicBezTo>
                  <a:cubicBezTo>
                    <a:pt x="184" y="0"/>
                    <a:pt x="184" y="0"/>
                    <a:pt x="183" y="0"/>
                  </a:cubicBezTo>
                  <a:cubicBezTo>
                    <a:pt x="183" y="0"/>
                    <a:pt x="182" y="0"/>
                    <a:pt x="182" y="0"/>
                  </a:cubicBezTo>
                  <a:cubicBezTo>
                    <a:pt x="150" y="3"/>
                    <a:pt x="119" y="6"/>
                    <a:pt x="89" y="8"/>
                  </a:cubicBezTo>
                  <a:cubicBezTo>
                    <a:pt x="61" y="11"/>
                    <a:pt x="33" y="13"/>
                    <a:pt x="7" y="16"/>
                  </a:cubicBezTo>
                  <a:cubicBezTo>
                    <a:pt x="6" y="16"/>
                    <a:pt x="6" y="16"/>
                    <a:pt x="5" y="16"/>
                  </a:cubicBezTo>
                  <a:cubicBezTo>
                    <a:pt x="5" y="16"/>
                    <a:pt x="4" y="17"/>
                    <a:pt x="4" y="17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1" y="21"/>
                    <a:pt x="1" y="21"/>
                    <a:pt x="0" y="22"/>
                  </a:cubicBezTo>
                  <a:cubicBezTo>
                    <a:pt x="0" y="22"/>
                    <a:pt x="1" y="23"/>
                    <a:pt x="1" y="23"/>
                  </a:cubicBezTo>
                  <a:cubicBezTo>
                    <a:pt x="4" y="44"/>
                    <a:pt x="8" y="64"/>
                    <a:pt x="11" y="82"/>
                  </a:cubicBezTo>
                  <a:cubicBezTo>
                    <a:pt x="14" y="99"/>
                    <a:pt x="17" y="115"/>
                    <a:pt x="19" y="130"/>
                  </a:cubicBezTo>
                  <a:cubicBezTo>
                    <a:pt x="19" y="130"/>
                    <a:pt x="20" y="131"/>
                    <a:pt x="20" y="131"/>
                  </a:cubicBezTo>
                  <a:cubicBezTo>
                    <a:pt x="20" y="131"/>
                    <a:pt x="20" y="131"/>
                    <a:pt x="20" y="132"/>
                  </a:cubicBezTo>
                  <a:cubicBezTo>
                    <a:pt x="20" y="132"/>
                    <a:pt x="20" y="132"/>
                    <a:pt x="21" y="132"/>
                  </a:cubicBezTo>
                  <a:cubicBezTo>
                    <a:pt x="21" y="133"/>
                    <a:pt x="21" y="133"/>
                    <a:pt x="22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4" y="134"/>
                    <a:pt x="24" y="134"/>
                    <a:pt x="25" y="134"/>
                  </a:cubicBezTo>
                  <a:cubicBezTo>
                    <a:pt x="25" y="134"/>
                    <a:pt x="25" y="134"/>
                    <a:pt x="26" y="134"/>
                  </a:cubicBezTo>
                  <a:cubicBezTo>
                    <a:pt x="47" y="134"/>
                    <a:pt x="70" y="134"/>
                    <a:pt x="92" y="134"/>
                  </a:cubicBezTo>
                  <a:cubicBezTo>
                    <a:pt x="115" y="134"/>
                    <a:pt x="139" y="134"/>
                    <a:pt x="164" y="134"/>
                  </a:cubicBez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12" name="Freeform 37"/>
            <p:cNvSpPr>
              <a:spLocks/>
            </p:cNvSpPr>
            <p:nvPr/>
          </p:nvSpPr>
          <p:spPr bwMode="auto">
            <a:xfrm>
              <a:off x="3165" y="1664"/>
              <a:ext cx="529" cy="267"/>
            </a:xfrm>
            <a:custGeom>
              <a:avLst/>
              <a:gdLst>
                <a:gd name="T0" fmla="*/ 43 w 67"/>
                <a:gd name="T1" fmla="*/ 16 h 36"/>
                <a:gd name="T2" fmla="*/ 43 w 67"/>
                <a:gd name="T3" fmla="*/ 15 h 36"/>
                <a:gd name="T4" fmla="*/ 44 w 67"/>
                <a:gd name="T5" fmla="*/ 13 h 36"/>
                <a:gd name="T6" fmla="*/ 44 w 67"/>
                <a:gd name="T7" fmla="*/ 12 h 36"/>
                <a:gd name="T8" fmla="*/ 45 w 67"/>
                <a:gd name="T9" fmla="*/ 11 h 36"/>
                <a:gd name="T10" fmla="*/ 45 w 67"/>
                <a:gd name="T11" fmla="*/ 9 h 36"/>
                <a:gd name="T12" fmla="*/ 46 w 67"/>
                <a:gd name="T13" fmla="*/ 8 h 36"/>
                <a:gd name="T14" fmla="*/ 46 w 67"/>
                <a:gd name="T15" fmla="*/ 7 h 36"/>
                <a:gd name="T16" fmla="*/ 46 w 67"/>
                <a:gd name="T17" fmla="*/ 5 h 36"/>
                <a:gd name="T18" fmla="*/ 45 w 67"/>
                <a:gd name="T19" fmla="*/ 4 h 36"/>
                <a:gd name="T20" fmla="*/ 44 w 67"/>
                <a:gd name="T21" fmla="*/ 3 h 36"/>
                <a:gd name="T22" fmla="*/ 43 w 67"/>
                <a:gd name="T23" fmla="*/ 3 h 36"/>
                <a:gd name="T24" fmla="*/ 41 w 67"/>
                <a:gd name="T25" fmla="*/ 2 h 36"/>
                <a:gd name="T26" fmla="*/ 41 w 67"/>
                <a:gd name="T27" fmla="*/ 1 h 36"/>
                <a:gd name="T28" fmla="*/ 40 w 67"/>
                <a:gd name="T29" fmla="*/ 1 h 36"/>
                <a:gd name="T30" fmla="*/ 40 w 67"/>
                <a:gd name="T31" fmla="*/ 1 h 36"/>
                <a:gd name="T32" fmla="*/ 39 w 67"/>
                <a:gd name="T33" fmla="*/ 0 h 36"/>
                <a:gd name="T34" fmla="*/ 38 w 67"/>
                <a:gd name="T35" fmla="*/ 0 h 36"/>
                <a:gd name="T36" fmla="*/ 37 w 67"/>
                <a:gd name="T37" fmla="*/ 0 h 36"/>
                <a:gd name="T38" fmla="*/ 36 w 67"/>
                <a:gd name="T39" fmla="*/ 0 h 36"/>
                <a:gd name="T40" fmla="*/ 35 w 67"/>
                <a:gd name="T41" fmla="*/ 0 h 36"/>
                <a:gd name="T42" fmla="*/ 33 w 67"/>
                <a:gd name="T43" fmla="*/ 1 h 36"/>
                <a:gd name="T44" fmla="*/ 32 w 67"/>
                <a:gd name="T45" fmla="*/ 2 h 36"/>
                <a:gd name="T46" fmla="*/ 30 w 67"/>
                <a:gd name="T47" fmla="*/ 2 h 36"/>
                <a:gd name="T48" fmla="*/ 29 w 67"/>
                <a:gd name="T49" fmla="*/ 3 h 36"/>
                <a:gd name="T50" fmla="*/ 28 w 67"/>
                <a:gd name="T51" fmla="*/ 4 h 36"/>
                <a:gd name="T52" fmla="*/ 28 w 67"/>
                <a:gd name="T53" fmla="*/ 5 h 36"/>
                <a:gd name="T54" fmla="*/ 27 w 67"/>
                <a:gd name="T55" fmla="*/ 6 h 36"/>
                <a:gd name="T56" fmla="*/ 27 w 67"/>
                <a:gd name="T57" fmla="*/ 6 h 36"/>
                <a:gd name="T58" fmla="*/ 27 w 67"/>
                <a:gd name="T59" fmla="*/ 7 h 36"/>
                <a:gd name="T60" fmla="*/ 27 w 67"/>
                <a:gd name="T61" fmla="*/ 9 h 36"/>
                <a:gd name="T62" fmla="*/ 26 w 67"/>
                <a:gd name="T63" fmla="*/ 10 h 36"/>
                <a:gd name="T64" fmla="*/ 26 w 67"/>
                <a:gd name="T65" fmla="*/ 12 h 36"/>
                <a:gd name="T66" fmla="*/ 26 w 67"/>
                <a:gd name="T67" fmla="*/ 14 h 36"/>
                <a:gd name="T68" fmla="*/ 26 w 67"/>
                <a:gd name="T69" fmla="*/ 16 h 36"/>
                <a:gd name="T70" fmla="*/ 26 w 67"/>
                <a:gd name="T71" fmla="*/ 17 h 36"/>
                <a:gd name="T72" fmla="*/ 26 w 67"/>
                <a:gd name="T73" fmla="*/ 17 h 36"/>
                <a:gd name="T74" fmla="*/ 1 w 67"/>
                <a:gd name="T75" fmla="*/ 29 h 36"/>
                <a:gd name="T76" fmla="*/ 0 w 67"/>
                <a:gd name="T77" fmla="*/ 36 h 36"/>
                <a:gd name="T78" fmla="*/ 33 w 67"/>
                <a:gd name="T79" fmla="*/ 33 h 36"/>
                <a:gd name="T80" fmla="*/ 67 w 67"/>
                <a:gd name="T81" fmla="*/ 30 h 36"/>
                <a:gd name="T82" fmla="*/ 67 w 67"/>
                <a:gd name="T83" fmla="*/ 20 h 36"/>
                <a:gd name="T84" fmla="*/ 43 w 67"/>
                <a:gd name="T85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" h="36">
                  <a:moveTo>
                    <a:pt x="43" y="16"/>
                  </a:moveTo>
                  <a:cubicBezTo>
                    <a:pt x="43" y="15"/>
                    <a:pt x="43" y="15"/>
                    <a:pt x="43" y="15"/>
                  </a:cubicBezTo>
                  <a:cubicBezTo>
                    <a:pt x="43" y="14"/>
                    <a:pt x="44" y="14"/>
                    <a:pt x="44" y="13"/>
                  </a:cubicBezTo>
                  <a:cubicBezTo>
                    <a:pt x="44" y="13"/>
                    <a:pt x="44" y="12"/>
                    <a:pt x="44" y="12"/>
                  </a:cubicBezTo>
                  <a:cubicBezTo>
                    <a:pt x="45" y="12"/>
                    <a:pt x="45" y="11"/>
                    <a:pt x="45" y="11"/>
                  </a:cubicBezTo>
                  <a:cubicBezTo>
                    <a:pt x="45" y="10"/>
                    <a:pt x="45" y="10"/>
                    <a:pt x="45" y="9"/>
                  </a:cubicBezTo>
                  <a:cubicBezTo>
                    <a:pt x="46" y="9"/>
                    <a:pt x="46" y="9"/>
                    <a:pt x="46" y="8"/>
                  </a:cubicBezTo>
                  <a:cubicBezTo>
                    <a:pt x="46" y="8"/>
                    <a:pt x="46" y="7"/>
                    <a:pt x="46" y="7"/>
                  </a:cubicBezTo>
                  <a:cubicBezTo>
                    <a:pt x="46" y="6"/>
                    <a:pt x="46" y="6"/>
                    <a:pt x="46" y="5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4"/>
                    <a:pt x="45" y="4"/>
                    <a:pt x="44" y="3"/>
                  </a:cubicBezTo>
                  <a:cubicBezTo>
                    <a:pt x="44" y="3"/>
                    <a:pt x="43" y="3"/>
                    <a:pt x="43" y="3"/>
                  </a:cubicBezTo>
                  <a:cubicBezTo>
                    <a:pt x="42" y="2"/>
                    <a:pt x="42" y="2"/>
                    <a:pt x="41" y="2"/>
                  </a:cubicBezTo>
                  <a:cubicBezTo>
                    <a:pt x="41" y="2"/>
                    <a:pt x="41" y="2"/>
                    <a:pt x="41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9" y="1"/>
                    <a:pt x="39" y="1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1"/>
                    <a:pt x="34" y="1"/>
                    <a:pt x="33" y="1"/>
                  </a:cubicBezTo>
                  <a:cubicBezTo>
                    <a:pt x="33" y="1"/>
                    <a:pt x="32" y="1"/>
                    <a:pt x="32" y="2"/>
                  </a:cubicBezTo>
                  <a:cubicBezTo>
                    <a:pt x="31" y="2"/>
                    <a:pt x="31" y="2"/>
                    <a:pt x="30" y="2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4"/>
                    <a:pt x="29" y="4"/>
                    <a:pt x="28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8"/>
                    <a:pt x="27" y="8"/>
                    <a:pt x="27" y="9"/>
                  </a:cubicBezTo>
                  <a:cubicBezTo>
                    <a:pt x="27" y="9"/>
                    <a:pt x="26" y="10"/>
                    <a:pt x="26" y="10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3"/>
                    <a:pt x="26" y="14"/>
                    <a:pt x="26" y="14"/>
                  </a:cubicBezTo>
                  <a:cubicBezTo>
                    <a:pt x="26" y="15"/>
                    <a:pt x="26" y="15"/>
                    <a:pt x="26" y="16"/>
                  </a:cubicBezTo>
                  <a:cubicBezTo>
                    <a:pt x="26" y="16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17" y="21"/>
                    <a:pt x="9" y="25"/>
                    <a:pt x="1" y="29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11" y="35"/>
                    <a:pt x="22" y="34"/>
                    <a:pt x="33" y="33"/>
                  </a:cubicBezTo>
                  <a:cubicBezTo>
                    <a:pt x="44" y="32"/>
                    <a:pt x="55" y="31"/>
                    <a:pt x="67" y="30"/>
                  </a:cubicBezTo>
                  <a:cubicBezTo>
                    <a:pt x="67" y="27"/>
                    <a:pt x="67" y="24"/>
                    <a:pt x="67" y="20"/>
                  </a:cubicBezTo>
                  <a:cubicBezTo>
                    <a:pt x="59" y="19"/>
                    <a:pt x="51" y="17"/>
                    <a:pt x="43" y="16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14" name="Freeform 38"/>
            <p:cNvSpPr>
              <a:spLocks/>
            </p:cNvSpPr>
            <p:nvPr/>
          </p:nvSpPr>
          <p:spPr bwMode="auto">
            <a:xfrm>
              <a:off x="3180" y="1694"/>
              <a:ext cx="498" cy="207"/>
            </a:xfrm>
            <a:custGeom>
              <a:avLst/>
              <a:gdLst>
                <a:gd name="T0" fmla="*/ 0 w 63"/>
                <a:gd name="T1" fmla="*/ 28 h 28"/>
                <a:gd name="T2" fmla="*/ 1 w 63"/>
                <a:gd name="T3" fmla="*/ 26 h 28"/>
                <a:gd name="T4" fmla="*/ 26 w 63"/>
                <a:gd name="T5" fmla="*/ 15 h 28"/>
                <a:gd name="T6" fmla="*/ 26 w 63"/>
                <a:gd name="T7" fmla="*/ 15 h 28"/>
                <a:gd name="T8" fmla="*/ 26 w 63"/>
                <a:gd name="T9" fmla="*/ 14 h 28"/>
                <a:gd name="T10" fmla="*/ 26 w 63"/>
                <a:gd name="T11" fmla="*/ 12 h 28"/>
                <a:gd name="T12" fmla="*/ 26 w 63"/>
                <a:gd name="T13" fmla="*/ 10 h 28"/>
                <a:gd name="T14" fmla="*/ 27 w 63"/>
                <a:gd name="T15" fmla="*/ 8 h 28"/>
                <a:gd name="T16" fmla="*/ 27 w 63"/>
                <a:gd name="T17" fmla="*/ 6 h 28"/>
                <a:gd name="T18" fmla="*/ 27 w 63"/>
                <a:gd name="T19" fmla="*/ 5 h 28"/>
                <a:gd name="T20" fmla="*/ 27 w 63"/>
                <a:gd name="T21" fmla="*/ 3 h 28"/>
                <a:gd name="T22" fmla="*/ 28 w 63"/>
                <a:gd name="T23" fmla="*/ 2 h 28"/>
                <a:gd name="T24" fmla="*/ 29 w 63"/>
                <a:gd name="T25" fmla="*/ 2 h 28"/>
                <a:gd name="T26" fmla="*/ 31 w 63"/>
                <a:gd name="T27" fmla="*/ 1 h 28"/>
                <a:gd name="T28" fmla="*/ 32 w 63"/>
                <a:gd name="T29" fmla="*/ 0 h 28"/>
                <a:gd name="T30" fmla="*/ 34 w 63"/>
                <a:gd name="T31" fmla="*/ 0 h 28"/>
                <a:gd name="T32" fmla="*/ 35 w 63"/>
                <a:gd name="T33" fmla="*/ 0 h 28"/>
                <a:gd name="T34" fmla="*/ 36 w 63"/>
                <a:gd name="T35" fmla="*/ 0 h 28"/>
                <a:gd name="T36" fmla="*/ 37 w 63"/>
                <a:gd name="T37" fmla="*/ 1 h 28"/>
                <a:gd name="T38" fmla="*/ 37 w 63"/>
                <a:gd name="T39" fmla="*/ 3 h 28"/>
                <a:gd name="T40" fmla="*/ 37 w 63"/>
                <a:gd name="T41" fmla="*/ 4 h 28"/>
                <a:gd name="T42" fmla="*/ 37 w 63"/>
                <a:gd name="T43" fmla="*/ 6 h 28"/>
                <a:gd name="T44" fmla="*/ 36 w 63"/>
                <a:gd name="T45" fmla="*/ 9 h 28"/>
                <a:gd name="T46" fmla="*/ 36 w 63"/>
                <a:gd name="T47" fmla="*/ 11 h 28"/>
                <a:gd name="T48" fmla="*/ 36 w 63"/>
                <a:gd name="T49" fmla="*/ 12 h 28"/>
                <a:gd name="T50" fmla="*/ 36 w 63"/>
                <a:gd name="T51" fmla="*/ 13 h 28"/>
                <a:gd name="T52" fmla="*/ 36 w 63"/>
                <a:gd name="T53" fmla="*/ 14 h 28"/>
                <a:gd name="T54" fmla="*/ 63 w 63"/>
                <a:gd name="T55" fmla="*/ 18 h 28"/>
                <a:gd name="T56" fmla="*/ 63 w 63"/>
                <a:gd name="T57" fmla="*/ 23 h 28"/>
                <a:gd name="T58" fmla="*/ 31 w 63"/>
                <a:gd name="T59" fmla="*/ 25 h 28"/>
                <a:gd name="T60" fmla="*/ 0 w 63"/>
                <a:gd name="T6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3" h="28">
                  <a:moveTo>
                    <a:pt x="0" y="28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9" y="22"/>
                    <a:pt x="17" y="19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3"/>
                    <a:pt x="26" y="13"/>
                    <a:pt x="26" y="12"/>
                  </a:cubicBezTo>
                  <a:cubicBezTo>
                    <a:pt x="26" y="12"/>
                    <a:pt x="26" y="11"/>
                    <a:pt x="26" y="10"/>
                  </a:cubicBezTo>
                  <a:cubicBezTo>
                    <a:pt x="26" y="10"/>
                    <a:pt x="26" y="9"/>
                    <a:pt x="27" y="8"/>
                  </a:cubicBezTo>
                  <a:cubicBezTo>
                    <a:pt x="27" y="8"/>
                    <a:pt x="27" y="7"/>
                    <a:pt x="27" y="6"/>
                  </a:cubicBezTo>
                  <a:cubicBezTo>
                    <a:pt x="27" y="6"/>
                    <a:pt x="27" y="5"/>
                    <a:pt x="27" y="5"/>
                  </a:cubicBezTo>
                  <a:cubicBezTo>
                    <a:pt x="27" y="4"/>
                    <a:pt x="27" y="4"/>
                    <a:pt x="27" y="3"/>
                  </a:cubicBezTo>
                  <a:cubicBezTo>
                    <a:pt x="28" y="3"/>
                    <a:pt x="28" y="3"/>
                    <a:pt x="28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0" y="1"/>
                    <a:pt x="30" y="1"/>
                    <a:pt x="31" y="1"/>
                  </a:cubicBezTo>
                  <a:cubicBezTo>
                    <a:pt x="31" y="1"/>
                    <a:pt x="32" y="1"/>
                    <a:pt x="32" y="0"/>
                  </a:cubicBezTo>
                  <a:cubicBezTo>
                    <a:pt x="33" y="0"/>
                    <a:pt x="33" y="0"/>
                    <a:pt x="34" y="0"/>
                  </a:cubicBezTo>
                  <a:cubicBezTo>
                    <a:pt x="34" y="0"/>
                    <a:pt x="35" y="0"/>
                    <a:pt x="35" y="0"/>
                  </a:cubicBezTo>
                  <a:cubicBezTo>
                    <a:pt x="35" y="0"/>
                    <a:pt x="36" y="0"/>
                    <a:pt x="36" y="0"/>
                  </a:cubicBezTo>
                  <a:cubicBezTo>
                    <a:pt x="36" y="1"/>
                    <a:pt x="36" y="1"/>
                    <a:pt x="37" y="1"/>
                  </a:cubicBezTo>
                  <a:cubicBezTo>
                    <a:pt x="37" y="2"/>
                    <a:pt x="37" y="2"/>
                    <a:pt x="37" y="3"/>
                  </a:cubicBezTo>
                  <a:cubicBezTo>
                    <a:pt x="37" y="3"/>
                    <a:pt x="37" y="4"/>
                    <a:pt x="37" y="4"/>
                  </a:cubicBezTo>
                  <a:cubicBezTo>
                    <a:pt x="37" y="5"/>
                    <a:pt x="37" y="6"/>
                    <a:pt x="37" y="6"/>
                  </a:cubicBezTo>
                  <a:cubicBezTo>
                    <a:pt x="37" y="7"/>
                    <a:pt x="37" y="8"/>
                    <a:pt x="36" y="9"/>
                  </a:cubicBezTo>
                  <a:cubicBezTo>
                    <a:pt x="36" y="9"/>
                    <a:pt x="36" y="10"/>
                    <a:pt x="36" y="11"/>
                  </a:cubicBezTo>
                  <a:cubicBezTo>
                    <a:pt x="36" y="11"/>
                    <a:pt x="36" y="12"/>
                    <a:pt x="36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45" y="15"/>
                    <a:pt x="54" y="17"/>
                    <a:pt x="63" y="18"/>
                  </a:cubicBezTo>
                  <a:cubicBezTo>
                    <a:pt x="63" y="20"/>
                    <a:pt x="63" y="21"/>
                    <a:pt x="63" y="23"/>
                  </a:cubicBezTo>
                  <a:cubicBezTo>
                    <a:pt x="52" y="24"/>
                    <a:pt x="41" y="24"/>
                    <a:pt x="31" y="25"/>
                  </a:cubicBezTo>
                  <a:cubicBezTo>
                    <a:pt x="21" y="26"/>
                    <a:pt x="10" y="27"/>
                    <a:pt x="0" y="28"/>
                  </a:cubicBezTo>
                  <a:close/>
                </a:path>
              </a:pathLst>
            </a:custGeom>
            <a:solidFill>
              <a:srgbClr val="C1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15" name="Freeform 39"/>
            <p:cNvSpPr>
              <a:spLocks/>
            </p:cNvSpPr>
            <p:nvPr/>
          </p:nvSpPr>
          <p:spPr bwMode="auto">
            <a:xfrm>
              <a:off x="3410" y="1709"/>
              <a:ext cx="39" cy="52"/>
            </a:xfrm>
            <a:custGeom>
              <a:avLst/>
              <a:gdLst>
                <a:gd name="T0" fmla="*/ 3 w 5"/>
                <a:gd name="T1" fmla="*/ 7 h 7"/>
                <a:gd name="T2" fmla="*/ 4 w 5"/>
                <a:gd name="T3" fmla="*/ 6 h 7"/>
                <a:gd name="T4" fmla="*/ 5 w 5"/>
                <a:gd name="T5" fmla="*/ 5 h 7"/>
                <a:gd name="T6" fmla="*/ 5 w 5"/>
                <a:gd name="T7" fmla="*/ 3 h 7"/>
                <a:gd name="T8" fmla="*/ 5 w 5"/>
                <a:gd name="T9" fmla="*/ 2 h 7"/>
                <a:gd name="T10" fmla="*/ 5 w 5"/>
                <a:gd name="T11" fmla="*/ 1 h 7"/>
                <a:gd name="T12" fmla="*/ 4 w 5"/>
                <a:gd name="T13" fmla="*/ 0 h 7"/>
                <a:gd name="T14" fmla="*/ 3 w 5"/>
                <a:gd name="T15" fmla="*/ 0 h 7"/>
                <a:gd name="T16" fmla="*/ 2 w 5"/>
                <a:gd name="T17" fmla="*/ 0 h 7"/>
                <a:gd name="T18" fmla="*/ 1 w 5"/>
                <a:gd name="T19" fmla="*/ 1 h 7"/>
                <a:gd name="T20" fmla="*/ 0 w 5"/>
                <a:gd name="T21" fmla="*/ 2 h 7"/>
                <a:gd name="T22" fmla="*/ 0 w 5"/>
                <a:gd name="T23" fmla="*/ 4 h 7"/>
                <a:gd name="T24" fmla="*/ 0 w 5"/>
                <a:gd name="T25" fmla="*/ 5 h 7"/>
                <a:gd name="T26" fmla="*/ 0 w 5"/>
                <a:gd name="T27" fmla="*/ 7 h 7"/>
                <a:gd name="T28" fmla="*/ 1 w 5"/>
                <a:gd name="T29" fmla="*/ 7 h 7"/>
                <a:gd name="T30" fmla="*/ 2 w 5"/>
                <a:gd name="T31" fmla="*/ 7 h 7"/>
                <a:gd name="T32" fmla="*/ 3 w 5"/>
                <a:gd name="T3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cubicBezTo>
                    <a:pt x="3" y="7"/>
                    <a:pt x="4" y="6"/>
                    <a:pt x="4" y="6"/>
                  </a:cubicBezTo>
                  <a:cubicBezTo>
                    <a:pt x="4" y="6"/>
                    <a:pt x="4" y="5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16" name="Freeform 40"/>
            <p:cNvSpPr>
              <a:spLocks/>
            </p:cNvSpPr>
            <p:nvPr/>
          </p:nvSpPr>
          <p:spPr bwMode="auto">
            <a:xfrm>
              <a:off x="2809" y="1835"/>
              <a:ext cx="1398" cy="904"/>
            </a:xfrm>
            <a:custGeom>
              <a:avLst/>
              <a:gdLst>
                <a:gd name="T0" fmla="*/ 154 w 177"/>
                <a:gd name="T1" fmla="*/ 122 h 122"/>
                <a:gd name="T2" fmla="*/ 155 w 177"/>
                <a:gd name="T3" fmla="*/ 122 h 122"/>
                <a:gd name="T4" fmla="*/ 156 w 177"/>
                <a:gd name="T5" fmla="*/ 121 h 122"/>
                <a:gd name="T6" fmla="*/ 157 w 177"/>
                <a:gd name="T7" fmla="*/ 121 h 122"/>
                <a:gd name="T8" fmla="*/ 158 w 177"/>
                <a:gd name="T9" fmla="*/ 120 h 122"/>
                <a:gd name="T10" fmla="*/ 159 w 177"/>
                <a:gd name="T11" fmla="*/ 120 h 122"/>
                <a:gd name="T12" fmla="*/ 159 w 177"/>
                <a:gd name="T13" fmla="*/ 119 h 122"/>
                <a:gd name="T14" fmla="*/ 159 w 177"/>
                <a:gd name="T15" fmla="*/ 118 h 122"/>
                <a:gd name="T16" fmla="*/ 167 w 177"/>
                <a:gd name="T17" fmla="*/ 68 h 122"/>
                <a:gd name="T18" fmla="*/ 177 w 177"/>
                <a:gd name="T19" fmla="*/ 6 h 122"/>
                <a:gd name="T20" fmla="*/ 177 w 177"/>
                <a:gd name="T21" fmla="*/ 5 h 122"/>
                <a:gd name="T22" fmla="*/ 177 w 177"/>
                <a:gd name="T23" fmla="*/ 3 h 122"/>
                <a:gd name="T24" fmla="*/ 176 w 177"/>
                <a:gd name="T25" fmla="*/ 2 h 122"/>
                <a:gd name="T26" fmla="*/ 175 w 177"/>
                <a:gd name="T27" fmla="*/ 1 h 122"/>
                <a:gd name="T28" fmla="*/ 174 w 177"/>
                <a:gd name="T29" fmla="*/ 1 h 122"/>
                <a:gd name="T30" fmla="*/ 173 w 177"/>
                <a:gd name="T31" fmla="*/ 0 h 122"/>
                <a:gd name="T32" fmla="*/ 172 w 177"/>
                <a:gd name="T33" fmla="*/ 0 h 122"/>
                <a:gd name="T34" fmla="*/ 170 w 177"/>
                <a:gd name="T35" fmla="*/ 0 h 122"/>
                <a:gd name="T36" fmla="*/ 84 w 177"/>
                <a:gd name="T37" fmla="*/ 7 h 122"/>
                <a:gd name="T38" fmla="*/ 6 w 177"/>
                <a:gd name="T39" fmla="*/ 14 h 122"/>
                <a:gd name="T40" fmla="*/ 4 w 177"/>
                <a:gd name="T41" fmla="*/ 14 h 122"/>
                <a:gd name="T42" fmla="*/ 3 w 177"/>
                <a:gd name="T43" fmla="*/ 15 h 122"/>
                <a:gd name="T44" fmla="*/ 2 w 177"/>
                <a:gd name="T45" fmla="*/ 15 h 122"/>
                <a:gd name="T46" fmla="*/ 1 w 177"/>
                <a:gd name="T47" fmla="*/ 16 h 122"/>
                <a:gd name="T48" fmla="*/ 1 w 177"/>
                <a:gd name="T49" fmla="*/ 17 h 122"/>
                <a:gd name="T50" fmla="*/ 0 w 177"/>
                <a:gd name="T51" fmla="*/ 18 h 122"/>
                <a:gd name="T52" fmla="*/ 0 w 177"/>
                <a:gd name="T53" fmla="*/ 19 h 122"/>
                <a:gd name="T54" fmla="*/ 0 w 177"/>
                <a:gd name="T55" fmla="*/ 20 h 122"/>
                <a:gd name="T56" fmla="*/ 9 w 177"/>
                <a:gd name="T57" fmla="*/ 74 h 122"/>
                <a:gd name="T58" fmla="*/ 17 w 177"/>
                <a:gd name="T59" fmla="*/ 118 h 122"/>
                <a:gd name="T60" fmla="*/ 17 w 177"/>
                <a:gd name="T61" fmla="*/ 119 h 122"/>
                <a:gd name="T62" fmla="*/ 17 w 177"/>
                <a:gd name="T63" fmla="*/ 120 h 122"/>
                <a:gd name="T64" fmla="*/ 18 w 177"/>
                <a:gd name="T65" fmla="*/ 121 h 122"/>
                <a:gd name="T66" fmla="*/ 19 w 177"/>
                <a:gd name="T67" fmla="*/ 121 h 122"/>
                <a:gd name="T68" fmla="*/ 20 w 177"/>
                <a:gd name="T69" fmla="*/ 122 h 122"/>
                <a:gd name="T70" fmla="*/ 21 w 177"/>
                <a:gd name="T71" fmla="*/ 122 h 122"/>
                <a:gd name="T72" fmla="*/ 22 w 177"/>
                <a:gd name="T73" fmla="*/ 122 h 122"/>
                <a:gd name="T74" fmla="*/ 23 w 177"/>
                <a:gd name="T75" fmla="*/ 122 h 122"/>
                <a:gd name="T76" fmla="*/ 86 w 177"/>
                <a:gd name="T77" fmla="*/ 122 h 122"/>
                <a:gd name="T78" fmla="*/ 154 w 177"/>
                <a:gd name="T7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7" h="122">
                  <a:moveTo>
                    <a:pt x="154" y="122"/>
                  </a:moveTo>
                  <a:cubicBezTo>
                    <a:pt x="154" y="122"/>
                    <a:pt x="155" y="122"/>
                    <a:pt x="155" y="122"/>
                  </a:cubicBezTo>
                  <a:cubicBezTo>
                    <a:pt x="155" y="122"/>
                    <a:pt x="156" y="122"/>
                    <a:pt x="156" y="121"/>
                  </a:cubicBezTo>
                  <a:cubicBezTo>
                    <a:pt x="156" y="121"/>
                    <a:pt x="157" y="121"/>
                    <a:pt x="157" y="121"/>
                  </a:cubicBezTo>
                  <a:cubicBezTo>
                    <a:pt x="157" y="121"/>
                    <a:pt x="158" y="121"/>
                    <a:pt x="158" y="120"/>
                  </a:cubicBezTo>
                  <a:cubicBezTo>
                    <a:pt x="158" y="120"/>
                    <a:pt x="158" y="120"/>
                    <a:pt x="159" y="120"/>
                  </a:cubicBezTo>
                  <a:cubicBezTo>
                    <a:pt x="159" y="119"/>
                    <a:pt x="159" y="119"/>
                    <a:pt x="159" y="119"/>
                  </a:cubicBezTo>
                  <a:cubicBezTo>
                    <a:pt x="159" y="119"/>
                    <a:pt x="159" y="118"/>
                    <a:pt x="159" y="118"/>
                  </a:cubicBezTo>
                  <a:cubicBezTo>
                    <a:pt x="162" y="103"/>
                    <a:pt x="164" y="86"/>
                    <a:pt x="167" y="68"/>
                  </a:cubicBezTo>
                  <a:cubicBezTo>
                    <a:pt x="170" y="49"/>
                    <a:pt x="173" y="28"/>
                    <a:pt x="177" y="6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7" y="4"/>
                    <a:pt x="177" y="4"/>
                    <a:pt x="177" y="3"/>
                  </a:cubicBezTo>
                  <a:cubicBezTo>
                    <a:pt x="176" y="3"/>
                    <a:pt x="176" y="3"/>
                    <a:pt x="176" y="2"/>
                  </a:cubicBezTo>
                  <a:cubicBezTo>
                    <a:pt x="176" y="2"/>
                    <a:pt x="176" y="2"/>
                    <a:pt x="175" y="1"/>
                  </a:cubicBezTo>
                  <a:cubicBezTo>
                    <a:pt x="175" y="1"/>
                    <a:pt x="175" y="1"/>
                    <a:pt x="174" y="1"/>
                  </a:cubicBezTo>
                  <a:cubicBezTo>
                    <a:pt x="174" y="1"/>
                    <a:pt x="173" y="0"/>
                    <a:pt x="173" y="0"/>
                  </a:cubicBezTo>
                  <a:cubicBezTo>
                    <a:pt x="173" y="0"/>
                    <a:pt x="172" y="0"/>
                    <a:pt x="172" y="0"/>
                  </a:cubicBezTo>
                  <a:cubicBezTo>
                    <a:pt x="171" y="0"/>
                    <a:pt x="171" y="0"/>
                    <a:pt x="170" y="0"/>
                  </a:cubicBezTo>
                  <a:cubicBezTo>
                    <a:pt x="140" y="3"/>
                    <a:pt x="112" y="5"/>
                    <a:pt x="84" y="7"/>
                  </a:cubicBezTo>
                  <a:cubicBezTo>
                    <a:pt x="57" y="10"/>
                    <a:pt x="31" y="12"/>
                    <a:pt x="6" y="14"/>
                  </a:cubicBezTo>
                  <a:cubicBezTo>
                    <a:pt x="5" y="14"/>
                    <a:pt x="5" y="14"/>
                    <a:pt x="4" y="14"/>
                  </a:cubicBezTo>
                  <a:cubicBezTo>
                    <a:pt x="4" y="14"/>
                    <a:pt x="4" y="14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2" y="15"/>
                    <a:pt x="2" y="16"/>
                    <a:pt x="1" y="16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3" y="39"/>
                    <a:pt x="6" y="57"/>
                    <a:pt x="9" y="74"/>
                  </a:cubicBezTo>
                  <a:cubicBezTo>
                    <a:pt x="12" y="90"/>
                    <a:pt x="14" y="105"/>
                    <a:pt x="17" y="118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19"/>
                    <a:pt x="17" y="120"/>
                    <a:pt x="17" y="120"/>
                  </a:cubicBezTo>
                  <a:cubicBezTo>
                    <a:pt x="18" y="120"/>
                    <a:pt x="18" y="120"/>
                    <a:pt x="18" y="121"/>
                  </a:cubicBezTo>
                  <a:cubicBezTo>
                    <a:pt x="18" y="121"/>
                    <a:pt x="18" y="121"/>
                    <a:pt x="19" y="121"/>
                  </a:cubicBezTo>
                  <a:cubicBezTo>
                    <a:pt x="19" y="121"/>
                    <a:pt x="19" y="121"/>
                    <a:pt x="20" y="122"/>
                  </a:cubicBezTo>
                  <a:cubicBezTo>
                    <a:pt x="20" y="122"/>
                    <a:pt x="20" y="122"/>
                    <a:pt x="21" y="122"/>
                  </a:cubicBezTo>
                  <a:cubicBezTo>
                    <a:pt x="21" y="122"/>
                    <a:pt x="21" y="122"/>
                    <a:pt x="22" y="122"/>
                  </a:cubicBezTo>
                  <a:cubicBezTo>
                    <a:pt x="22" y="122"/>
                    <a:pt x="22" y="122"/>
                    <a:pt x="23" y="122"/>
                  </a:cubicBezTo>
                  <a:cubicBezTo>
                    <a:pt x="43" y="122"/>
                    <a:pt x="64" y="122"/>
                    <a:pt x="86" y="122"/>
                  </a:cubicBezTo>
                  <a:cubicBezTo>
                    <a:pt x="108" y="122"/>
                    <a:pt x="131" y="122"/>
                    <a:pt x="154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20" name="Rectangle 44"/>
            <p:cNvSpPr>
              <a:spLocks noChangeArrowheads="1"/>
            </p:cNvSpPr>
            <p:nvPr/>
          </p:nvSpPr>
          <p:spPr bwMode="auto">
            <a:xfrm>
              <a:off x="3593" y="2784"/>
              <a:ext cx="7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4211D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221" name="Oval 45"/>
            <p:cNvSpPr>
              <a:spLocks noChangeArrowheads="1"/>
            </p:cNvSpPr>
            <p:nvPr/>
          </p:nvSpPr>
          <p:spPr bwMode="auto">
            <a:xfrm>
              <a:off x="3141" y="2539"/>
              <a:ext cx="758" cy="711"/>
            </a:xfrm>
            <a:prstGeom prst="ellipse">
              <a:avLst/>
            </a:prstGeom>
            <a:solidFill>
              <a:srgbClr val="A6C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22" name="Freeform 46"/>
            <p:cNvSpPr>
              <a:spLocks/>
            </p:cNvSpPr>
            <p:nvPr/>
          </p:nvSpPr>
          <p:spPr bwMode="auto">
            <a:xfrm>
              <a:off x="3094" y="2487"/>
              <a:ext cx="805" cy="763"/>
            </a:xfrm>
            <a:custGeom>
              <a:avLst/>
              <a:gdLst>
                <a:gd name="T0" fmla="*/ 16 w 102"/>
                <a:gd name="T1" fmla="*/ 30 h 103"/>
                <a:gd name="T2" fmla="*/ 20 w 102"/>
                <a:gd name="T3" fmla="*/ 24 h 103"/>
                <a:gd name="T4" fmla="*/ 25 w 102"/>
                <a:gd name="T5" fmla="*/ 20 h 103"/>
                <a:gd name="T6" fmla="*/ 31 w 102"/>
                <a:gd name="T7" fmla="*/ 16 h 103"/>
                <a:gd name="T8" fmla="*/ 37 w 102"/>
                <a:gd name="T9" fmla="*/ 13 h 103"/>
                <a:gd name="T10" fmla="*/ 43 w 102"/>
                <a:gd name="T11" fmla="*/ 10 h 103"/>
                <a:gd name="T12" fmla="*/ 50 w 102"/>
                <a:gd name="T13" fmla="*/ 9 h 103"/>
                <a:gd name="T14" fmla="*/ 57 w 102"/>
                <a:gd name="T15" fmla="*/ 9 h 103"/>
                <a:gd name="T16" fmla="*/ 64 w 102"/>
                <a:gd name="T17" fmla="*/ 10 h 103"/>
                <a:gd name="T18" fmla="*/ 70 w 102"/>
                <a:gd name="T19" fmla="*/ 12 h 103"/>
                <a:gd name="T20" fmla="*/ 77 w 102"/>
                <a:gd name="T21" fmla="*/ 15 h 103"/>
                <a:gd name="T22" fmla="*/ 86 w 102"/>
                <a:gd name="T23" fmla="*/ 21 h 103"/>
                <a:gd name="T24" fmla="*/ 92 w 102"/>
                <a:gd name="T25" fmla="*/ 28 h 103"/>
                <a:gd name="T26" fmla="*/ 98 w 102"/>
                <a:gd name="T27" fmla="*/ 36 h 103"/>
                <a:gd name="T28" fmla="*/ 101 w 102"/>
                <a:gd name="T29" fmla="*/ 46 h 103"/>
                <a:gd name="T30" fmla="*/ 102 w 102"/>
                <a:gd name="T31" fmla="*/ 56 h 103"/>
                <a:gd name="T32" fmla="*/ 102 w 102"/>
                <a:gd name="T33" fmla="*/ 51 h 103"/>
                <a:gd name="T34" fmla="*/ 101 w 102"/>
                <a:gd name="T35" fmla="*/ 40 h 103"/>
                <a:gd name="T36" fmla="*/ 97 w 102"/>
                <a:gd name="T37" fmla="*/ 29 h 103"/>
                <a:gd name="T38" fmla="*/ 91 w 102"/>
                <a:gd name="T39" fmla="*/ 19 h 103"/>
                <a:gd name="T40" fmla="*/ 82 w 102"/>
                <a:gd name="T41" fmla="*/ 11 h 103"/>
                <a:gd name="T42" fmla="*/ 73 w 102"/>
                <a:gd name="T43" fmla="*/ 5 h 103"/>
                <a:gd name="T44" fmla="*/ 66 w 102"/>
                <a:gd name="T45" fmla="*/ 2 h 103"/>
                <a:gd name="T46" fmla="*/ 58 w 102"/>
                <a:gd name="T47" fmla="*/ 1 h 103"/>
                <a:gd name="T48" fmla="*/ 51 w 102"/>
                <a:gd name="T49" fmla="*/ 0 h 103"/>
                <a:gd name="T50" fmla="*/ 43 w 102"/>
                <a:gd name="T51" fmla="*/ 1 h 103"/>
                <a:gd name="T52" fmla="*/ 36 w 102"/>
                <a:gd name="T53" fmla="*/ 2 h 103"/>
                <a:gd name="T54" fmla="*/ 29 w 102"/>
                <a:gd name="T55" fmla="*/ 5 h 103"/>
                <a:gd name="T56" fmla="*/ 23 w 102"/>
                <a:gd name="T57" fmla="*/ 9 h 103"/>
                <a:gd name="T58" fmla="*/ 17 w 102"/>
                <a:gd name="T59" fmla="*/ 13 h 103"/>
                <a:gd name="T60" fmla="*/ 11 w 102"/>
                <a:gd name="T61" fmla="*/ 19 h 103"/>
                <a:gd name="T62" fmla="*/ 7 w 102"/>
                <a:gd name="T63" fmla="*/ 25 h 103"/>
                <a:gd name="T64" fmla="*/ 2 w 102"/>
                <a:gd name="T65" fmla="*/ 37 h 103"/>
                <a:gd name="T66" fmla="*/ 0 w 102"/>
                <a:gd name="T67" fmla="*/ 52 h 103"/>
                <a:gd name="T68" fmla="*/ 2 w 102"/>
                <a:gd name="T69" fmla="*/ 66 h 103"/>
                <a:gd name="T70" fmla="*/ 8 w 102"/>
                <a:gd name="T71" fmla="*/ 80 h 103"/>
                <a:gd name="T72" fmla="*/ 18 w 102"/>
                <a:gd name="T73" fmla="*/ 91 h 103"/>
                <a:gd name="T74" fmla="*/ 28 w 102"/>
                <a:gd name="T75" fmla="*/ 98 h 103"/>
                <a:gd name="T76" fmla="*/ 32 w 102"/>
                <a:gd name="T77" fmla="*/ 99 h 103"/>
                <a:gd name="T78" fmla="*/ 36 w 102"/>
                <a:gd name="T79" fmla="*/ 101 h 103"/>
                <a:gd name="T80" fmla="*/ 40 w 102"/>
                <a:gd name="T81" fmla="*/ 102 h 103"/>
                <a:gd name="T82" fmla="*/ 44 w 102"/>
                <a:gd name="T83" fmla="*/ 103 h 103"/>
                <a:gd name="T84" fmla="*/ 49 w 102"/>
                <a:gd name="T85" fmla="*/ 103 h 103"/>
                <a:gd name="T86" fmla="*/ 46 w 102"/>
                <a:gd name="T87" fmla="*/ 102 h 103"/>
                <a:gd name="T88" fmla="*/ 43 w 102"/>
                <a:gd name="T89" fmla="*/ 102 h 103"/>
                <a:gd name="T90" fmla="*/ 39 w 102"/>
                <a:gd name="T91" fmla="*/ 101 h 103"/>
                <a:gd name="T92" fmla="*/ 36 w 102"/>
                <a:gd name="T93" fmla="*/ 100 h 103"/>
                <a:gd name="T94" fmla="*/ 33 w 102"/>
                <a:gd name="T95" fmla="*/ 98 h 103"/>
                <a:gd name="T96" fmla="*/ 25 w 102"/>
                <a:gd name="T97" fmla="*/ 92 h 103"/>
                <a:gd name="T98" fmla="*/ 15 w 102"/>
                <a:gd name="T99" fmla="*/ 82 h 103"/>
                <a:gd name="T100" fmla="*/ 10 w 102"/>
                <a:gd name="T101" fmla="*/ 70 h 103"/>
                <a:gd name="T102" fmla="*/ 8 w 102"/>
                <a:gd name="T103" fmla="*/ 56 h 103"/>
                <a:gd name="T104" fmla="*/ 10 w 102"/>
                <a:gd name="T105" fmla="*/ 4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2" h="103">
                  <a:moveTo>
                    <a:pt x="13" y="34"/>
                  </a:moveTo>
                  <a:lnTo>
                    <a:pt x="14" y="32"/>
                  </a:lnTo>
                  <a:lnTo>
                    <a:pt x="16" y="30"/>
                  </a:lnTo>
                  <a:lnTo>
                    <a:pt x="17" y="28"/>
                  </a:lnTo>
                  <a:lnTo>
                    <a:pt x="19" y="26"/>
                  </a:lnTo>
                  <a:lnTo>
                    <a:pt x="20" y="24"/>
                  </a:lnTo>
                  <a:lnTo>
                    <a:pt x="22" y="23"/>
                  </a:lnTo>
                  <a:lnTo>
                    <a:pt x="23" y="21"/>
                  </a:lnTo>
                  <a:lnTo>
                    <a:pt x="25" y="20"/>
                  </a:lnTo>
                  <a:lnTo>
                    <a:pt x="27" y="18"/>
                  </a:lnTo>
                  <a:lnTo>
                    <a:pt x="29" y="17"/>
                  </a:lnTo>
                  <a:lnTo>
                    <a:pt x="31" y="16"/>
                  </a:lnTo>
                  <a:lnTo>
                    <a:pt x="33" y="15"/>
                  </a:lnTo>
                  <a:lnTo>
                    <a:pt x="35" y="14"/>
                  </a:lnTo>
                  <a:lnTo>
                    <a:pt x="37" y="13"/>
                  </a:lnTo>
                  <a:lnTo>
                    <a:pt x="39" y="12"/>
                  </a:lnTo>
                  <a:lnTo>
                    <a:pt x="41" y="11"/>
                  </a:lnTo>
                  <a:lnTo>
                    <a:pt x="43" y="10"/>
                  </a:lnTo>
                  <a:lnTo>
                    <a:pt x="45" y="10"/>
                  </a:lnTo>
                  <a:lnTo>
                    <a:pt x="48" y="10"/>
                  </a:lnTo>
                  <a:lnTo>
                    <a:pt x="50" y="9"/>
                  </a:lnTo>
                  <a:lnTo>
                    <a:pt x="52" y="9"/>
                  </a:lnTo>
                  <a:lnTo>
                    <a:pt x="54" y="9"/>
                  </a:lnTo>
                  <a:lnTo>
                    <a:pt x="57" y="9"/>
                  </a:lnTo>
                  <a:lnTo>
                    <a:pt x="59" y="9"/>
                  </a:lnTo>
                  <a:lnTo>
                    <a:pt x="61" y="10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8" y="11"/>
                  </a:lnTo>
                  <a:lnTo>
                    <a:pt x="70" y="12"/>
                  </a:lnTo>
                  <a:lnTo>
                    <a:pt x="73" y="13"/>
                  </a:lnTo>
                  <a:lnTo>
                    <a:pt x="75" y="14"/>
                  </a:lnTo>
                  <a:lnTo>
                    <a:pt x="77" y="15"/>
                  </a:lnTo>
                  <a:lnTo>
                    <a:pt x="80" y="16"/>
                  </a:lnTo>
                  <a:lnTo>
                    <a:pt x="83" y="18"/>
                  </a:lnTo>
                  <a:lnTo>
                    <a:pt x="86" y="21"/>
                  </a:lnTo>
                  <a:lnTo>
                    <a:pt x="88" y="23"/>
                  </a:lnTo>
                  <a:lnTo>
                    <a:pt x="90" y="25"/>
                  </a:lnTo>
                  <a:lnTo>
                    <a:pt x="92" y="28"/>
                  </a:lnTo>
                  <a:lnTo>
                    <a:pt x="94" y="31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9" y="40"/>
                  </a:lnTo>
                  <a:lnTo>
                    <a:pt x="100" y="43"/>
                  </a:lnTo>
                  <a:lnTo>
                    <a:pt x="101" y="46"/>
                  </a:lnTo>
                  <a:lnTo>
                    <a:pt x="101" y="49"/>
                  </a:lnTo>
                  <a:lnTo>
                    <a:pt x="102" y="52"/>
                  </a:lnTo>
                  <a:lnTo>
                    <a:pt x="102" y="56"/>
                  </a:lnTo>
                  <a:lnTo>
                    <a:pt x="102" y="59"/>
                  </a:lnTo>
                  <a:lnTo>
                    <a:pt x="102" y="55"/>
                  </a:lnTo>
                  <a:lnTo>
                    <a:pt x="102" y="51"/>
                  </a:lnTo>
                  <a:lnTo>
                    <a:pt x="102" y="47"/>
                  </a:lnTo>
                  <a:lnTo>
                    <a:pt x="102" y="43"/>
                  </a:lnTo>
                  <a:lnTo>
                    <a:pt x="101" y="40"/>
                  </a:lnTo>
                  <a:lnTo>
                    <a:pt x="100" y="36"/>
                  </a:lnTo>
                  <a:lnTo>
                    <a:pt x="98" y="32"/>
                  </a:lnTo>
                  <a:lnTo>
                    <a:pt x="97" y="29"/>
                  </a:lnTo>
                  <a:lnTo>
                    <a:pt x="95" y="25"/>
                  </a:lnTo>
                  <a:lnTo>
                    <a:pt x="93" y="22"/>
                  </a:lnTo>
                  <a:lnTo>
                    <a:pt x="91" y="19"/>
                  </a:lnTo>
                  <a:lnTo>
                    <a:pt x="88" y="16"/>
                  </a:lnTo>
                  <a:lnTo>
                    <a:pt x="85" y="13"/>
                  </a:lnTo>
                  <a:lnTo>
                    <a:pt x="82" y="11"/>
                  </a:lnTo>
                  <a:lnTo>
                    <a:pt x="79" y="8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4"/>
                  </a:lnTo>
                  <a:lnTo>
                    <a:pt x="68" y="3"/>
                  </a:lnTo>
                  <a:lnTo>
                    <a:pt x="66" y="2"/>
                  </a:lnTo>
                  <a:lnTo>
                    <a:pt x="63" y="2"/>
                  </a:lnTo>
                  <a:lnTo>
                    <a:pt x="61" y="1"/>
                  </a:lnTo>
                  <a:lnTo>
                    <a:pt x="58" y="1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41" y="1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1" y="4"/>
                  </a:lnTo>
                  <a:lnTo>
                    <a:pt x="29" y="5"/>
                  </a:lnTo>
                  <a:lnTo>
                    <a:pt x="27" y="6"/>
                  </a:lnTo>
                  <a:lnTo>
                    <a:pt x="25" y="7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7" y="13"/>
                  </a:lnTo>
                  <a:lnTo>
                    <a:pt x="15" y="15"/>
                  </a:lnTo>
                  <a:lnTo>
                    <a:pt x="13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6" y="27"/>
                  </a:lnTo>
                  <a:lnTo>
                    <a:pt x="3" y="32"/>
                  </a:lnTo>
                  <a:lnTo>
                    <a:pt x="2" y="37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3" y="71"/>
                  </a:lnTo>
                  <a:lnTo>
                    <a:pt x="5" y="76"/>
                  </a:lnTo>
                  <a:lnTo>
                    <a:pt x="8" y="80"/>
                  </a:lnTo>
                  <a:lnTo>
                    <a:pt x="11" y="84"/>
                  </a:lnTo>
                  <a:lnTo>
                    <a:pt x="14" y="88"/>
                  </a:lnTo>
                  <a:lnTo>
                    <a:pt x="18" y="91"/>
                  </a:lnTo>
                  <a:lnTo>
                    <a:pt x="22" y="94"/>
                  </a:lnTo>
                  <a:lnTo>
                    <a:pt x="27" y="97"/>
                  </a:lnTo>
                  <a:lnTo>
                    <a:pt x="28" y="98"/>
                  </a:lnTo>
                  <a:lnTo>
                    <a:pt x="29" y="98"/>
                  </a:lnTo>
                  <a:lnTo>
                    <a:pt x="31" y="99"/>
                  </a:lnTo>
                  <a:lnTo>
                    <a:pt x="32" y="99"/>
                  </a:lnTo>
                  <a:lnTo>
                    <a:pt x="33" y="100"/>
                  </a:lnTo>
                  <a:lnTo>
                    <a:pt x="35" y="100"/>
                  </a:lnTo>
                  <a:lnTo>
                    <a:pt x="36" y="101"/>
                  </a:lnTo>
                  <a:lnTo>
                    <a:pt x="38" y="101"/>
                  </a:lnTo>
                  <a:lnTo>
                    <a:pt x="39" y="102"/>
                  </a:lnTo>
                  <a:lnTo>
                    <a:pt x="40" y="102"/>
                  </a:lnTo>
                  <a:lnTo>
                    <a:pt x="42" y="102"/>
                  </a:lnTo>
                  <a:lnTo>
                    <a:pt x="43" y="102"/>
                  </a:lnTo>
                  <a:lnTo>
                    <a:pt x="44" y="103"/>
                  </a:lnTo>
                  <a:lnTo>
                    <a:pt x="46" y="103"/>
                  </a:lnTo>
                  <a:lnTo>
                    <a:pt x="47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6" y="102"/>
                  </a:lnTo>
                  <a:lnTo>
                    <a:pt x="45" y="102"/>
                  </a:lnTo>
                  <a:lnTo>
                    <a:pt x="44" y="102"/>
                  </a:lnTo>
                  <a:lnTo>
                    <a:pt x="43" y="102"/>
                  </a:lnTo>
                  <a:lnTo>
                    <a:pt x="41" y="102"/>
                  </a:lnTo>
                  <a:lnTo>
                    <a:pt x="41" y="101"/>
                  </a:lnTo>
                  <a:lnTo>
                    <a:pt x="39" y="101"/>
                  </a:lnTo>
                  <a:lnTo>
                    <a:pt x="38" y="101"/>
                  </a:lnTo>
                  <a:lnTo>
                    <a:pt x="37" y="100"/>
                  </a:lnTo>
                  <a:lnTo>
                    <a:pt x="36" y="100"/>
                  </a:lnTo>
                  <a:lnTo>
                    <a:pt x="35" y="99"/>
                  </a:lnTo>
                  <a:lnTo>
                    <a:pt x="34" y="99"/>
                  </a:lnTo>
                  <a:lnTo>
                    <a:pt x="33" y="98"/>
                  </a:lnTo>
                  <a:lnTo>
                    <a:pt x="32" y="98"/>
                  </a:lnTo>
                  <a:lnTo>
                    <a:pt x="28" y="95"/>
                  </a:lnTo>
                  <a:lnTo>
                    <a:pt x="25" y="92"/>
                  </a:lnTo>
                  <a:lnTo>
                    <a:pt x="21" y="89"/>
                  </a:lnTo>
                  <a:lnTo>
                    <a:pt x="18" y="86"/>
                  </a:lnTo>
                  <a:lnTo>
                    <a:pt x="15" y="82"/>
                  </a:lnTo>
                  <a:lnTo>
                    <a:pt x="13" y="78"/>
                  </a:lnTo>
                  <a:lnTo>
                    <a:pt x="11" y="74"/>
                  </a:lnTo>
                  <a:lnTo>
                    <a:pt x="10" y="70"/>
                  </a:lnTo>
                  <a:lnTo>
                    <a:pt x="9" y="65"/>
                  </a:lnTo>
                  <a:lnTo>
                    <a:pt x="8" y="61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8" y="47"/>
                  </a:lnTo>
                  <a:lnTo>
                    <a:pt x="10" y="43"/>
                  </a:lnTo>
                  <a:lnTo>
                    <a:pt x="11" y="38"/>
                  </a:lnTo>
                  <a:lnTo>
                    <a:pt x="13" y="34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23" name="Freeform 47"/>
            <p:cNvSpPr>
              <a:spLocks/>
            </p:cNvSpPr>
            <p:nvPr/>
          </p:nvSpPr>
          <p:spPr bwMode="auto">
            <a:xfrm>
              <a:off x="3331" y="2546"/>
              <a:ext cx="537" cy="296"/>
            </a:xfrm>
            <a:custGeom>
              <a:avLst/>
              <a:gdLst>
                <a:gd name="T0" fmla="*/ 24 w 68"/>
                <a:gd name="T1" fmla="*/ 24 h 40"/>
                <a:gd name="T2" fmla="*/ 20 w 68"/>
                <a:gd name="T3" fmla="*/ 21 h 40"/>
                <a:gd name="T4" fmla="*/ 16 w 68"/>
                <a:gd name="T5" fmla="*/ 17 h 40"/>
                <a:gd name="T6" fmla="*/ 12 w 68"/>
                <a:gd name="T7" fmla="*/ 14 h 40"/>
                <a:gd name="T8" fmla="*/ 9 w 68"/>
                <a:gd name="T9" fmla="*/ 11 h 40"/>
                <a:gd name="T10" fmla="*/ 6 w 68"/>
                <a:gd name="T11" fmla="*/ 8 h 40"/>
                <a:gd name="T12" fmla="*/ 3 w 68"/>
                <a:gd name="T13" fmla="*/ 4 h 40"/>
                <a:gd name="T14" fmla="*/ 1 w 68"/>
                <a:gd name="T15" fmla="*/ 1 h 40"/>
                <a:gd name="T16" fmla="*/ 0 w 68"/>
                <a:gd name="T17" fmla="*/ 1 h 40"/>
                <a:gd name="T18" fmla="*/ 2 w 68"/>
                <a:gd name="T19" fmla="*/ 5 h 40"/>
                <a:gd name="T20" fmla="*/ 3 w 68"/>
                <a:gd name="T21" fmla="*/ 9 h 40"/>
                <a:gd name="T22" fmla="*/ 6 w 68"/>
                <a:gd name="T23" fmla="*/ 13 h 40"/>
                <a:gd name="T24" fmla="*/ 9 w 68"/>
                <a:gd name="T25" fmla="*/ 17 h 40"/>
                <a:gd name="T26" fmla="*/ 13 w 68"/>
                <a:gd name="T27" fmla="*/ 21 h 40"/>
                <a:gd name="T28" fmla="*/ 17 w 68"/>
                <a:gd name="T29" fmla="*/ 25 h 40"/>
                <a:gd name="T30" fmla="*/ 22 w 68"/>
                <a:gd name="T31" fmla="*/ 28 h 40"/>
                <a:gd name="T32" fmla="*/ 28 w 68"/>
                <a:gd name="T33" fmla="*/ 32 h 40"/>
                <a:gd name="T34" fmla="*/ 35 w 68"/>
                <a:gd name="T35" fmla="*/ 35 h 40"/>
                <a:gd name="T36" fmla="*/ 41 w 68"/>
                <a:gd name="T37" fmla="*/ 37 h 40"/>
                <a:gd name="T38" fmla="*/ 47 w 68"/>
                <a:gd name="T39" fmla="*/ 39 h 40"/>
                <a:gd name="T40" fmla="*/ 53 w 68"/>
                <a:gd name="T41" fmla="*/ 40 h 40"/>
                <a:gd name="T42" fmla="*/ 58 w 68"/>
                <a:gd name="T43" fmla="*/ 40 h 40"/>
                <a:gd name="T44" fmla="*/ 63 w 68"/>
                <a:gd name="T45" fmla="*/ 39 h 40"/>
                <a:gd name="T46" fmla="*/ 67 w 68"/>
                <a:gd name="T47" fmla="*/ 37 h 40"/>
                <a:gd name="T48" fmla="*/ 66 w 68"/>
                <a:gd name="T49" fmla="*/ 36 h 40"/>
                <a:gd name="T50" fmla="*/ 62 w 68"/>
                <a:gd name="T51" fmla="*/ 37 h 40"/>
                <a:gd name="T52" fmla="*/ 57 w 68"/>
                <a:gd name="T53" fmla="*/ 36 h 40"/>
                <a:gd name="T54" fmla="*/ 52 w 68"/>
                <a:gd name="T55" fmla="*/ 36 h 40"/>
                <a:gd name="T56" fmla="*/ 47 w 68"/>
                <a:gd name="T57" fmla="*/ 34 h 40"/>
                <a:gd name="T58" fmla="*/ 41 w 68"/>
                <a:gd name="T59" fmla="*/ 32 h 40"/>
                <a:gd name="T60" fmla="*/ 35 w 68"/>
                <a:gd name="T61" fmla="*/ 30 h 40"/>
                <a:gd name="T62" fmla="*/ 29 w 68"/>
                <a:gd name="T63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40">
                  <a:moveTo>
                    <a:pt x="26" y="25"/>
                  </a:moveTo>
                  <a:lnTo>
                    <a:pt x="24" y="24"/>
                  </a:lnTo>
                  <a:lnTo>
                    <a:pt x="22" y="22"/>
                  </a:lnTo>
                  <a:lnTo>
                    <a:pt x="20" y="21"/>
                  </a:lnTo>
                  <a:lnTo>
                    <a:pt x="18" y="19"/>
                  </a:lnTo>
                  <a:lnTo>
                    <a:pt x="16" y="17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0" y="13"/>
                  </a:lnTo>
                  <a:lnTo>
                    <a:pt x="9" y="11"/>
                  </a:lnTo>
                  <a:lnTo>
                    <a:pt x="7" y="9"/>
                  </a:lnTo>
                  <a:lnTo>
                    <a:pt x="6" y="8"/>
                  </a:lnTo>
                  <a:lnTo>
                    <a:pt x="4" y="6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9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21"/>
                  </a:lnTo>
                  <a:lnTo>
                    <a:pt x="15" y="23"/>
                  </a:lnTo>
                  <a:lnTo>
                    <a:pt x="17" y="25"/>
                  </a:lnTo>
                  <a:lnTo>
                    <a:pt x="20" y="26"/>
                  </a:lnTo>
                  <a:lnTo>
                    <a:pt x="22" y="28"/>
                  </a:lnTo>
                  <a:lnTo>
                    <a:pt x="25" y="30"/>
                  </a:lnTo>
                  <a:lnTo>
                    <a:pt x="28" y="32"/>
                  </a:lnTo>
                  <a:lnTo>
                    <a:pt x="31" y="33"/>
                  </a:lnTo>
                  <a:lnTo>
                    <a:pt x="35" y="35"/>
                  </a:lnTo>
                  <a:lnTo>
                    <a:pt x="38" y="36"/>
                  </a:lnTo>
                  <a:lnTo>
                    <a:pt x="41" y="37"/>
                  </a:lnTo>
                  <a:lnTo>
                    <a:pt x="44" y="38"/>
                  </a:lnTo>
                  <a:lnTo>
                    <a:pt x="47" y="39"/>
                  </a:lnTo>
                  <a:lnTo>
                    <a:pt x="50" y="39"/>
                  </a:lnTo>
                  <a:lnTo>
                    <a:pt x="53" y="40"/>
                  </a:lnTo>
                  <a:lnTo>
                    <a:pt x="56" y="40"/>
                  </a:lnTo>
                  <a:lnTo>
                    <a:pt x="58" y="40"/>
                  </a:lnTo>
                  <a:lnTo>
                    <a:pt x="61" y="39"/>
                  </a:lnTo>
                  <a:lnTo>
                    <a:pt x="63" y="39"/>
                  </a:lnTo>
                  <a:lnTo>
                    <a:pt x="65" y="38"/>
                  </a:lnTo>
                  <a:lnTo>
                    <a:pt x="67" y="37"/>
                  </a:lnTo>
                  <a:lnTo>
                    <a:pt x="68" y="36"/>
                  </a:lnTo>
                  <a:lnTo>
                    <a:pt x="66" y="36"/>
                  </a:lnTo>
                  <a:lnTo>
                    <a:pt x="64" y="37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57" y="36"/>
                  </a:lnTo>
                  <a:lnTo>
                    <a:pt x="55" y="36"/>
                  </a:lnTo>
                  <a:lnTo>
                    <a:pt x="52" y="36"/>
                  </a:lnTo>
                  <a:lnTo>
                    <a:pt x="50" y="35"/>
                  </a:lnTo>
                  <a:lnTo>
                    <a:pt x="47" y="34"/>
                  </a:lnTo>
                  <a:lnTo>
                    <a:pt x="44" y="33"/>
                  </a:lnTo>
                  <a:lnTo>
                    <a:pt x="41" y="32"/>
                  </a:lnTo>
                  <a:lnTo>
                    <a:pt x="38" y="31"/>
                  </a:lnTo>
                  <a:lnTo>
                    <a:pt x="35" y="30"/>
                  </a:lnTo>
                  <a:lnTo>
                    <a:pt x="32" y="28"/>
                  </a:lnTo>
                  <a:lnTo>
                    <a:pt x="29" y="27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24" name="Freeform 48"/>
            <p:cNvSpPr>
              <a:spLocks/>
            </p:cNvSpPr>
            <p:nvPr/>
          </p:nvSpPr>
          <p:spPr bwMode="auto">
            <a:xfrm>
              <a:off x="3165" y="2687"/>
              <a:ext cx="687" cy="370"/>
            </a:xfrm>
            <a:custGeom>
              <a:avLst/>
              <a:gdLst>
                <a:gd name="T0" fmla="*/ 31 w 87"/>
                <a:gd name="T1" fmla="*/ 29 h 50"/>
                <a:gd name="T2" fmla="*/ 25 w 87"/>
                <a:gd name="T3" fmla="*/ 26 h 50"/>
                <a:gd name="T4" fmla="*/ 20 w 87"/>
                <a:gd name="T5" fmla="*/ 22 h 50"/>
                <a:gd name="T6" fmla="*/ 15 w 87"/>
                <a:gd name="T7" fmla="*/ 18 h 50"/>
                <a:gd name="T8" fmla="*/ 11 w 87"/>
                <a:gd name="T9" fmla="*/ 14 h 50"/>
                <a:gd name="T10" fmla="*/ 7 w 87"/>
                <a:gd name="T11" fmla="*/ 10 h 50"/>
                <a:gd name="T12" fmla="*/ 4 w 87"/>
                <a:gd name="T13" fmla="*/ 6 h 50"/>
                <a:gd name="T14" fmla="*/ 1 w 87"/>
                <a:gd name="T15" fmla="*/ 2 h 50"/>
                <a:gd name="T16" fmla="*/ 1 w 87"/>
                <a:gd name="T17" fmla="*/ 2 h 50"/>
                <a:gd name="T18" fmla="*/ 2 w 87"/>
                <a:gd name="T19" fmla="*/ 6 h 50"/>
                <a:gd name="T20" fmla="*/ 4 w 87"/>
                <a:gd name="T21" fmla="*/ 11 h 50"/>
                <a:gd name="T22" fmla="*/ 8 w 87"/>
                <a:gd name="T23" fmla="*/ 16 h 50"/>
                <a:gd name="T24" fmla="*/ 12 w 87"/>
                <a:gd name="T25" fmla="*/ 21 h 50"/>
                <a:gd name="T26" fmla="*/ 17 w 87"/>
                <a:gd name="T27" fmla="*/ 26 h 50"/>
                <a:gd name="T28" fmla="*/ 23 w 87"/>
                <a:gd name="T29" fmla="*/ 31 h 50"/>
                <a:gd name="T30" fmla="*/ 29 w 87"/>
                <a:gd name="T31" fmla="*/ 35 h 50"/>
                <a:gd name="T32" fmla="*/ 34 w 87"/>
                <a:gd name="T33" fmla="*/ 38 h 50"/>
                <a:gd name="T34" fmla="*/ 38 w 87"/>
                <a:gd name="T35" fmla="*/ 41 h 50"/>
                <a:gd name="T36" fmla="*/ 43 w 87"/>
                <a:gd name="T37" fmla="*/ 43 h 50"/>
                <a:gd name="T38" fmla="*/ 47 w 87"/>
                <a:gd name="T39" fmla="*/ 44 h 50"/>
                <a:gd name="T40" fmla="*/ 51 w 87"/>
                <a:gd name="T41" fmla="*/ 46 h 50"/>
                <a:gd name="T42" fmla="*/ 55 w 87"/>
                <a:gd name="T43" fmla="*/ 47 h 50"/>
                <a:gd name="T44" fmla="*/ 59 w 87"/>
                <a:gd name="T45" fmla="*/ 48 h 50"/>
                <a:gd name="T46" fmla="*/ 62 w 87"/>
                <a:gd name="T47" fmla="*/ 49 h 50"/>
                <a:gd name="T48" fmla="*/ 66 w 87"/>
                <a:gd name="T49" fmla="*/ 50 h 50"/>
                <a:gd name="T50" fmla="*/ 69 w 87"/>
                <a:gd name="T51" fmla="*/ 50 h 50"/>
                <a:gd name="T52" fmla="*/ 73 w 87"/>
                <a:gd name="T53" fmla="*/ 50 h 50"/>
                <a:gd name="T54" fmla="*/ 76 w 87"/>
                <a:gd name="T55" fmla="*/ 50 h 50"/>
                <a:gd name="T56" fmla="*/ 79 w 87"/>
                <a:gd name="T57" fmla="*/ 49 h 50"/>
                <a:gd name="T58" fmla="*/ 81 w 87"/>
                <a:gd name="T59" fmla="*/ 49 h 50"/>
                <a:gd name="T60" fmla="*/ 84 w 87"/>
                <a:gd name="T61" fmla="*/ 48 h 50"/>
                <a:gd name="T62" fmla="*/ 86 w 87"/>
                <a:gd name="T63" fmla="*/ 46 h 50"/>
                <a:gd name="T64" fmla="*/ 86 w 87"/>
                <a:gd name="T65" fmla="*/ 46 h 50"/>
                <a:gd name="T66" fmla="*/ 83 w 87"/>
                <a:gd name="T67" fmla="*/ 46 h 50"/>
                <a:gd name="T68" fmla="*/ 80 w 87"/>
                <a:gd name="T69" fmla="*/ 46 h 50"/>
                <a:gd name="T70" fmla="*/ 78 w 87"/>
                <a:gd name="T71" fmla="*/ 46 h 50"/>
                <a:gd name="T72" fmla="*/ 75 w 87"/>
                <a:gd name="T73" fmla="*/ 46 h 50"/>
                <a:gd name="T74" fmla="*/ 72 w 87"/>
                <a:gd name="T75" fmla="*/ 46 h 50"/>
                <a:gd name="T76" fmla="*/ 68 w 87"/>
                <a:gd name="T77" fmla="*/ 45 h 50"/>
                <a:gd name="T78" fmla="*/ 65 w 87"/>
                <a:gd name="T79" fmla="*/ 44 h 50"/>
                <a:gd name="T80" fmla="*/ 62 w 87"/>
                <a:gd name="T81" fmla="*/ 44 h 50"/>
                <a:gd name="T82" fmla="*/ 58 w 87"/>
                <a:gd name="T83" fmla="*/ 42 h 50"/>
                <a:gd name="T84" fmla="*/ 54 w 87"/>
                <a:gd name="T85" fmla="*/ 41 h 50"/>
                <a:gd name="T86" fmla="*/ 51 w 87"/>
                <a:gd name="T87" fmla="*/ 40 h 50"/>
                <a:gd name="T88" fmla="*/ 47 w 87"/>
                <a:gd name="T89" fmla="*/ 38 h 50"/>
                <a:gd name="T90" fmla="*/ 43 w 87"/>
                <a:gd name="T91" fmla="*/ 36 h 50"/>
                <a:gd name="T92" fmla="*/ 39 w 87"/>
                <a:gd name="T93" fmla="*/ 34 h 50"/>
                <a:gd name="T94" fmla="*/ 36 w 87"/>
                <a:gd name="T95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" h="50">
                  <a:moveTo>
                    <a:pt x="34" y="31"/>
                  </a:moveTo>
                  <a:lnTo>
                    <a:pt x="31" y="29"/>
                  </a:lnTo>
                  <a:lnTo>
                    <a:pt x="28" y="28"/>
                  </a:lnTo>
                  <a:lnTo>
                    <a:pt x="25" y="26"/>
                  </a:lnTo>
                  <a:lnTo>
                    <a:pt x="23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5" y="18"/>
                  </a:lnTo>
                  <a:lnTo>
                    <a:pt x="13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9"/>
                  </a:lnTo>
                  <a:lnTo>
                    <a:pt x="4" y="11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0" y="19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7" y="26"/>
                  </a:lnTo>
                  <a:lnTo>
                    <a:pt x="20" y="28"/>
                  </a:lnTo>
                  <a:lnTo>
                    <a:pt x="23" y="31"/>
                  </a:lnTo>
                  <a:lnTo>
                    <a:pt x="26" y="33"/>
                  </a:lnTo>
                  <a:lnTo>
                    <a:pt x="29" y="35"/>
                  </a:lnTo>
                  <a:lnTo>
                    <a:pt x="32" y="37"/>
                  </a:lnTo>
                  <a:lnTo>
                    <a:pt x="34" y="38"/>
                  </a:lnTo>
                  <a:lnTo>
                    <a:pt x="36" y="40"/>
                  </a:lnTo>
                  <a:lnTo>
                    <a:pt x="38" y="41"/>
                  </a:lnTo>
                  <a:lnTo>
                    <a:pt x="41" y="42"/>
                  </a:lnTo>
                  <a:lnTo>
                    <a:pt x="43" y="43"/>
                  </a:lnTo>
                  <a:lnTo>
                    <a:pt x="45" y="44"/>
                  </a:lnTo>
                  <a:lnTo>
                    <a:pt x="47" y="44"/>
                  </a:lnTo>
                  <a:lnTo>
                    <a:pt x="49" y="45"/>
                  </a:lnTo>
                  <a:lnTo>
                    <a:pt x="51" y="46"/>
                  </a:lnTo>
                  <a:lnTo>
                    <a:pt x="53" y="47"/>
                  </a:lnTo>
                  <a:lnTo>
                    <a:pt x="55" y="47"/>
                  </a:lnTo>
                  <a:lnTo>
                    <a:pt x="57" y="48"/>
                  </a:lnTo>
                  <a:lnTo>
                    <a:pt x="59" y="48"/>
                  </a:lnTo>
                  <a:lnTo>
                    <a:pt x="60" y="49"/>
                  </a:lnTo>
                  <a:lnTo>
                    <a:pt x="62" y="49"/>
                  </a:lnTo>
                  <a:lnTo>
                    <a:pt x="64" y="49"/>
                  </a:lnTo>
                  <a:lnTo>
                    <a:pt x="66" y="50"/>
                  </a:lnTo>
                  <a:lnTo>
                    <a:pt x="68" y="50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3" y="50"/>
                  </a:lnTo>
                  <a:lnTo>
                    <a:pt x="74" y="50"/>
                  </a:lnTo>
                  <a:lnTo>
                    <a:pt x="76" y="50"/>
                  </a:lnTo>
                  <a:lnTo>
                    <a:pt x="77" y="50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1" y="49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5" y="47"/>
                  </a:lnTo>
                  <a:lnTo>
                    <a:pt x="86" y="46"/>
                  </a:lnTo>
                  <a:lnTo>
                    <a:pt x="87" y="46"/>
                  </a:lnTo>
                  <a:lnTo>
                    <a:pt x="86" y="46"/>
                  </a:lnTo>
                  <a:lnTo>
                    <a:pt x="84" y="46"/>
                  </a:lnTo>
                  <a:lnTo>
                    <a:pt x="83" y="46"/>
                  </a:lnTo>
                  <a:lnTo>
                    <a:pt x="82" y="46"/>
                  </a:lnTo>
                  <a:lnTo>
                    <a:pt x="80" y="46"/>
                  </a:lnTo>
                  <a:lnTo>
                    <a:pt x="79" y="46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5" y="46"/>
                  </a:lnTo>
                  <a:lnTo>
                    <a:pt x="73" y="46"/>
                  </a:lnTo>
                  <a:lnTo>
                    <a:pt x="72" y="46"/>
                  </a:lnTo>
                  <a:lnTo>
                    <a:pt x="70" y="46"/>
                  </a:lnTo>
                  <a:lnTo>
                    <a:pt x="68" y="45"/>
                  </a:lnTo>
                  <a:lnTo>
                    <a:pt x="67" y="45"/>
                  </a:lnTo>
                  <a:lnTo>
                    <a:pt x="65" y="44"/>
                  </a:lnTo>
                  <a:lnTo>
                    <a:pt x="63" y="44"/>
                  </a:lnTo>
                  <a:lnTo>
                    <a:pt x="62" y="44"/>
                  </a:lnTo>
                  <a:lnTo>
                    <a:pt x="60" y="43"/>
                  </a:lnTo>
                  <a:lnTo>
                    <a:pt x="58" y="42"/>
                  </a:lnTo>
                  <a:lnTo>
                    <a:pt x="56" y="42"/>
                  </a:lnTo>
                  <a:lnTo>
                    <a:pt x="54" y="41"/>
                  </a:lnTo>
                  <a:lnTo>
                    <a:pt x="53" y="40"/>
                  </a:lnTo>
                  <a:lnTo>
                    <a:pt x="51" y="40"/>
                  </a:lnTo>
                  <a:lnTo>
                    <a:pt x="49" y="39"/>
                  </a:lnTo>
                  <a:lnTo>
                    <a:pt x="47" y="38"/>
                  </a:lnTo>
                  <a:lnTo>
                    <a:pt x="45" y="37"/>
                  </a:lnTo>
                  <a:lnTo>
                    <a:pt x="43" y="36"/>
                  </a:lnTo>
                  <a:lnTo>
                    <a:pt x="41" y="35"/>
                  </a:lnTo>
                  <a:lnTo>
                    <a:pt x="39" y="34"/>
                  </a:lnTo>
                  <a:lnTo>
                    <a:pt x="38" y="33"/>
                  </a:lnTo>
                  <a:lnTo>
                    <a:pt x="36" y="32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25" name="Freeform 49"/>
            <p:cNvSpPr>
              <a:spLocks/>
            </p:cNvSpPr>
            <p:nvPr/>
          </p:nvSpPr>
          <p:spPr bwMode="auto">
            <a:xfrm>
              <a:off x="3117" y="2864"/>
              <a:ext cx="601" cy="341"/>
            </a:xfrm>
            <a:custGeom>
              <a:avLst/>
              <a:gdLst>
                <a:gd name="T0" fmla="*/ 26 w 76"/>
                <a:gd name="T1" fmla="*/ 28 h 46"/>
                <a:gd name="T2" fmla="*/ 21 w 76"/>
                <a:gd name="T3" fmla="*/ 24 h 46"/>
                <a:gd name="T4" fmla="*/ 17 w 76"/>
                <a:gd name="T5" fmla="*/ 21 h 46"/>
                <a:gd name="T6" fmla="*/ 13 w 76"/>
                <a:gd name="T7" fmla="*/ 17 h 46"/>
                <a:gd name="T8" fmla="*/ 9 w 76"/>
                <a:gd name="T9" fmla="*/ 13 h 46"/>
                <a:gd name="T10" fmla="*/ 6 w 76"/>
                <a:gd name="T11" fmla="*/ 10 h 46"/>
                <a:gd name="T12" fmla="*/ 3 w 76"/>
                <a:gd name="T13" fmla="*/ 6 h 46"/>
                <a:gd name="T14" fmla="*/ 1 w 76"/>
                <a:gd name="T15" fmla="*/ 2 h 46"/>
                <a:gd name="T16" fmla="*/ 0 w 76"/>
                <a:gd name="T17" fmla="*/ 2 h 46"/>
                <a:gd name="T18" fmla="*/ 1 w 76"/>
                <a:gd name="T19" fmla="*/ 7 h 46"/>
                <a:gd name="T20" fmla="*/ 3 w 76"/>
                <a:gd name="T21" fmla="*/ 11 h 46"/>
                <a:gd name="T22" fmla="*/ 6 w 76"/>
                <a:gd name="T23" fmla="*/ 16 h 46"/>
                <a:gd name="T24" fmla="*/ 9 w 76"/>
                <a:gd name="T25" fmla="*/ 20 h 46"/>
                <a:gd name="T26" fmla="*/ 14 w 76"/>
                <a:gd name="T27" fmla="*/ 25 h 46"/>
                <a:gd name="T28" fmla="*/ 19 w 76"/>
                <a:gd name="T29" fmla="*/ 29 h 46"/>
                <a:gd name="T30" fmla="*/ 24 w 76"/>
                <a:gd name="T31" fmla="*/ 33 h 46"/>
                <a:gd name="T32" fmla="*/ 31 w 76"/>
                <a:gd name="T33" fmla="*/ 38 h 46"/>
                <a:gd name="T34" fmla="*/ 38 w 76"/>
                <a:gd name="T35" fmla="*/ 41 h 46"/>
                <a:gd name="T36" fmla="*/ 45 w 76"/>
                <a:gd name="T37" fmla="*/ 44 h 46"/>
                <a:gd name="T38" fmla="*/ 52 w 76"/>
                <a:gd name="T39" fmla="*/ 45 h 46"/>
                <a:gd name="T40" fmla="*/ 59 w 76"/>
                <a:gd name="T41" fmla="*/ 46 h 46"/>
                <a:gd name="T42" fmla="*/ 65 w 76"/>
                <a:gd name="T43" fmla="*/ 46 h 46"/>
                <a:gd name="T44" fmla="*/ 70 w 76"/>
                <a:gd name="T45" fmla="*/ 45 h 46"/>
                <a:gd name="T46" fmla="*/ 75 w 76"/>
                <a:gd name="T47" fmla="*/ 42 h 46"/>
                <a:gd name="T48" fmla="*/ 74 w 76"/>
                <a:gd name="T49" fmla="*/ 42 h 46"/>
                <a:gd name="T50" fmla="*/ 69 w 76"/>
                <a:gd name="T51" fmla="*/ 42 h 46"/>
                <a:gd name="T52" fmla="*/ 64 w 76"/>
                <a:gd name="T53" fmla="*/ 42 h 46"/>
                <a:gd name="T54" fmla="*/ 58 w 76"/>
                <a:gd name="T55" fmla="*/ 41 h 46"/>
                <a:gd name="T56" fmla="*/ 52 w 76"/>
                <a:gd name="T57" fmla="*/ 40 h 46"/>
                <a:gd name="T58" fmla="*/ 45 w 76"/>
                <a:gd name="T59" fmla="*/ 38 h 46"/>
                <a:gd name="T60" fmla="*/ 39 w 76"/>
                <a:gd name="T61" fmla="*/ 35 h 46"/>
                <a:gd name="T62" fmla="*/ 32 w 76"/>
                <a:gd name="T63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46">
                  <a:moveTo>
                    <a:pt x="29" y="29"/>
                  </a:moveTo>
                  <a:lnTo>
                    <a:pt x="26" y="28"/>
                  </a:lnTo>
                  <a:lnTo>
                    <a:pt x="24" y="26"/>
                  </a:lnTo>
                  <a:lnTo>
                    <a:pt x="21" y="24"/>
                  </a:lnTo>
                  <a:lnTo>
                    <a:pt x="19" y="23"/>
                  </a:lnTo>
                  <a:lnTo>
                    <a:pt x="17" y="21"/>
                  </a:lnTo>
                  <a:lnTo>
                    <a:pt x="15" y="19"/>
                  </a:lnTo>
                  <a:lnTo>
                    <a:pt x="13" y="17"/>
                  </a:lnTo>
                  <a:lnTo>
                    <a:pt x="11" y="15"/>
                  </a:lnTo>
                  <a:lnTo>
                    <a:pt x="9" y="13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9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3"/>
                  </a:lnTo>
                  <a:lnTo>
                    <a:pt x="14" y="25"/>
                  </a:lnTo>
                  <a:lnTo>
                    <a:pt x="16" y="27"/>
                  </a:lnTo>
                  <a:lnTo>
                    <a:pt x="19" y="29"/>
                  </a:lnTo>
                  <a:lnTo>
                    <a:pt x="21" y="31"/>
                  </a:lnTo>
                  <a:lnTo>
                    <a:pt x="24" y="33"/>
                  </a:lnTo>
                  <a:lnTo>
                    <a:pt x="27" y="35"/>
                  </a:lnTo>
                  <a:lnTo>
                    <a:pt x="31" y="38"/>
                  </a:lnTo>
                  <a:lnTo>
                    <a:pt x="35" y="39"/>
                  </a:lnTo>
                  <a:lnTo>
                    <a:pt x="38" y="41"/>
                  </a:lnTo>
                  <a:lnTo>
                    <a:pt x="42" y="42"/>
                  </a:lnTo>
                  <a:lnTo>
                    <a:pt x="45" y="44"/>
                  </a:lnTo>
                  <a:lnTo>
                    <a:pt x="49" y="45"/>
                  </a:lnTo>
                  <a:lnTo>
                    <a:pt x="52" y="45"/>
                  </a:lnTo>
                  <a:lnTo>
                    <a:pt x="56" y="46"/>
                  </a:lnTo>
                  <a:lnTo>
                    <a:pt x="59" y="46"/>
                  </a:lnTo>
                  <a:lnTo>
                    <a:pt x="62" y="46"/>
                  </a:lnTo>
                  <a:lnTo>
                    <a:pt x="65" y="46"/>
                  </a:lnTo>
                  <a:lnTo>
                    <a:pt x="68" y="45"/>
                  </a:lnTo>
                  <a:lnTo>
                    <a:pt x="70" y="45"/>
                  </a:lnTo>
                  <a:lnTo>
                    <a:pt x="73" y="44"/>
                  </a:lnTo>
                  <a:lnTo>
                    <a:pt x="75" y="42"/>
                  </a:lnTo>
                  <a:lnTo>
                    <a:pt x="76" y="41"/>
                  </a:lnTo>
                  <a:lnTo>
                    <a:pt x="74" y="42"/>
                  </a:lnTo>
                  <a:lnTo>
                    <a:pt x="72" y="42"/>
                  </a:lnTo>
                  <a:lnTo>
                    <a:pt x="69" y="42"/>
                  </a:lnTo>
                  <a:lnTo>
                    <a:pt x="67" y="42"/>
                  </a:lnTo>
                  <a:lnTo>
                    <a:pt x="64" y="42"/>
                  </a:lnTo>
                  <a:lnTo>
                    <a:pt x="61" y="42"/>
                  </a:lnTo>
                  <a:lnTo>
                    <a:pt x="58" y="41"/>
                  </a:lnTo>
                  <a:lnTo>
                    <a:pt x="55" y="41"/>
                  </a:lnTo>
                  <a:lnTo>
                    <a:pt x="52" y="40"/>
                  </a:lnTo>
                  <a:lnTo>
                    <a:pt x="49" y="39"/>
                  </a:lnTo>
                  <a:lnTo>
                    <a:pt x="45" y="38"/>
                  </a:lnTo>
                  <a:lnTo>
                    <a:pt x="42" y="36"/>
                  </a:lnTo>
                  <a:lnTo>
                    <a:pt x="39" y="35"/>
                  </a:lnTo>
                  <a:lnTo>
                    <a:pt x="35" y="33"/>
                  </a:lnTo>
                  <a:lnTo>
                    <a:pt x="32" y="31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26" name="Freeform 50"/>
            <p:cNvSpPr>
              <a:spLocks/>
            </p:cNvSpPr>
            <p:nvPr/>
          </p:nvSpPr>
          <p:spPr bwMode="auto">
            <a:xfrm>
              <a:off x="3528" y="2724"/>
              <a:ext cx="340" cy="541"/>
            </a:xfrm>
            <a:custGeom>
              <a:avLst/>
              <a:gdLst>
                <a:gd name="T0" fmla="*/ 18 w 43"/>
                <a:gd name="T1" fmla="*/ 25 h 73"/>
                <a:gd name="T2" fmla="*/ 21 w 43"/>
                <a:gd name="T3" fmla="*/ 21 h 73"/>
                <a:gd name="T4" fmla="*/ 24 w 43"/>
                <a:gd name="T5" fmla="*/ 16 h 73"/>
                <a:gd name="T6" fmla="*/ 28 w 43"/>
                <a:gd name="T7" fmla="*/ 12 h 73"/>
                <a:gd name="T8" fmla="*/ 31 w 43"/>
                <a:gd name="T9" fmla="*/ 9 h 73"/>
                <a:gd name="T10" fmla="*/ 35 w 43"/>
                <a:gd name="T11" fmla="*/ 5 h 73"/>
                <a:gd name="T12" fmla="*/ 38 w 43"/>
                <a:gd name="T13" fmla="*/ 3 h 73"/>
                <a:gd name="T14" fmla="*/ 42 w 43"/>
                <a:gd name="T15" fmla="*/ 0 h 73"/>
                <a:gd name="T16" fmla="*/ 41 w 43"/>
                <a:gd name="T17" fmla="*/ 0 h 73"/>
                <a:gd name="T18" fmla="*/ 37 w 43"/>
                <a:gd name="T19" fmla="*/ 1 h 73"/>
                <a:gd name="T20" fmla="*/ 33 w 43"/>
                <a:gd name="T21" fmla="*/ 3 h 73"/>
                <a:gd name="T22" fmla="*/ 29 w 43"/>
                <a:gd name="T23" fmla="*/ 6 h 73"/>
                <a:gd name="T24" fmla="*/ 25 w 43"/>
                <a:gd name="T25" fmla="*/ 9 h 73"/>
                <a:gd name="T26" fmla="*/ 21 w 43"/>
                <a:gd name="T27" fmla="*/ 13 h 73"/>
                <a:gd name="T28" fmla="*/ 16 w 43"/>
                <a:gd name="T29" fmla="*/ 18 h 73"/>
                <a:gd name="T30" fmla="*/ 13 w 43"/>
                <a:gd name="T31" fmla="*/ 24 h 73"/>
                <a:gd name="T32" fmla="*/ 9 w 43"/>
                <a:gd name="T33" fmla="*/ 30 h 73"/>
                <a:gd name="T34" fmla="*/ 5 w 43"/>
                <a:gd name="T35" fmla="*/ 37 h 73"/>
                <a:gd name="T36" fmla="*/ 2 w 43"/>
                <a:gd name="T37" fmla="*/ 44 h 73"/>
                <a:gd name="T38" fmla="*/ 1 w 43"/>
                <a:gd name="T39" fmla="*/ 51 h 73"/>
                <a:gd name="T40" fmla="*/ 0 w 43"/>
                <a:gd name="T41" fmla="*/ 57 h 73"/>
                <a:gd name="T42" fmla="*/ 0 w 43"/>
                <a:gd name="T43" fmla="*/ 63 h 73"/>
                <a:gd name="T44" fmla="*/ 0 w 43"/>
                <a:gd name="T45" fmla="*/ 68 h 73"/>
                <a:gd name="T46" fmla="*/ 2 w 43"/>
                <a:gd name="T47" fmla="*/ 72 h 73"/>
                <a:gd name="T48" fmla="*/ 3 w 43"/>
                <a:gd name="T49" fmla="*/ 71 h 73"/>
                <a:gd name="T50" fmla="*/ 3 w 43"/>
                <a:gd name="T51" fmla="*/ 67 h 73"/>
                <a:gd name="T52" fmla="*/ 3 w 43"/>
                <a:gd name="T53" fmla="*/ 62 h 73"/>
                <a:gd name="T54" fmla="*/ 4 w 43"/>
                <a:gd name="T55" fmla="*/ 56 h 73"/>
                <a:gd name="T56" fmla="*/ 6 w 43"/>
                <a:gd name="T57" fmla="*/ 50 h 73"/>
                <a:gd name="T58" fmla="*/ 8 w 43"/>
                <a:gd name="T59" fmla="*/ 44 h 73"/>
                <a:gd name="T60" fmla="*/ 11 w 43"/>
                <a:gd name="T61" fmla="*/ 38 h 73"/>
                <a:gd name="T62" fmla="*/ 14 w 43"/>
                <a:gd name="T63" fmla="*/ 3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73">
                  <a:moveTo>
                    <a:pt x="16" y="28"/>
                  </a:moveTo>
                  <a:lnTo>
                    <a:pt x="18" y="25"/>
                  </a:lnTo>
                  <a:lnTo>
                    <a:pt x="19" y="23"/>
                  </a:lnTo>
                  <a:lnTo>
                    <a:pt x="21" y="21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8" y="3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29" y="6"/>
                  </a:lnTo>
                  <a:lnTo>
                    <a:pt x="27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1" y="13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4" y="21"/>
                  </a:lnTo>
                  <a:lnTo>
                    <a:pt x="13" y="24"/>
                  </a:lnTo>
                  <a:lnTo>
                    <a:pt x="11" y="27"/>
                  </a:lnTo>
                  <a:lnTo>
                    <a:pt x="9" y="30"/>
                  </a:lnTo>
                  <a:lnTo>
                    <a:pt x="7" y="34"/>
                  </a:lnTo>
                  <a:lnTo>
                    <a:pt x="5" y="37"/>
                  </a:lnTo>
                  <a:lnTo>
                    <a:pt x="4" y="41"/>
                  </a:lnTo>
                  <a:lnTo>
                    <a:pt x="2" y="44"/>
                  </a:lnTo>
                  <a:lnTo>
                    <a:pt x="2" y="48"/>
                  </a:lnTo>
                  <a:lnTo>
                    <a:pt x="1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2" y="72"/>
                  </a:lnTo>
                  <a:lnTo>
                    <a:pt x="3" y="73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3" y="67"/>
                  </a:lnTo>
                  <a:lnTo>
                    <a:pt x="3" y="64"/>
                  </a:lnTo>
                  <a:lnTo>
                    <a:pt x="3" y="62"/>
                  </a:lnTo>
                  <a:lnTo>
                    <a:pt x="3" y="59"/>
                  </a:lnTo>
                  <a:lnTo>
                    <a:pt x="4" y="56"/>
                  </a:lnTo>
                  <a:lnTo>
                    <a:pt x="5" y="53"/>
                  </a:lnTo>
                  <a:lnTo>
                    <a:pt x="6" y="50"/>
                  </a:lnTo>
                  <a:lnTo>
                    <a:pt x="7" y="47"/>
                  </a:lnTo>
                  <a:lnTo>
                    <a:pt x="8" y="44"/>
                  </a:lnTo>
                  <a:lnTo>
                    <a:pt x="9" y="41"/>
                  </a:lnTo>
                  <a:lnTo>
                    <a:pt x="11" y="38"/>
                  </a:lnTo>
                  <a:lnTo>
                    <a:pt x="12" y="34"/>
                  </a:lnTo>
                  <a:lnTo>
                    <a:pt x="14" y="31"/>
                  </a:lnTo>
                  <a:lnTo>
                    <a:pt x="16" y="28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27" name="Freeform 51"/>
            <p:cNvSpPr>
              <a:spLocks/>
            </p:cNvSpPr>
            <p:nvPr/>
          </p:nvSpPr>
          <p:spPr bwMode="auto">
            <a:xfrm>
              <a:off x="3196" y="2583"/>
              <a:ext cx="300" cy="452"/>
            </a:xfrm>
            <a:custGeom>
              <a:avLst/>
              <a:gdLst>
                <a:gd name="T0" fmla="*/ 14 w 38"/>
                <a:gd name="T1" fmla="*/ 22 h 61"/>
                <a:gd name="T2" fmla="*/ 15 w 38"/>
                <a:gd name="T3" fmla="*/ 20 h 61"/>
                <a:gd name="T4" fmla="*/ 16 w 38"/>
                <a:gd name="T5" fmla="*/ 19 h 61"/>
                <a:gd name="T6" fmla="*/ 18 w 38"/>
                <a:gd name="T7" fmla="*/ 17 h 61"/>
                <a:gd name="T8" fmla="*/ 19 w 38"/>
                <a:gd name="T9" fmla="*/ 15 h 61"/>
                <a:gd name="T10" fmla="*/ 21 w 38"/>
                <a:gd name="T11" fmla="*/ 13 h 61"/>
                <a:gd name="T12" fmla="*/ 22 w 38"/>
                <a:gd name="T13" fmla="*/ 11 h 61"/>
                <a:gd name="T14" fmla="*/ 24 w 38"/>
                <a:gd name="T15" fmla="*/ 10 h 61"/>
                <a:gd name="T16" fmla="*/ 25 w 38"/>
                <a:gd name="T17" fmla="*/ 8 h 61"/>
                <a:gd name="T18" fmla="*/ 27 w 38"/>
                <a:gd name="T19" fmla="*/ 7 h 61"/>
                <a:gd name="T20" fmla="*/ 28 w 38"/>
                <a:gd name="T21" fmla="*/ 6 h 61"/>
                <a:gd name="T22" fmla="*/ 30 w 38"/>
                <a:gd name="T23" fmla="*/ 5 h 61"/>
                <a:gd name="T24" fmla="*/ 32 w 38"/>
                <a:gd name="T25" fmla="*/ 3 h 61"/>
                <a:gd name="T26" fmla="*/ 33 w 38"/>
                <a:gd name="T27" fmla="*/ 2 h 61"/>
                <a:gd name="T28" fmla="*/ 35 w 38"/>
                <a:gd name="T29" fmla="*/ 2 h 61"/>
                <a:gd name="T30" fmla="*/ 36 w 38"/>
                <a:gd name="T31" fmla="*/ 1 h 61"/>
                <a:gd name="T32" fmla="*/ 38 w 38"/>
                <a:gd name="T33" fmla="*/ 0 h 61"/>
                <a:gd name="T34" fmla="*/ 36 w 38"/>
                <a:gd name="T35" fmla="*/ 0 h 61"/>
                <a:gd name="T36" fmla="*/ 34 w 38"/>
                <a:gd name="T37" fmla="*/ 0 h 61"/>
                <a:gd name="T38" fmla="*/ 32 w 38"/>
                <a:gd name="T39" fmla="*/ 1 h 61"/>
                <a:gd name="T40" fmla="*/ 30 w 38"/>
                <a:gd name="T41" fmla="*/ 2 h 61"/>
                <a:gd name="T42" fmla="*/ 28 w 38"/>
                <a:gd name="T43" fmla="*/ 2 h 61"/>
                <a:gd name="T44" fmla="*/ 27 w 38"/>
                <a:gd name="T45" fmla="*/ 3 h 61"/>
                <a:gd name="T46" fmla="*/ 25 w 38"/>
                <a:gd name="T47" fmla="*/ 4 h 61"/>
                <a:gd name="T48" fmla="*/ 23 w 38"/>
                <a:gd name="T49" fmla="*/ 6 h 61"/>
                <a:gd name="T50" fmla="*/ 21 w 38"/>
                <a:gd name="T51" fmla="*/ 7 h 61"/>
                <a:gd name="T52" fmla="*/ 19 w 38"/>
                <a:gd name="T53" fmla="*/ 9 h 61"/>
                <a:gd name="T54" fmla="*/ 17 w 38"/>
                <a:gd name="T55" fmla="*/ 10 h 61"/>
                <a:gd name="T56" fmla="*/ 15 w 38"/>
                <a:gd name="T57" fmla="*/ 12 h 61"/>
                <a:gd name="T58" fmla="*/ 14 w 38"/>
                <a:gd name="T59" fmla="*/ 14 h 61"/>
                <a:gd name="T60" fmla="*/ 12 w 38"/>
                <a:gd name="T61" fmla="*/ 16 h 61"/>
                <a:gd name="T62" fmla="*/ 10 w 38"/>
                <a:gd name="T63" fmla="*/ 19 h 61"/>
                <a:gd name="T64" fmla="*/ 9 w 38"/>
                <a:gd name="T65" fmla="*/ 21 h 61"/>
                <a:gd name="T66" fmla="*/ 6 w 38"/>
                <a:gd name="T67" fmla="*/ 27 h 61"/>
                <a:gd name="T68" fmla="*/ 3 w 38"/>
                <a:gd name="T69" fmla="*/ 32 h 61"/>
                <a:gd name="T70" fmla="*/ 1 w 38"/>
                <a:gd name="T71" fmla="*/ 38 h 61"/>
                <a:gd name="T72" fmla="*/ 1 w 38"/>
                <a:gd name="T73" fmla="*/ 44 h 61"/>
                <a:gd name="T74" fmla="*/ 0 w 38"/>
                <a:gd name="T75" fmla="*/ 49 h 61"/>
                <a:gd name="T76" fmla="*/ 1 w 38"/>
                <a:gd name="T77" fmla="*/ 53 h 61"/>
                <a:gd name="T78" fmla="*/ 3 w 38"/>
                <a:gd name="T79" fmla="*/ 57 h 61"/>
                <a:gd name="T80" fmla="*/ 5 w 38"/>
                <a:gd name="T81" fmla="*/ 61 h 61"/>
                <a:gd name="T82" fmla="*/ 4 w 38"/>
                <a:gd name="T83" fmla="*/ 57 h 61"/>
                <a:gd name="T84" fmla="*/ 4 w 38"/>
                <a:gd name="T85" fmla="*/ 53 h 61"/>
                <a:gd name="T86" fmla="*/ 4 w 38"/>
                <a:gd name="T87" fmla="*/ 48 h 61"/>
                <a:gd name="T88" fmla="*/ 5 w 38"/>
                <a:gd name="T89" fmla="*/ 43 h 61"/>
                <a:gd name="T90" fmla="*/ 6 w 38"/>
                <a:gd name="T91" fmla="*/ 38 h 61"/>
                <a:gd name="T92" fmla="*/ 8 w 38"/>
                <a:gd name="T93" fmla="*/ 33 h 61"/>
                <a:gd name="T94" fmla="*/ 11 w 38"/>
                <a:gd name="T95" fmla="*/ 28 h 61"/>
                <a:gd name="T96" fmla="*/ 14 w 38"/>
                <a:gd name="T97" fmla="*/ 2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61">
                  <a:moveTo>
                    <a:pt x="14" y="22"/>
                  </a:moveTo>
                  <a:lnTo>
                    <a:pt x="15" y="20"/>
                  </a:lnTo>
                  <a:lnTo>
                    <a:pt x="16" y="19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2" y="11"/>
                  </a:lnTo>
                  <a:lnTo>
                    <a:pt x="24" y="10"/>
                  </a:lnTo>
                  <a:lnTo>
                    <a:pt x="25" y="8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30" y="5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0" y="19"/>
                  </a:lnTo>
                  <a:lnTo>
                    <a:pt x="9" y="21"/>
                  </a:lnTo>
                  <a:lnTo>
                    <a:pt x="6" y="27"/>
                  </a:lnTo>
                  <a:lnTo>
                    <a:pt x="3" y="32"/>
                  </a:lnTo>
                  <a:lnTo>
                    <a:pt x="1" y="38"/>
                  </a:lnTo>
                  <a:lnTo>
                    <a:pt x="1" y="44"/>
                  </a:lnTo>
                  <a:lnTo>
                    <a:pt x="0" y="49"/>
                  </a:lnTo>
                  <a:lnTo>
                    <a:pt x="1" y="53"/>
                  </a:lnTo>
                  <a:lnTo>
                    <a:pt x="3" y="57"/>
                  </a:lnTo>
                  <a:lnTo>
                    <a:pt x="5" y="61"/>
                  </a:lnTo>
                  <a:lnTo>
                    <a:pt x="4" y="57"/>
                  </a:lnTo>
                  <a:lnTo>
                    <a:pt x="4" y="53"/>
                  </a:lnTo>
                  <a:lnTo>
                    <a:pt x="4" y="48"/>
                  </a:lnTo>
                  <a:lnTo>
                    <a:pt x="5" y="43"/>
                  </a:lnTo>
                  <a:lnTo>
                    <a:pt x="6" y="38"/>
                  </a:lnTo>
                  <a:lnTo>
                    <a:pt x="8" y="33"/>
                  </a:lnTo>
                  <a:lnTo>
                    <a:pt x="11" y="28"/>
                  </a:lnTo>
                  <a:lnTo>
                    <a:pt x="14" y="22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28" name="Freeform 52"/>
            <p:cNvSpPr>
              <a:spLocks/>
            </p:cNvSpPr>
            <p:nvPr/>
          </p:nvSpPr>
          <p:spPr bwMode="auto">
            <a:xfrm>
              <a:off x="3323" y="2583"/>
              <a:ext cx="395" cy="644"/>
            </a:xfrm>
            <a:custGeom>
              <a:avLst/>
              <a:gdLst>
                <a:gd name="T0" fmla="*/ 21 w 50"/>
                <a:gd name="T1" fmla="*/ 31 h 87"/>
                <a:gd name="T2" fmla="*/ 24 w 50"/>
                <a:gd name="T3" fmla="*/ 25 h 87"/>
                <a:gd name="T4" fmla="*/ 28 w 50"/>
                <a:gd name="T5" fmla="*/ 20 h 87"/>
                <a:gd name="T6" fmla="*/ 32 w 50"/>
                <a:gd name="T7" fmla="*/ 16 h 87"/>
                <a:gd name="T8" fmla="*/ 36 w 50"/>
                <a:gd name="T9" fmla="*/ 11 h 87"/>
                <a:gd name="T10" fmla="*/ 40 w 50"/>
                <a:gd name="T11" fmla="*/ 7 h 87"/>
                <a:gd name="T12" fmla="*/ 44 w 50"/>
                <a:gd name="T13" fmla="*/ 4 h 87"/>
                <a:gd name="T14" fmla="*/ 48 w 50"/>
                <a:gd name="T15" fmla="*/ 2 h 87"/>
                <a:gd name="T16" fmla="*/ 48 w 50"/>
                <a:gd name="T17" fmla="*/ 1 h 87"/>
                <a:gd name="T18" fmla="*/ 44 w 50"/>
                <a:gd name="T19" fmla="*/ 2 h 87"/>
                <a:gd name="T20" fmla="*/ 39 w 50"/>
                <a:gd name="T21" fmla="*/ 5 h 87"/>
                <a:gd name="T22" fmla="*/ 34 w 50"/>
                <a:gd name="T23" fmla="*/ 8 h 87"/>
                <a:gd name="T24" fmla="*/ 29 w 50"/>
                <a:gd name="T25" fmla="*/ 12 h 87"/>
                <a:gd name="T26" fmla="*/ 24 w 50"/>
                <a:gd name="T27" fmla="*/ 17 h 87"/>
                <a:gd name="T28" fmla="*/ 19 w 50"/>
                <a:gd name="T29" fmla="*/ 23 h 87"/>
                <a:gd name="T30" fmla="*/ 15 w 50"/>
                <a:gd name="T31" fmla="*/ 29 h 87"/>
                <a:gd name="T32" fmla="*/ 10 w 50"/>
                <a:gd name="T33" fmla="*/ 37 h 87"/>
                <a:gd name="T34" fmla="*/ 6 w 50"/>
                <a:gd name="T35" fmla="*/ 45 h 87"/>
                <a:gd name="T36" fmla="*/ 3 w 50"/>
                <a:gd name="T37" fmla="*/ 53 h 87"/>
                <a:gd name="T38" fmla="*/ 1 w 50"/>
                <a:gd name="T39" fmla="*/ 61 h 87"/>
                <a:gd name="T40" fmla="*/ 0 w 50"/>
                <a:gd name="T41" fmla="*/ 68 h 87"/>
                <a:gd name="T42" fmla="*/ 0 w 50"/>
                <a:gd name="T43" fmla="*/ 75 h 87"/>
                <a:gd name="T44" fmla="*/ 0 w 50"/>
                <a:gd name="T45" fmla="*/ 80 h 87"/>
                <a:gd name="T46" fmla="*/ 2 w 50"/>
                <a:gd name="T47" fmla="*/ 85 h 87"/>
                <a:gd name="T48" fmla="*/ 3 w 50"/>
                <a:gd name="T49" fmla="*/ 85 h 87"/>
                <a:gd name="T50" fmla="*/ 3 w 50"/>
                <a:gd name="T51" fmla="*/ 79 h 87"/>
                <a:gd name="T52" fmla="*/ 3 w 50"/>
                <a:gd name="T53" fmla="*/ 73 h 87"/>
                <a:gd name="T54" fmla="*/ 5 w 50"/>
                <a:gd name="T55" fmla="*/ 67 h 87"/>
                <a:gd name="T56" fmla="*/ 7 w 50"/>
                <a:gd name="T57" fmla="*/ 60 h 87"/>
                <a:gd name="T58" fmla="*/ 9 w 50"/>
                <a:gd name="T59" fmla="*/ 53 h 87"/>
                <a:gd name="T60" fmla="*/ 12 w 50"/>
                <a:gd name="T61" fmla="*/ 45 h 87"/>
                <a:gd name="T62" fmla="*/ 16 w 50"/>
                <a:gd name="T63" fmla="*/ 3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87">
                  <a:moveTo>
                    <a:pt x="19" y="34"/>
                  </a:moveTo>
                  <a:lnTo>
                    <a:pt x="21" y="31"/>
                  </a:lnTo>
                  <a:lnTo>
                    <a:pt x="22" y="28"/>
                  </a:lnTo>
                  <a:lnTo>
                    <a:pt x="24" y="25"/>
                  </a:lnTo>
                  <a:lnTo>
                    <a:pt x="26" y="23"/>
                  </a:lnTo>
                  <a:lnTo>
                    <a:pt x="28" y="20"/>
                  </a:lnTo>
                  <a:lnTo>
                    <a:pt x="30" y="18"/>
                  </a:lnTo>
                  <a:lnTo>
                    <a:pt x="32" y="16"/>
                  </a:lnTo>
                  <a:lnTo>
                    <a:pt x="34" y="13"/>
                  </a:lnTo>
                  <a:lnTo>
                    <a:pt x="36" y="11"/>
                  </a:lnTo>
                  <a:lnTo>
                    <a:pt x="38" y="9"/>
                  </a:lnTo>
                  <a:lnTo>
                    <a:pt x="40" y="7"/>
                  </a:lnTo>
                  <a:lnTo>
                    <a:pt x="43" y="6"/>
                  </a:lnTo>
                  <a:lnTo>
                    <a:pt x="44" y="4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48" y="1"/>
                  </a:lnTo>
                  <a:lnTo>
                    <a:pt x="46" y="1"/>
                  </a:lnTo>
                  <a:lnTo>
                    <a:pt x="44" y="2"/>
                  </a:lnTo>
                  <a:lnTo>
                    <a:pt x="41" y="3"/>
                  </a:lnTo>
                  <a:lnTo>
                    <a:pt x="39" y="5"/>
                  </a:lnTo>
                  <a:lnTo>
                    <a:pt x="37" y="6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29" y="12"/>
                  </a:lnTo>
                  <a:lnTo>
                    <a:pt x="27" y="14"/>
                  </a:lnTo>
                  <a:lnTo>
                    <a:pt x="24" y="17"/>
                  </a:lnTo>
                  <a:lnTo>
                    <a:pt x="22" y="20"/>
                  </a:lnTo>
                  <a:lnTo>
                    <a:pt x="19" y="23"/>
                  </a:lnTo>
                  <a:lnTo>
                    <a:pt x="17" y="26"/>
                  </a:lnTo>
                  <a:lnTo>
                    <a:pt x="15" y="29"/>
                  </a:lnTo>
                  <a:lnTo>
                    <a:pt x="13" y="32"/>
                  </a:lnTo>
                  <a:lnTo>
                    <a:pt x="10" y="37"/>
                  </a:lnTo>
                  <a:lnTo>
                    <a:pt x="8" y="41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3" y="53"/>
                  </a:lnTo>
                  <a:lnTo>
                    <a:pt x="2" y="57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1" y="83"/>
                  </a:lnTo>
                  <a:lnTo>
                    <a:pt x="2" y="85"/>
                  </a:lnTo>
                  <a:lnTo>
                    <a:pt x="4" y="87"/>
                  </a:lnTo>
                  <a:lnTo>
                    <a:pt x="3" y="85"/>
                  </a:lnTo>
                  <a:lnTo>
                    <a:pt x="3" y="82"/>
                  </a:lnTo>
                  <a:lnTo>
                    <a:pt x="3" y="79"/>
                  </a:lnTo>
                  <a:lnTo>
                    <a:pt x="3" y="76"/>
                  </a:lnTo>
                  <a:lnTo>
                    <a:pt x="3" y="73"/>
                  </a:lnTo>
                  <a:lnTo>
                    <a:pt x="4" y="70"/>
                  </a:lnTo>
                  <a:lnTo>
                    <a:pt x="5" y="67"/>
                  </a:lnTo>
                  <a:lnTo>
                    <a:pt x="6" y="63"/>
                  </a:lnTo>
                  <a:lnTo>
                    <a:pt x="7" y="60"/>
                  </a:lnTo>
                  <a:lnTo>
                    <a:pt x="8" y="56"/>
                  </a:lnTo>
                  <a:lnTo>
                    <a:pt x="9" y="53"/>
                  </a:lnTo>
                  <a:lnTo>
                    <a:pt x="11" y="49"/>
                  </a:lnTo>
                  <a:lnTo>
                    <a:pt x="12" y="45"/>
                  </a:lnTo>
                  <a:lnTo>
                    <a:pt x="14" y="42"/>
                  </a:lnTo>
                  <a:lnTo>
                    <a:pt x="16" y="38"/>
                  </a:lnTo>
                  <a:lnTo>
                    <a:pt x="19" y="34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30" name="Freeform 54"/>
            <p:cNvSpPr>
              <a:spLocks/>
            </p:cNvSpPr>
            <p:nvPr/>
          </p:nvSpPr>
          <p:spPr bwMode="auto">
            <a:xfrm>
              <a:off x="2643" y="2746"/>
              <a:ext cx="127" cy="104"/>
            </a:xfrm>
            <a:custGeom>
              <a:avLst/>
              <a:gdLst>
                <a:gd name="T0" fmla="*/ 2 w 16"/>
                <a:gd name="T1" fmla="*/ 14 h 14"/>
                <a:gd name="T2" fmla="*/ 0 w 16"/>
                <a:gd name="T3" fmla="*/ 11 h 14"/>
                <a:gd name="T4" fmla="*/ 3 w 16"/>
                <a:gd name="T5" fmla="*/ 0 h 14"/>
                <a:gd name="T6" fmla="*/ 14 w 16"/>
                <a:gd name="T7" fmla="*/ 1 h 14"/>
                <a:gd name="T8" fmla="*/ 16 w 16"/>
                <a:gd name="T9" fmla="*/ 4 h 14"/>
                <a:gd name="T10" fmla="*/ 2 w 16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4">
                  <a:moveTo>
                    <a:pt x="2" y="14"/>
                  </a:moveTo>
                  <a:lnTo>
                    <a:pt x="0" y="11"/>
                  </a:lnTo>
                  <a:lnTo>
                    <a:pt x="3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31" name="Freeform 55"/>
            <p:cNvSpPr>
              <a:spLocks/>
            </p:cNvSpPr>
            <p:nvPr/>
          </p:nvSpPr>
          <p:spPr bwMode="auto">
            <a:xfrm>
              <a:off x="3828" y="3057"/>
              <a:ext cx="87" cy="133"/>
            </a:xfrm>
            <a:custGeom>
              <a:avLst/>
              <a:gdLst>
                <a:gd name="T0" fmla="*/ 11 w 11"/>
                <a:gd name="T1" fmla="*/ 17 h 18"/>
                <a:gd name="T2" fmla="*/ 7 w 11"/>
                <a:gd name="T3" fmla="*/ 18 h 18"/>
                <a:gd name="T4" fmla="*/ 0 w 11"/>
                <a:gd name="T5" fmla="*/ 10 h 18"/>
                <a:gd name="T6" fmla="*/ 6 w 11"/>
                <a:gd name="T7" fmla="*/ 1 h 18"/>
                <a:gd name="T8" fmla="*/ 9 w 11"/>
                <a:gd name="T9" fmla="*/ 0 h 18"/>
                <a:gd name="T10" fmla="*/ 11 w 11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8">
                  <a:moveTo>
                    <a:pt x="11" y="17"/>
                  </a:moveTo>
                  <a:lnTo>
                    <a:pt x="7" y="18"/>
                  </a:lnTo>
                  <a:lnTo>
                    <a:pt x="0" y="10"/>
                  </a:lnTo>
                  <a:lnTo>
                    <a:pt x="6" y="1"/>
                  </a:lnTo>
                  <a:lnTo>
                    <a:pt x="9" y="0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4232" name="CaixaDeTexto 94231"/>
          <p:cNvSpPr txBox="1"/>
          <p:nvPr/>
        </p:nvSpPr>
        <p:spPr>
          <a:xfrm rot="21356156">
            <a:off x="4940701" y="3183002"/>
            <a:ext cx="1256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AGENTE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5112320" y="5206261"/>
            <a:ext cx="1132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AMBIENTE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6912520" y="3334053"/>
            <a:ext cx="101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ATUADOR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3214906" y="3550077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SENSOR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"/>
          </p:nvPr>
        </p:nvSpPr>
        <p:spPr/>
        <p:txBody>
          <a:bodyPr anchor="ctr">
            <a:noAutofit/>
          </a:bodyPr>
          <a:lstStyle/>
          <a:p>
            <a:pPr algn="r"/>
            <a:r>
              <a:rPr lang="en-GB" dirty="0" err="1">
                <a:solidFill>
                  <a:srgbClr val="096998"/>
                </a:solidFill>
              </a:rPr>
              <a:t>Normas</a:t>
            </a:r>
            <a:r>
              <a:rPr lang="en-GB" dirty="0">
                <a:solidFill>
                  <a:srgbClr val="096998"/>
                </a:solidFill>
              </a:rPr>
              <a:t> FIPA</a:t>
            </a:r>
            <a:br>
              <a:rPr lang="en-GB" dirty="0">
                <a:solidFill>
                  <a:srgbClr val="096998"/>
                </a:solidFill>
              </a:rPr>
            </a:br>
            <a:r>
              <a:rPr lang="en-GB" sz="2400" dirty="0">
                <a:solidFill>
                  <a:srgbClr val="096998"/>
                </a:solidFill>
              </a:rPr>
              <a:t>Foundation for Intelligent Physical Agents</a:t>
            </a:r>
            <a:endParaRPr lang="pt-PT" sz="2400" dirty="0">
              <a:solidFill>
                <a:srgbClr val="096998"/>
              </a:solidFill>
            </a:endParaRP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900000" y="4140000"/>
            <a:ext cx="8100000" cy="1080000"/>
          </a:xfrm>
        </p:spPr>
        <p:txBody>
          <a:bodyPr>
            <a:noAutofit/>
          </a:bodyPr>
          <a:lstStyle/>
          <a:p>
            <a:r>
              <a:rPr lang="pt-PT" dirty="0">
                <a:solidFill>
                  <a:srgbClr val="096998"/>
                </a:solidFill>
              </a:rPr>
              <a:t>Mestrado Integrado em Engenharia Informática</a:t>
            </a:r>
            <a:br>
              <a:rPr lang="pt-PT" dirty="0">
                <a:solidFill>
                  <a:srgbClr val="096998"/>
                </a:solidFill>
              </a:rPr>
            </a:br>
            <a:r>
              <a:rPr lang="pt-PT" dirty="0">
                <a:solidFill>
                  <a:srgbClr val="096998"/>
                </a:solidFill>
              </a:rPr>
              <a:t>Mestrado em Engenharia Informática</a:t>
            </a:r>
            <a:br>
              <a:rPr lang="pt-PT" dirty="0">
                <a:solidFill>
                  <a:srgbClr val="096998"/>
                </a:solidFill>
              </a:rPr>
            </a:br>
            <a:r>
              <a:rPr lang="pt-PT" dirty="0">
                <a:solidFill>
                  <a:srgbClr val="096998"/>
                </a:solidFill>
              </a:rPr>
              <a:t>Mestrado em Bioinformática</a:t>
            </a:r>
            <a:br>
              <a:rPr lang="pt-PT">
                <a:solidFill>
                  <a:srgbClr val="096998"/>
                </a:solidFill>
              </a:rPr>
            </a:br>
            <a:endParaRPr lang="pt-PT" sz="1600" b="0" dirty="0">
              <a:solidFill>
                <a:srgbClr val="0969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0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 t="5740" b="5278"/>
          <a:stretch/>
        </p:blipFill>
        <p:spPr bwMode="auto">
          <a:xfrm>
            <a:off x="2664048" y="1008311"/>
            <a:ext cx="518457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Sistemas Multiagente</a:t>
            </a:r>
            <a:endParaRPr lang="en-US" altLang="pt-PT" dirty="0"/>
          </a:p>
        </p:txBody>
      </p:sp>
      <p:sp>
        <p:nvSpPr>
          <p:cNvPr id="19458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1DDAD3-A2F7-4709-A03E-9FBA563E30E4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pt-PT" altLang="pt-PT" sz="1067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46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/>
              <a:t>Interoperabilidade</a:t>
            </a:r>
            <a:endParaRPr lang="en-US" altLang="pt-PT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3DEC02-F991-4070-88A3-25D7A014846E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pt-PT" altLang="pt-PT" sz="1067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PT" dirty="0"/>
              <a:t>Capacidade de um sistema (informático ou não) comunicar de forma transparente com outro sistema (semelhante ou diferente). </a:t>
            </a:r>
          </a:p>
          <a:p>
            <a:pPr lvl="1"/>
            <a:r>
              <a:rPr lang="pt-BR" altLang="pt-PT" dirty="0"/>
              <a:t>Para um sistema ser considerado interoperável, é muito importante que ele trabalhe com padrões abertos. </a:t>
            </a:r>
          </a:p>
          <a:p>
            <a:r>
              <a:rPr lang="pt-BR" altLang="pt-PT" dirty="0"/>
              <a:t>Um sistema multiagente é, tipicamente, um sistema aberto, complexo e heterogéneo, em que se realizam atividades coordenadas.</a:t>
            </a:r>
          </a:p>
          <a:p>
            <a:r>
              <a:rPr lang="pt-BR" altLang="pt-PT" dirty="0"/>
              <a:t>A coordenação de atividades neste tipo de ambientes exige linguagens e sistemas de comunicação apropriados:</a:t>
            </a:r>
          </a:p>
          <a:p>
            <a:pPr lvl="1"/>
            <a:r>
              <a:rPr lang="pt-BR" altLang="pt-PT" dirty="0"/>
              <a:t>Sintaxe padronizada </a:t>
            </a:r>
            <a:br>
              <a:rPr lang="pt-BR" altLang="pt-PT" dirty="0"/>
            </a:br>
            <a:r>
              <a:rPr lang="pt-BR" altLang="pt-PT" dirty="0"/>
              <a:t>(normas de comunicação ao nível da estrutura das mensagens e da gestão dos canais de comunicação);</a:t>
            </a:r>
          </a:p>
          <a:p>
            <a:pPr lvl="1"/>
            <a:r>
              <a:rPr lang="pt-BR" altLang="pt-PT" dirty="0"/>
              <a:t>Semântica padronizada </a:t>
            </a:r>
            <a:br>
              <a:rPr lang="pt-BR" altLang="pt-PT" dirty="0"/>
            </a:br>
            <a:r>
              <a:rPr lang="pt-BR" altLang="pt-PT" dirty="0"/>
              <a:t>(normas sobre o conteúdo das mensagens/ontologias partilhadas).</a:t>
            </a:r>
          </a:p>
          <a:p>
            <a:r>
              <a:rPr lang="pt-BR" altLang="pt-PT" dirty="0"/>
              <a:t>A desvantagem destes sistemas padronizados é a de poderem não se adaptar facilmente às situações concretas;</a:t>
            </a:r>
            <a:br>
              <a:rPr lang="pt-BR" altLang="pt-PT" dirty="0"/>
            </a:br>
            <a:r>
              <a:rPr lang="pt-BR" altLang="pt-PT" dirty="0"/>
              <a:t>(o sempre difícil equilíbrio entre padronização e flexibilidade). </a:t>
            </a:r>
            <a:endParaRPr lang="en-US" altLang="pt-PT" dirty="0"/>
          </a:p>
          <a:p>
            <a:pPr marL="0" indent="0">
              <a:buNone/>
            </a:pPr>
            <a:endParaRPr lang="en-US" altLang="pt-PT" dirty="0"/>
          </a:p>
        </p:txBody>
      </p:sp>
    </p:spTree>
    <p:extLst>
      <p:ext uri="{BB962C8B-B14F-4D97-AF65-F5344CB8AC3E}">
        <p14:creationId xmlns:p14="http://schemas.microsoft.com/office/powerpoint/2010/main" val="3273882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r="15329"/>
          <a:stretch/>
        </p:blipFill>
        <p:spPr bwMode="auto">
          <a:xfrm>
            <a:off x="5904407" y="2592487"/>
            <a:ext cx="4123627" cy="30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Interação</a:t>
            </a:r>
          </a:p>
        </p:txBody>
      </p:sp>
      <p:sp>
        <p:nvSpPr>
          <p:cNvPr id="2355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D35E0B-CFC0-4DAA-A47B-AC668A8CAEB7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pt-PT" altLang="pt-PT" sz="1067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altLang="pt-PT" dirty="0"/>
              <a:t>A interação entre os agentes de um SMA obriga à análise, definição, especificação e implementação de um conjunto base de funcionalidades:</a:t>
            </a:r>
          </a:p>
          <a:p>
            <a:pPr lvl="1">
              <a:lnSpc>
                <a:spcPct val="90000"/>
              </a:lnSpc>
            </a:pPr>
            <a:r>
              <a:rPr lang="pt-BR" altLang="pt-PT" dirty="0"/>
              <a:t>Plataforma de comunicação:</a:t>
            </a:r>
          </a:p>
          <a:p>
            <a:pPr lvl="2">
              <a:lnSpc>
                <a:spcPct val="90000"/>
              </a:lnSpc>
            </a:pPr>
            <a:r>
              <a:rPr lang="pt-BR" altLang="pt-PT" dirty="0"/>
              <a:t>Meio físico de transmissão da informação;</a:t>
            </a:r>
          </a:p>
          <a:p>
            <a:pPr lvl="1">
              <a:lnSpc>
                <a:spcPct val="90000"/>
              </a:lnSpc>
            </a:pPr>
            <a:r>
              <a:rPr lang="pt-BR" altLang="pt-PT" dirty="0"/>
              <a:t>Linguagem de comunicação:</a:t>
            </a:r>
          </a:p>
          <a:p>
            <a:pPr lvl="2">
              <a:lnSpc>
                <a:spcPct val="90000"/>
              </a:lnSpc>
            </a:pPr>
            <a:r>
              <a:rPr lang="pt-BR" altLang="pt-PT" dirty="0"/>
              <a:t>Significado individual das mensagens;</a:t>
            </a:r>
          </a:p>
          <a:p>
            <a:pPr lvl="1">
              <a:lnSpc>
                <a:spcPct val="90000"/>
              </a:lnSpc>
            </a:pPr>
            <a:r>
              <a:rPr lang="pt-BR" altLang="pt-PT" dirty="0"/>
              <a:t>Ontologia:</a:t>
            </a:r>
          </a:p>
          <a:p>
            <a:pPr lvl="2">
              <a:lnSpc>
                <a:spcPct val="90000"/>
              </a:lnSpc>
            </a:pPr>
            <a:r>
              <a:rPr lang="pt-BR" altLang="pt-PT" dirty="0"/>
              <a:t>Definição do modo de estruturação da comunicação;</a:t>
            </a:r>
          </a:p>
          <a:p>
            <a:pPr lvl="1">
              <a:lnSpc>
                <a:spcPct val="90000"/>
              </a:lnSpc>
            </a:pPr>
            <a:r>
              <a:rPr lang="pt-BR" altLang="pt-PT" dirty="0"/>
              <a:t>Arquitetura/formas de organização:</a:t>
            </a:r>
          </a:p>
          <a:p>
            <a:pPr lvl="2">
              <a:lnSpc>
                <a:spcPct val="90000"/>
              </a:lnSpc>
            </a:pPr>
            <a:r>
              <a:rPr lang="pt-BR" altLang="pt-PT" dirty="0"/>
              <a:t>Determina a interligação entre os sistemas.</a:t>
            </a:r>
          </a:p>
          <a:p>
            <a:pPr>
              <a:lnSpc>
                <a:spcPct val="90000"/>
              </a:lnSpc>
            </a:pPr>
            <a:endParaRPr lang="pt-BR" altLang="pt-PT" dirty="0"/>
          </a:p>
        </p:txBody>
      </p:sp>
    </p:spTree>
    <p:extLst>
      <p:ext uri="{BB962C8B-B14F-4D97-AF65-F5344CB8AC3E}">
        <p14:creationId xmlns:p14="http://schemas.microsoft.com/office/powerpoint/2010/main" val="270677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8F2D5A-01AB-4F73-9B2E-05592C452B2C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pt-PT" altLang="pt-PT" sz="1097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FIPA</a:t>
            </a:r>
            <a:br>
              <a:rPr lang="en-GB" dirty="0"/>
            </a:br>
            <a:r>
              <a:rPr lang="en-GB" dirty="0"/>
              <a:t>Foundation for Intelligent Physical Agents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FIPA é uma organização internacional que se dedica a promover a indústria dos agentes inteligentes, através do desenvolvimento de especificações abertas que suportam a interoperabilidade entre agentes e a computação baseada em agentes.</a:t>
            </a:r>
          </a:p>
          <a:p>
            <a:r>
              <a:rPr lang="pt-BR" dirty="0"/>
              <a:t>A FIPA disponibiliza os resultados das suas atividades a todos os interessados em contribuir para o estabelecimento de normas internacionais; </a:t>
            </a:r>
          </a:p>
          <a:p>
            <a:r>
              <a:rPr lang="pt-BR" dirty="0"/>
              <a:t>Desde 2005 que integra o IEEE, transformando-se numa das suas comissões para a definição de </a:t>
            </a:r>
            <a:r>
              <a:rPr lang="pt-BR" i="1" dirty="0"/>
              <a:t>standards</a:t>
            </a:r>
            <a:r>
              <a:rPr lang="pt-BR" dirty="0"/>
              <a:t>. </a:t>
            </a:r>
          </a:p>
          <a:p>
            <a:r>
              <a:rPr lang="pt-BR" dirty="0"/>
              <a:t>http://www.fipa.org/</a:t>
            </a:r>
          </a:p>
          <a:p>
            <a:endParaRPr lang="en-GB" dirty="0"/>
          </a:p>
        </p:txBody>
      </p:sp>
      <p:pic>
        <p:nvPicPr>
          <p:cNvPr id="117762" name="Picture 2" descr="Resultado de imagem para fipa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20" y="3265101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66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560">
                <a:solidFill>
                  <a:schemeClr val="tx1"/>
                </a:solidFill>
                <a:latin typeface="NewsGotT" pitchFamily="2" charset="0"/>
              </a:defRPr>
            </a:lvl1pPr>
            <a:lvl2pPr marL="679279" indent="-26126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94">
                <a:solidFill>
                  <a:schemeClr val="tx1"/>
                </a:solidFill>
                <a:latin typeface="NewsGotT" pitchFamily="2" charset="0"/>
              </a:defRPr>
            </a:lvl2pPr>
            <a:lvl3pPr marL="1045045" indent="-209009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11">
                <a:solidFill>
                  <a:schemeClr val="tx1"/>
                </a:solidFill>
                <a:latin typeface="NewsGotT" pitchFamily="2" charset="0"/>
              </a:defRPr>
            </a:lvl3pPr>
            <a:lvl4pPr marL="1463063" indent="-209009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29">
                <a:solidFill>
                  <a:schemeClr val="tx1"/>
                </a:solidFill>
                <a:latin typeface="NewsGotT" pitchFamily="2" charset="0"/>
              </a:defRPr>
            </a:lvl4pPr>
            <a:lvl5pPr marL="1881081" indent="-209009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5pPr>
            <a:lvl6pPr marL="2299099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6pPr>
            <a:lvl7pPr marL="2717117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7pPr>
            <a:lvl8pPr marL="3135135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8pPr>
            <a:lvl9pPr marL="3553153" indent="-209009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63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91ADB2-10AE-4FF8-B573-4FBB2D5CEC04}" type="slidenum">
              <a:rPr lang="pt-PT" altLang="pt-PT" sz="1097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pt-PT" altLang="pt-PT" sz="1097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Tipos</a:t>
            </a:r>
            <a:r>
              <a:rPr lang="en-GB" dirty="0"/>
              <a:t> de </a:t>
            </a:r>
            <a:r>
              <a:rPr lang="en-GB" dirty="0" err="1"/>
              <a:t>Normas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Aplicações:</a:t>
            </a:r>
          </a:p>
          <a:p>
            <a:pPr lvl="1"/>
            <a:r>
              <a:rPr lang="pt-BR" dirty="0"/>
              <a:t>ontologias e especificações de serviços para domínios particulares.</a:t>
            </a:r>
          </a:p>
          <a:p>
            <a:r>
              <a:rPr lang="pt-BR" dirty="0"/>
              <a:t>Arquitetura Abstrata: </a:t>
            </a:r>
          </a:p>
          <a:p>
            <a:pPr lvl="1"/>
            <a:r>
              <a:rPr lang="pt-BR" dirty="0"/>
              <a:t>Entidades abstratas necessárias para construir ambientes de agentes e serviços baseados em agentes.</a:t>
            </a:r>
          </a:p>
          <a:p>
            <a:r>
              <a:rPr lang="pt-BR" dirty="0"/>
              <a:t>Comunicação entre Agentes: </a:t>
            </a:r>
          </a:p>
          <a:p>
            <a:pPr lvl="1"/>
            <a:r>
              <a:rPr lang="pt-BR" dirty="0"/>
              <a:t>Linguagens de comunicação, mensagens, protocolos de interação, teoria dos atos de fala/atos comunicativos e representação de conhecimento.</a:t>
            </a:r>
          </a:p>
          <a:p>
            <a:r>
              <a:rPr lang="pt-BR" dirty="0"/>
              <a:t>Gestão de Agentes:</a:t>
            </a:r>
          </a:p>
          <a:p>
            <a:pPr lvl="1"/>
            <a:r>
              <a:rPr lang="pt-BR" dirty="0"/>
              <a:t>Controlo e gestão de agentes dentro e através de plataformas de agentes.</a:t>
            </a:r>
          </a:p>
          <a:p>
            <a:r>
              <a:rPr lang="pt-BR" dirty="0"/>
              <a:t>Transporte de Mensagens entre Agentes: </a:t>
            </a:r>
          </a:p>
          <a:p>
            <a:pPr lvl="1"/>
            <a:r>
              <a:rPr lang="pt-BR" dirty="0"/>
              <a:t>Transporte e representação de mensagens através de vários protocolos de transporte em redes de dados.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633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20215</TotalTime>
  <Words>2524</Words>
  <Application>Microsoft Macintosh PowerPoint</Application>
  <PresentationFormat>Personalizados</PresentationFormat>
  <Paragraphs>334</Paragraphs>
  <Slides>40</Slides>
  <Notes>12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40</vt:i4>
      </vt:variant>
    </vt:vector>
  </HeadingPairs>
  <TitlesOfParts>
    <vt:vector size="48" baseType="lpstr">
      <vt:lpstr>Arial</vt:lpstr>
      <vt:lpstr>Calibri</vt:lpstr>
      <vt:lpstr>Courier New</vt:lpstr>
      <vt:lpstr>NewsGotT</vt:lpstr>
      <vt:lpstr>Times New Roman</vt:lpstr>
      <vt:lpstr>Wingdings</vt:lpstr>
      <vt:lpstr>Office Theme</vt:lpstr>
      <vt:lpstr>PHOTO-PAINT</vt:lpstr>
      <vt:lpstr>Mestrado Integrado em Engenharia Informática Mestrado em Engenharia Informática Mestrado em Bioinformática </vt:lpstr>
      <vt:lpstr>Agenda</vt:lpstr>
      <vt:lpstr>Inteligência Artificial Distribuída Agentes e Sistemas Multiagente</vt:lpstr>
      <vt:lpstr>Agente</vt:lpstr>
      <vt:lpstr>Sistemas Multiagente</vt:lpstr>
      <vt:lpstr>Interoperabilidade</vt:lpstr>
      <vt:lpstr>Interação</vt:lpstr>
      <vt:lpstr>FIPA Foundation for Intelligent Physical Agents</vt:lpstr>
      <vt:lpstr>Tipos de Normas</vt:lpstr>
      <vt:lpstr>Importância de uma Arquitetura Abstrata</vt:lpstr>
      <vt:lpstr>Elementos da Arquitetura Abstrata FIPA</vt:lpstr>
      <vt:lpstr>Comunicação entre Agentes</vt:lpstr>
      <vt:lpstr>Transporte de Mensagens</vt:lpstr>
      <vt:lpstr>Âmbito da Arquitetura FIPA</vt:lpstr>
      <vt:lpstr>A Arquitetura Abstrata assegura a Interoperabilidade</vt:lpstr>
      <vt:lpstr>Arquitetura Abstrata </vt:lpstr>
      <vt:lpstr>Agentes e Serviços</vt:lpstr>
      <vt:lpstr>Serviços de Diretório de Agentes</vt:lpstr>
      <vt:lpstr>Utilização dos Serviços de Diretório de Agentes</vt:lpstr>
      <vt:lpstr>O Serviço de Diretório de Serviços</vt:lpstr>
      <vt:lpstr>Mensagens</vt:lpstr>
      <vt:lpstr>Normas FIPA referentes à comunicação</vt:lpstr>
      <vt:lpstr>Estrutura das Mensagens</vt:lpstr>
      <vt:lpstr>Elementos das Mensagens FIPA ACL</vt:lpstr>
      <vt:lpstr>Transporte de Mensagens</vt:lpstr>
      <vt:lpstr>Exemplo de uma Descrição de Transporte</vt:lpstr>
      <vt:lpstr>Modelo de Referência </vt:lpstr>
      <vt:lpstr>Transporte de Mensagens</vt:lpstr>
      <vt:lpstr>Canal de Comunicação entre Agentes</vt:lpstr>
      <vt:lpstr>Interpretação do Envelope da Mensagem pelo ACC</vt:lpstr>
      <vt:lpstr>Envio de Mensagens usando o MTS</vt:lpstr>
      <vt:lpstr>UML e Agentes</vt:lpstr>
      <vt:lpstr>Exemplo</vt:lpstr>
      <vt:lpstr>Conformidade</vt:lpstr>
      <vt:lpstr>JADE</vt:lpstr>
      <vt:lpstr>Interligações JADE</vt:lpstr>
      <vt:lpstr>SPADE</vt:lpstr>
      <vt:lpstr>Recursos Eletrónicos</vt:lpstr>
      <vt:lpstr>Referências</vt:lpstr>
      <vt:lpstr>Mestrado Integrado em Engenharia Informática Mestrado em Engenharia Informática Mestrado em Bioinformática </vt:lpstr>
    </vt:vector>
  </TitlesOfParts>
  <Company>UMinho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Paulo Novais</dc:creator>
  <cp:lastModifiedBy>José Machado</cp:lastModifiedBy>
  <cp:revision>450</cp:revision>
  <dcterms:created xsi:type="dcterms:W3CDTF">2011-01-28T10:33:10Z</dcterms:created>
  <dcterms:modified xsi:type="dcterms:W3CDTF">2023-05-30T16:19:38Z</dcterms:modified>
</cp:coreProperties>
</file>