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21"/>
  </p:notesMasterIdLst>
  <p:handoutMasterIdLst>
    <p:handoutMasterId r:id="rId22"/>
  </p:handoutMasterIdLst>
  <p:sldIdLst>
    <p:sldId id="283" r:id="rId2"/>
    <p:sldId id="257" r:id="rId3"/>
    <p:sldId id="258" r:id="rId4"/>
    <p:sldId id="259" r:id="rId5"/>
    <p:sldId id="260" r:id="rId6"/>
    <p:sldId id="285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6" r:id="rId16"/>
    <p:sldId id="270" r:id="rId17"/>
    <p:sldId id="271" r:id="rId18"/>
    <p:sldId id="281" r:id="rId19"/>
    <p:sldId id="284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1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go Daniel Abreu Peixoto" userId="cdfacf27-8497-4678-a52a-533de3d0bfc4" providerId="ADAL" clId="{7F5A5EAB-40DF-489E-AB52-D564C5B7A5CD}"/>
    <pc:docChg chg="undo custSel addSld delSld modSld">
      <pc:chgData name="Hugo Daniel Abreu Peixoto" userId="cdfacf27-8497-4678-a52a-533de3d0bfc4" providerId="ADAL" clId="{7F5A5EAB-40DF-489E-AB52-D564C5B7A5CD}" dt="2021-11-08T10:41:30.031" v="206" actId="20577"/>
      <pc:docMkLst>
        <pc:docMk/>
      </pc:docMkLst>
      <pc:sldChg chg="addSp delSp modSp add mod">
        <pc:chgData name="Hugo Daniel Abreu Peixoto" userId="cdfacf27-8497-4678-a52a-533de3d0bfc4" providerId="ADAL" clId="{7F5A5EAB-40DF-489E-AB52-D564C5B7A5CD}" dt="2021-11-08T10:41:30.031" v="206" actId="20577"/>
        <pc:sldMkLst>
          <pc:docMk/>
          <pc:sldMk cId="3183373398" sldId="286"/>
        </pc:sldMkLst>
        <pc:spChg chg="mod">
          <ac:chgData name="Hugo Daniel Abreu Peixoto" userId="cdfacf27-8497-4678-a52a-533de3d0bfc4" providerId="ADAL" clId="{7F5A5EAB-40DF-489E-AB52-D564C5B7A5CD}" dt="2021-11-08T10:41:30.031" v="206" actId="20577"/>
          <ac:spMkLst>
            <pc:docMk/>
            <pc:sldMk cId="3183373398" sldId="286"/>
            <ac:spMk id="209" creationId="{00000000-0000-0000-0000-000000000000}"/>
          </ac:spMkLst>
        </pc:spChg>
        <pc:spChg chg="del">
          <ac:chgData name="Hugo Daniel Abreu Peixoto" userId="cdfacf27-8497-4678-a52a-533de3d0bfc4" providerId="ADAL" clId="{7F5A5EAB-40DF-489E-AB52-D564C5B7A5CD}" dt="2021-11-03T12:05:28.954" v="8" actId="478"/>
          <ac:spMkLst>
            <pc:docMk/>
            <pc:sldMk cId="3183373398" sldId="286"/>
            <ac:spMk id="210" creationId="{00000000-0000-0000-0000-000000000000}"/>
          </ac:spMkLst>
        </pc:spChg>
        <pc:picChg chg="add mod">
          <ac:chgData name="Hugo Daniel Abreu Peixoto" userId="cdfacf27-8497-4678-a52a-533de3d0bfc4" providerId="ADAL" clId="{7F5A5EAB-40DF-489E-AB52-D564C5B7A5CD}" dt="2021-11-03T12:08:27.722" v="186" actId="1076"/>
          <ac:picMkLst>
            <pc:docMk/>
            <pc:sldMk cId="3183373398" sldId="286"/>
            <ac:picMk id="3" creationId="{DD922DA4-F146-40D8-8242-32A6C6D5A7BB}"/>
          </ac:picMkLst>
        </pc:picChg>
      </pc:sldChg>
      <pc:sldChg chg="new del">
        <pc:chgData name="Hugo Daniel Abreu Peixoto" userId="cdfacf27-8497-4678-a52a-533de3d0bfc4" providerId="ADAL" clId="{7F5A5EAB-40DF-489E-AB52-D564C5B7A5CD}" dt="2021-11-03T12:08:19.859" v="181" actId="680"/>
        <pc:sldMkLst>
          <pc:docMk/>
          <pc:sldMk cId="2785518727" sldId="28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87DB398-8DD4-458D-B307-4BE2170FDE4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5BADC13-779B-4BC4-81BD-6F2D86E829F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3367B-642C-476C-BF9E-2039A6B300F6}" type="datetimeFigureOut">
              <a:rPr lang="pt-PT" smtClean="0"/>
              <a:t>08/11/2021</a:t>
            </a:fld>
            <a:endParaRPr lang="pt-PT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25F1335-50AD-40B7-A237-EF354212F9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06CECBC-0FDE-401E-9287-FB3882EA2D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E2473-4300-4DB2-A57C-AADB9464DA2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1642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5102b9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5102b9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393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4d4926ac7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4d4926ac7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c4d4926ac7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c4d4926ac7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c4d4926ac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c4d4926ac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c4d4926ac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c4d4926ac7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4d4926ac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4d4926ac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c4d4926ac7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c4d4926ac7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68272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4d4926ac7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c4d4926ac7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c4d4926ac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c4d4926ac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cd700f1177_0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cd700f1177_0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95102b9e4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95102b9e4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844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d700f11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d700f11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700f1177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700f1177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d700f117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d700f117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700f117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700f117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cd700f117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cd700f117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471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cd700f1177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cd700f1177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c4d4926ac7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c4d4926ac7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c4d4926ac7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c4d4926ac7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1_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 i="0" u="none" strike="noStrike" cap="none" dirty="0">
                <a:solidFill>
                  <a:srgbClr val="566579"/>
                </a:solidFill>
                <a:latin typeface="NewsGotT" pitchFamily="2" charset="0"/>
                <a:ea typeface="NewsGotT" pitchFamily="2" charset="0"/>
                <a:cs typeface="Arial"/>
                <a:sym typeface="Arial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6" name="Google Shape;18;p4">
            <a:extLst>
              <a:ext uri="{FF2B5EF4-FFF2-40B4-BE49-F238E27FC236}">
                <a16:creationId xmlns:a16="http://schemas.microsoft.com/office/drawing/2014/main" id="{61477814-55FB-45FF-B939-290C669C2BEE}"/>
              </a:ext>
            </a:extLst>
          </p:cNvPr>
          <p:cNvSpPr/>
          <p:nvPr userDrawn="1"/>
        </p:nvSpPr>
        <p:spPr>
          <a:xfrm>
            <a:off x="8260073" y="4817386"/>
            <a:ext cx="572225" cy="23033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ewsGotT" pitchFamily="2" charset="0"/>
            </a:endParaRPr>
          </a:p>
        </p:txBody>
      </p:sp>
      <p:sp>
        <p:nvSpPr>
          <p:cNvPr id="17" name="Google Shape;20;p4">
            <a:extLst>
              <a:ext uri="{FF2B5EF4-FFF2-40B4-BE49-F238E27FC236}">
                <a16:creationId xmlns:a16="http://schemas.microsoft.com/office/drawing/2014/main" id="{E16CF740-8218-4B80-AF63-45D4B2FF6187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60075" y="4814635"/>
            <a:ext cx="572225" cy="23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NewsGotT" pitchFamily="2" charset="0"/>
              </a:defRPr>
            </a:lvl1pPr>
            <a:lvl2pPr lvl="1">
              <a:buNone/>
              <a:defRPr sz="900">
                <a:solidFill>
                  <a:srgbClr val="FFFFFF"/>
                </a:solidFill>
              </a:defRPr>
            </a:lvl2pPr>
            <a:lvl3pPr lvl="2">
              <a:buNone/>
              <a:defRPr sz="900">
                <a:solidFill>
                  <a:srgbClr val="FFFFFF"/>
                </a:solidFill>
              </a:defRPr>
            </a:lvl3pPr>
            <a:lvl4pPr lvl="3">
              <a:buNone/>
              <a:defRPr sz="900">
                <a:solidFill>
                  <a:srgbClr val="FFFFFF"/>
                </a:solidFill>
              </a:defRPr>
            </a:lvl4pPr>
            <a:lvl5pPr lvl="4">
              <a:buNone/>
              <a:defRPr sz="900">
                <a:solidFill>
                  <a:srgbClr val="FFFFFF"/>
                </a:solidFill>
              </a:defRPr>
            </a:lvl5pPr>
            <a:lvl6pPr lvl="5">
              <a:buNone/>
              <a:defRPr sz="900">
                <a:solidFill>
                  <a:srgbClr val="FFFFFF"/>
                </a:solidFill>
              </a:defRPr>
            </a:lvl6pPr>
            <a:lvl7pPr lvl="6">
              <a:buNone/>
              <a:defRPr sz="900">
                <a:solidFill>
                  <a:srgbClr val="FFFFFF"/>
                </a:solidFill>
              </a:defRPr>
            </a:lvl7pPr>
            <a:lvl8pPr lvl="7">
              <a:buNone/>
              <a:defRPr sz="900">
                <a:solidFill>
                  <a:srgbClr val="FFFFFF"/>
                </a:solidFill>
              </a:defRPr>
            </a:lvl8pPr>
            <a:lvl9pPr lvl="8">
              <a:buNone/>
              <a:defRPr sz="9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099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1_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31850" y="821025"/>
            <a:ext cx="8282750" cy="37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213700"/>
            <a:ext cx="8520600" cy="4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66579"/>
              </a:buClr>
              <a:buSzPts val="2800"/>
              <a:buNone/>
              <a:defRPr>
                <a:solidFill>
                  <a:srgbClr val="56657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cxnSp>
        <p:nvCxnSpPr>
          <p:cNvPr id="23" name="Google Shape;23;p4"/>
          <p:cNvCxnSpPr/>
          <p:nvPr/>
        </p:nvCxnSpPr>
        <p:spPr>
          <a:xfrm>
            <a:off x="431850" y="751750"/>
            <a:ext cx="82803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4" name="Google Shape;18;p4">
            <a:extLst>
              <a:ext uri="{FF2B5EF4-FFF2-40B4-BE49-F238E27FC236}">
                <a16:creationId xmlns:a16="http://schemas.microsoft.com/office/drawing/2014/main" id="{A69A1D3D-CD50-4AEB-9B40-673F8C5C3AFD}"/>
              </a:ext>
            </a:extLst>
          </p:cNvPr>
          <p:cNvSpPr/>
          <p:nvPr userDrawn="1"/>
        </p:nvSpPr>
        <p:spPr>
          <a:xfrm>
            <a:off x="8260073" y="4817386"/>
            <a:ext cx="572225" cy="230330"/>
          </a:xfrm>
          <a:prstGeom prst="rect">
            <a:avLst/>
          </a:prstGeom>
          <a:solidFill>
            <a:srgbClr val="C6C5C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NewsGotT" pitchFamily="2" charset="0"/>
            </a:endParaRPr>
          </a:p>
        </p:txBody>
      </p:sp>
      <p:sp>
        <p:nvSpPr>
          <p:cNvPr id="25" name="Google Shape;20;p4">
            <a:extLst>
              <a:ext uri="{FF2B5EF4-FFF2-40B4-BE49-F238E27FC236}">
                <a16:creationId xmlns:a16="http://schemas.microsoft.com/office/drawing/2014/main" id="{28EE198B-2F4D-423D-8529-158DEFFAEEBB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8260075" y="4814635"/>
            <a:ext cx="572225" cy="23032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100">
                <a:solidFill>
                  <a:srgbClr val="FFFFFF"/>
                </a:solidFill>
                <a:latin typeface="NewsGotT" pitchFamily="2" charset="0"/>
              </a:defRPr>
            </a:lvl1pPr>
            <a:lvl2pPr lvl="1">
              <a:buNone/>
              <a:defRPr sz="900">
                <a:solidFill>
                  <a:srgbClr val="FFFFFF"/>
                </a:solidFill>
              </a:defRPr>
            </a:lvl2pPr>
            <a:lvl3pPr lvl="2">
              <a:buNone/>
              <a:defRPr sz="900">
                <a:solidFill>
                  <a:srgbClr val="FFFFFF"/>
                </a:solidFill>
              </a:defRPr>
            </a:lvl3pPr>
            <a:lvl4pPr lvl="3">
              <a:buNone/>
              <a:defRPr sz="900">
                <a:solidFill>
                  <a:srgbClr val="FFFFFF"/>
                </a:solidFill>
              </a:defRPr>
            </a:lvl4pPr>
            <a:lvl5pPr lvl="4">
              <a:buNone/>
              <a:defRPr sz="900">
                <a:solidFill>
                  <a:srgbClr val="FFFFFF"/>
                </a:solidFill>
              </a:defRPr>
            </a:lvl5pPr>
            <a:lvl6pPr lvl="5">
              <a:buNone/>
              <a:defRPr sz="900">
                <a:solidFill>
                  <a:srgbClr val="FFFFFF"/>
                </a:solidFill>
              </a:defRPr>
            </a:lvl6pPr>
            <a:lvl7pPr lvl="6">
              <a:buNone/>
              <a:defRPr sz="900">
                <a:solidFill>
                  <a:srgbClr val="FFFFFF"/>
                </a:solidFill>
              </a:defRPr>
            </a:lvl7pPr>
            <a:lvl8pPr lvl="7">
              <a:buNone/>
              <a:defRPr sz="900">
                <a:solidFill>
                  <a:srgbClr val="FFFFFF"/>
                </a:solidFill>
              </a:defRPr>
            </a:lvl8pPr>
            <a:lvl9pPr lvl="8">
              <a:buNone/>
              <a:defRPr sz="900"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86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hpeixoto.me/class/aec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5;p4">
            <a:extLst>
              <a:ext uri="{FF2B5EF4-FFF2-40B4-BE49-F238E27FC236}">
                <a16:creationId xmlns:a16="http://schemas.microsoft.com/office/drawing/2014/main" id="{A5ACA7E3-6AAD-48E0-956E-4A9CC824E77D}"/>
              </a:ext>
            </a:extLst>
          </p:cNvPr>
          <p:cNvSpPr txBox="1"/>
          <p:nvPr userDrawn="1"/>
        </p:nvSpPr>
        <p:spPr>
          <a:xfrm>
            <a:off x="311700" y="4747700"/>
            <a:ext cx="8520600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  <a:latin typeface="NewsGotT" pitchFamily="2" charset="0"/>
              </a:rPr>
              <a:t>Hugo Peixoto -  hpeixoto@di.uminho.pt</a:t>
            </a:r>
            <a:endParaRPr sz="900" dirty="0">
              <a:solidFill>
                <a:srgbClr val="C6C5C5"/>
              </a:solidFill>
              <a:latin typeface="NewsGotT" pitchFamily="2" charset="0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rgbClr val="566579"/>
              </a:buClr>
              <a:buSzPts val="2800"/>
              <a:buNone/>
            </a:pP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cxnSp>
        <p:nvCxnSpPr>
          <p:cNvPr id="5" name="Google Shape;21;p4">
            <a:extLst>
              <a:ext uri="{FF2B5EF4-FFF2-40B4-BE49-F238E27FC236}">
                <a16:creationId xmlns:a16="http://schemas.microsoft.com/office/drawing/2014/main" id="{C37CFFEA-0D59-415B-8AB2-5D86E834AAD4}"/>
              </a:ext>
            </a:extLst>
          </p:cNvPr>
          <p:cNvCxnSpPr>
            <a:cxnSpLocks/>
          </p:cNvCxnSpPr>
          <p:nvPr userDrawn="1"/>
        </p:nvCxnSpPr>
        <p:spPr>
          <a:xfrm>
            <a:off x="311700" y="4741850"/>
            <a:ext cx="8520600" cy="0"/>
          </a:xfrm>
          <a:prstGeom prst="straightConnector1">
            <a:avLst/>
          </a:prstGeom>
          <a:noFill/>
          <a:ln w="9525" cap="flat" cmpd="sng">
            <a:solidFill>
              <a:srgbClr val="C6C5C5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9" name="Google Shape;24;p4">
            <a:extLst>
              <a:ext uri="{FF2B5EF4-FFF2-40B4-BE49-F238E27FC236}">
                <a16:creationId xmlns:a16="http://schemas.microsoft.com/office/drawing/2014/main" id="{05771A24-FA7A-4375-9E7A-6F09798C4930}"/>
              </a:ext>
            </a:extLst>
          </p:cNvPr>
          <p:cNvSpPr txBox="1"/>
          <p:nvPr userDrawn="1"/>
        </p:nvSpPr>
        <p:spPr>
          <a:xfrm>
            <a:off x="6689775" y="4733625"/>
            <a:ext cx="1539826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u="sng" dirty="0">
                <a:solidFill>
                  <a:srgbClr val="888888"/>
                </a:solidFill>
                <a:latin typeface="NewsGotT" pitchFamily="2" charset="0"/>
                <a:hlinkClick r:id="rId4"/>
              </a:rPr>
              <a:t>https://hpeixoto.me/class/aec</a:t>
            </a:r>
            <a:endParaRPr sz="900" dirty="0">
              <a:solidFill>
                <a:srgbClr val="888888"/>
              </a:solidFill>
              <a:latin typeface="NewsGotT" pitchFamily="2" charset="0"/>
            </a:endParaRPr>
          </a:p>
        </p:txBody>
      </p:sp>
      <p:sp>
        <p:nvSpPr>
          <p:cNvPr id="11" name="Google Shape;26;p4">
            <a:extLst>
              <a:ext uri="{FF2B5EF4-FFF2-40B4-BE49-F238E27FC236}">
                <a16:creationId xmlns:a16="http://schemas.microsoft.com/office/drawing/2014/main" id="{9787E98F-5443-42C9-BD00-BC54F83F25E2}"/>
              </a:ext>
            </a:extLst>
          </p:cNvPr>
          <p:cNvSpPr txBox="1"/>
          <p:nvPr userDrawn="1"/>
        </p:nvSpPr>
        <p:spPr>
          <a:xfrm>
            <a:off x="289401" y="4741850"/>
            <a:ext cx="2164826" cy="3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dirty="0">
                <a:solidFill>
                  <a:srgbClr val="C6C5C5"/>
                </a:solidFill>
                <a:latin typeface="NewsGotT" pitchFamily="2" charset="0"/>
              </a:rPr>
              <a:t>MEBIOM | AEC | 2021/2022 | 1º </a:t>
            </a:r>
            <a:r>
              <a:rPr lang="en-GB" sz="900" dirty="0" err="1">
                <a:solidFill>
                  <a:srgbClr val="C6C5C5"/>
                </a:solidFill>
                <a:latin typeface="NewsGotT" pitchFamily="2" charset="0"/>
              </a:rPr>
              <a:t>Semestre</a:t>
            </a:r>
            <a:endParaRPr sz="900" dirty="0">
              <a:solidFill>
                <a:srgbClr val="C6C5C5"/>
              </a:solidFill>
              <a:latin typeface="NewsGotT" pitchFamily="2" charset="0"/>
            </a:endParaRPr>
          </a:p>
        </p:txBody>
      </p:sp>
      <p:pic>
        <p:nvPicPr>
          <p:cNvPr id="16" name="Imagem 15" descr="tomorrow needs engineering">
            <a:extLst>
              <a:ext uri="{FF2B5EF4-FFF2-40B4-BE49-F238E27FC236}">
                <a16:creationId xmlns:a16="http://schemas.microsoft.com/office/drawing/2014/main" id="{AC6777EF-E5E6-440C-A75B-36360863CB5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10671" y="66693"/>
            <a:ext cx="1263018" cy="48716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 dirty="0">
          <a:solidFill>
            <a:srgbClr val="566579"/>
          </a:solidFill>
          <a:latin typeface="NewsGotT" pitchFamily="2" charset="0"/>
          <a:ea typeface="NewsGot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NewsGotT" pitchFamily="2" charset="0"/>
          <a:ea typeface="NewsGot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hpeixoto.me/class/ae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hpeixoto.me/class/ae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aikato.github.io/weka-wiki/downloading_weka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742050" y="634782"/>
            <a:ext cx="1659900" cy="16599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wsGotT" pitchFamily="2" charset="0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150" y="2387042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PL03 -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Introdução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ao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Weka</a:t>
            </a:r>
            <a:endParaRPr sz="3350" dirty="0">
              <a:solidFill>
                <a:srgbClr val="566579"/>
              </a:solidFill>
              <a:latin typeface="NewsGotT" pitchFamily="2" charset="0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0" y="2915217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AEC -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Mestrado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em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Engenharia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Biomédica</a:t>
            </a:r>
            <a:endParaRPr sz="1800" dirty="0">
              <a:solidFill>
                <a:schemeClr val="accent3"/>
              </a:solidFill>
              <a:latin typeface="NewsGotT" pitchFamily="2" charset="0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50" y="3708775"/>
            <a:ext cx="9144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 dirty="0">
                <a:solidFill>
                  <a:schemeClr val="hlink"/>
                </a:solidFill>
                <a:latin typeface="NewsGotT" pitchFamily="2" charset="0"/>
                <a:hlinkClick r:id="rId3"/>
              </a:rPr>
              <a:t>https://hpeixoto.me/class/aec</a:t>
            </a:r>
            <a:r>
              <a:rPr lang="en-GB" sz="1000" dirty="0">
                <a:solidFill>
                  <a:srgbClr val="999999"/>
                </a:solidFill>
                <a:latin typeface="NewsGotT" pitchFamily="2" charset="0"/>
              </a:rPr>
              <a:t> </a:t>
            </a:r>
            <a:endParaRPr sz="1000" dirty="0">
              <a:solidFill>
                <a:srgbClr val="999999"/>
              </a:solidFill>
              <a:latin typeface="NewsGotT" pitchFamily="2" charset="0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798" y="893373"/>
            <a:ext cx="1142700" cy="1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7ED75A-31B6-457F-BFB6-4177CF9D80D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3424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 b="1" dirty="0" err="1"/>
              <a:t>Exemplo</a:t>
            </a:r>
            <a:r>
              <a:rPr lang="en-GB" sz="1600" b="1" dirty="0"/>
              <a:t>:</a:t>
            </a:r>
            <a:endParaRPr sz="1600" b="1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 sz="1600" dirty="0" err="1"/>
              <a:t>Analisar</a:t>
            </a:r>
            <a:r>
              <a:rPr lang="en-GB" sz="1600" dirty="0"/>
              <a:t> de forma </a:t>
            </a:r>
            <a:r>
              <a:rPr lang="en-GB" sz="1600" dirty="0" err="1"/>
              <a:t>detalhada</a:t>
            </a:r>
            <a:r>
              <a:rPr lang="en-GB" sz="1600" dirty="0"/>
              <a:t> a </a:t>
            </a:r>
            <a:r>
              <a:rPr lang="en-GB" sz="1600" dirty="0" err="1"/>
              <a:t>informação</a:t>
            </a:r>
            <a:br>
              <a:rPr lang="en-GB" sz="1600" dirty="0"/>
            </a:br>
            <a:r>
              <a:rPr lang="en-GB" sz="1600" dirty="0" err="1"/>
              <a:t>Presente</a:t>
            </a:r>
            <a:r>
              <a:rPr lang="en-GB" sz="1600" dirty="0"/>
              <a:t> </a:t>
            </a:r>
            <a:r>
              <a:rPr lang="en-GB" sz="1600" dirty="0" err="1"/>
              <a:t>na</a:t>
            </a:r>
            <a:r>
              <a:rPr lang="en-GB" sz="1600" dirty="0"/>
              <a:t> </a:t>
            </a:r>
            <a:r>
              <a:rPr lang="en-GB" sz="1600" dirty="0" err="1"/>
              <a:t>fase</a:t>
            </a:r>
            <a:r>
              <a:rPr lang="en-GB" sz="1600" dirty="0"/>
              <a:t> "</a:t>
            </a:r>
            <a:r>
              <a:rPr lang="en-GB" sz="1600" dirty="0" err="1"/>
              <a:t>Preprocess</a:t>
            </a:r>
            <a:r>
              <a:rPr lang="en-GB" sz="1600" dirty="0"/>
              <a:t>"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600" dirty="0" err="1"/>
              <a:t>Identificar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atributos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600" dirty="0" err="1"/>
              <a:t>Identificar</a:t>
            </a:r>
            <a:r>
              <a:rPr lang="en-GB" sz="1600" dirty="0"/>
              <a:t> a </a:t>
            </a:r>
            <a:r>
              <a:rPr lang="en-GB" sz="1600" dirty="0" err="1"/>
              <a:t>classe</a:t>
            </a:r>
            <a:endParaRPr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600" dirty="0"/>
              <a:t>Validar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gráficos</a:t>
            </a:r>
            <a:r>
              <a:rPr lang="en-GB" sz="1600" dirty="0"/>
              <a:t> de </a:t>
            </a:r>
            <a:r>
              <a:rPr lang="en-GB" sz="1600" dirty="0" err="1"/>
              <a:t>distribuição</a:t>
            </a:r>
            <a:r>
              <a:rPr lang="en-GB" sz="1600" dirty="0"/>
              <a:t> por </a:t>
            </a:r>
            <a:r>
              <a:rPr lang="en-GB" sz="1600" dirty="0" err="1"/>
              <a:t>classe</a:t>
            </a:r>
            <a:endParaRPr sz="1600"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10</a:t>
            </a:fld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 rotWithShape="1">
          <a:blip r:embed="rId3">
            <a:alphaModFix/>
          </a:blip>
          <a:srcRect t="2248"/>
          <a:stretch/>
        </p:blipFill>
        <p:spPr>
          <a:xfrm>
            <a:off x="4192750" y="821025"/>
            <a:ext cx="4961400" cy="269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97152" y="2864806"/>
            <a:ext cx="2387050" cy="183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8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9"/>
          <p:cNvSpPr/>
          <p:nvPr/>
        </p:nvSpPr>
        <p:spPr>
          <a:xfrm>
            <a:off x="5615250" y="3804625"/>
            <a:ext cx="3343200" cy="5169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Discreto -&gt; nominal -&gt; problema de classificação </a:t>
            </a:r>
            <a:endParaRPr sz="11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/>
              <a:t>Continuo -&gt; numérico -&gt; problema de regressão</a:t>
            </a:r>
            <a:endParaRPr/>
          </a:p>
        </p:txBody>
      </p:sp>
      <p:sp>
        <p:nvSpPr>
          <p:cNvPr id="154" name="Google Shape;154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Exemplo: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PROBLEMA DE CLASSIFICAÇÃO (supervised learning)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Dataset -&gt; exemplos classificados 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Criar modelos que classifiquem novos exemplos</a:t>
            </a: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657600" lvl="0" indent="45720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53" name="Google Shape;153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52" name="Google Shape;152;p19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11</a:t>
            </a:fld>
            <a:endParaRPr/>
          </a:p>
        </p:txBody>
      </p:sp>
      <p:grpSp>
        <p:nvGrpSpPr>
          <p:cNvPr id="155" name="Google Shape;155;p19"/>
          <p:cNvGrpSpPr/>
          <p:nvPr/>
        </p:nvGrpSpPr>
        <p:grpSpPr>
          <a:xfrm>
            <a:off x="6484950" y="1237950"/>
            <a:ext cx="947400" cy="1187218"/>
            <a:chOff x="4112033" y="2814600"/>
            <a:chExt cx="947400" cy="1187218"/>
          </a:xfrm>
        </p:grpSpPr>
        <p:sp>
          <p:nvSpPr>
            <p:cNvPr id="156" name="Google Shape;156;p19"/>
            <p:cNvSpPr/>
            <p:nvPr/>
          </p:nvSpPr>
          <p:spPr>
            <a:xfrm>
              <a:off x="4112033" y="2814600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Atributo 1</a:t>
              </a:r>
              <a:endParaRPr/>
            </a:p>
          </p:txBody>
        </p:sp>
        <p:sp>
          <p:nvSpPr>
            <p:cNvPr id="157" name="Google Shape;157;p19"/>
            <p:cNvSpPr/>
            <p:nvPr/>
          </p:nvSpPr>
          <p:spPr>
            <a:xfrm>
              <a:off x="4112033" y="2987677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Atributo 2</a:t>
              </a:r>
              <a:endParaRPr/>
            </a:p>
          </p:txBody>
        </p:sp>
        <p:sp>
          <p:nvSpPr>
            <p:cNvPr id="158" name="Google Shape;158;p19"/>
            <p:cNvSpPr/>
            <p:nvPr/>
          </p:nvSpPr>
          <p:spPr>
            <a:xfrm>
              <a:off x="4112033" y="3165924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Atributo 3</a:t>
              </a:r>
              <a:endParaRPr/>
            </a:p>
          </p:txBody>
        </p:sp>
        <p:sp>
          <p:nvSpPr>
            <p:cNvPr id="159" name="Google Shape;159;p19"/>
            <p:cNvSpPr/>
            <p:nvPr/>
          </p:nvSpPr>
          <p:spPr>
            <a:xfrm>
              <a:off x="4112033" y="3344171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….</a:t>
              </a:r>
              <a:endParaRPr/>
            </a:p>
          </p:txBody>
        </p:sp>
        <p:sp>
          <p:nvSpPr>
            <p:cNvPr id="160" name="Google Shape;160;p19"/>
            <p:cNvSpPr/>
            <p:nvPr/>
          </p:nvSpPr>
          <p:spPr>
            <a:xfrm>
              <a:off x="4112033" y="3522418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Atributo n</a:t>
              </a:r>
              <a:endParaRPr/>
            </a:p>
          </p:txBody>
        </p:sp>
        <p:sp>
          <p:nvSpPr>
            <p:cNvPr id="161" name="Google Shape;161;p19"/>
            <p:cNvSpPr/>
            <p:nvPr/>
          </p:nvSpPr>
          <p:spPr>
            <a:xfrm>
              <a:off x="4112033" y="3827218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classe</a:t>
              </a:r>
              <a:endParaRPr/>
            </a:p>
          </p:txBody>
        </p:sp>
      </p:grpSp>
      <p:sp>
        <p:nvSpPr>
          <p:cNvPr id="162" name="Google Shape;162;p19"/>
          <p:cNvSpPr/>
          <p:nvPr/>
        </p:nvSpPr>
        <p:spPr>
          <a:xfrm>
            <a:off x="6374475" y="1175600"/>
            <a:ext cx="110400" cy="13215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9"/>
          <p:cNvSpPr/>
          <p:nvPr/>
        </p:nvSpPr>
        <p:spPr>
          <a:xfrm flipH="1">
            <a:off x="7472900" y="1175600"/>
            <a:ext cx="110400" cy="10071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64" name="Google Shape;164;p19"/>
          <p:cNvSpPr txBox="1"/>
          <p:nvPr/>
        </p:nvSpPr>
        <p:spPr>
          <a:xfrm>
            <a:off x="5131175" y="1534400"/>
            <a:ext cx="1176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Exemplos </a:t>
            </a:r>
            <a:b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classificados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9"/>
          <p:cNvSpPr txBox="1"/>
          <p:nvPr/>
        </p:nvSpPr>
        <p:spPr>
          <a:xfrm>
            <a:off x="7656300" y="1350800"/>
            <a:ext cx="1176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Instâncias a </a:t>
            </a:r>
            <a:b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6" name="Google Shape;166;p19"/>
          <p:cNvGrpSpPr/>
          <p:nvPr/>
        </p:nvGrpSpPr>
        <p:grpSpPr>
          <a:xfrm>
            <a:off x="2152275" y="3029025"/>
            <a:ext cx="947400" cy="1003802"/>
            <a:chOff x="4112033" y="2814600"/>
            <a:chExt cx="947400" cy="1003802"/>
          </a:xfrm>
        </p:grpSpPr>
        <p:sp>
          <p:nvSpPr>
            <p:cNvPr id="167" name="Google Shape;167;p19"/>
            <p:cNvSpPr/>
            <p:nvPr/>
          </p:nvSpPr>
          <p:spPr>
            <a:xfrm>
              <a:off x="4112033" y="2814600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outlook</a:t>
              </a:r>
              <a:endParaRPr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4112033" y="2987677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temp</a:t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4112033" y="3165924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humidity</a:t>
              </a: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4112033" y="3344171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windy</a:t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4112033" y="3643802"/>
              <a:ext cx="947400" cy="1746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100"/>
                <a:t>play</a:t>
              </a:r>
              <a:endParaRPr/>
            </a:p>
          </p:txBody>
        </p:sp>
      </p:grpSp>
      <p:sp>
        <p:nvSpPr>
          <p:cNvPr id="172" name="Google Shape;172;p19"/>
          <p:cNvSpPr/>
          <p:nvPr/>
        </p:nvSpPr>
        <p:spPr>
          <a:xfrm>
            <a:off x="2041800" y="2966675"/>
            <a:ext cx="110400" cy="11430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9"/>
          <p:cNvSpPr/>
          <p:nvPr/>
        </p:nvSpPr>
        <p:spPr>
          <a:xfrm flipH="1">
            <a:off x="3140225" y="2966675"/>
            <a:ext cx="110400" cy="8379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CC0000"/>
              </a:solidFill>
            </a:endParaRPr>
          </a:p>
        </p:txBody>
      </p:sp>
      <p:sp>
        <p:nvSpPr>
          <p:cNvPr id="174" name="Google Shape;174;p19"/>
          <p:cNvSpPr txBox="1"/>
          <p:nvPr/>
        </p:nvSpPr>
        <p:spPr>
          <a:xfrm>
            <a:off x="891650" y="3230375"/>
            <a:ext cx="117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Exemplos </a:t>
            </a:r>
            <a:b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classificados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9"/>
          <p:cNvSpPr txBox="1"/>
          <p:nvPr/>
        </p:nvSpPr>
        <p:spPr>
          <a:xfrm>
            <a:off x="3250625" y="3061625"/>
            <a:ext cx="1176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Instâncias a </a:t>
            </a:r>
            <a:b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GB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classificar</a:t>
            </a:r>
            <a:endParaRPr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9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/>
              <a:t>Exemplo</a:t>
            </a:r>
            <a:r>
              <a:rPr lang="en-GB" sz="1600" b="1" dirty="0"/>
              <a:t>:</a:t>
            </a:r>
            <a:endParaRPr sz="16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600" dirty="0" err="1"/>
              <a:t>Algoritmo</a:t>
            </a:r>
            <a:r>
              <a:rPr lang="en-GB" sz="1600" dirty="0"/>
              <a:t> de </a:t>
            </a:r>
            <a:r>
              <a:rPr lang="en-GB" sz="1600" dirty="0" err="1"/>
              <a:t>classificação</a:t>
            </a: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 err="1"/>
              <a:t>Selecionar</a:t>
            </a:r>
            <a:r>
              <a:rPr lang="en-GB" sz="1600" dirty="0"/>
              <a:t>: Classifiers -&gt; Trees -&gt; J48</a:t>
            </a:r>
            <a:endParaRPr sz="1600" dirty="0"/>
          </a:p>
        </p:txBody>
      </p:sp>
      <p:sp>
        <p:nvSpPr>
          <p:cNvPr id="182" name="Google Shape;182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81" name="Google Shape;181;p2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12</a:t>
            </a:fld>
            <a:endParaRPr/>
          </a:p>
        </p:txBody>
      </p:sp>
      <p:grpSp>
        <p:nvGrpSpPr>
          <p:cNvPr id="183" name="Google Shape;183;p20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184" name="Google Shape;184;p20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0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075" y="1210663"/>
            <a:ext cx="5396224" cy="298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7425" y="2205050"/>
            <a:ext cx="1584875" cy="2455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dirty="0" err="1"/>
              <a:t>Exemplo</a:t>
            </a:r>
            <a:r>
              <a:rPr lang="en-GB" sz="1600" b="1" dirty="0"/>
              <a:t>:</a:t>
            </a:r>
            <a:endParaRPr sz="16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 err="1"/>
              <a:t>Resultados</a:t>
            </a:r>
            <a:endParaRPr sz="1600" dirty="0"/>
          </a:p>
        </p:txBody>
      </p:sp>
      <p:sp>
        <p:nvSpPr>
          <p:cNvPr id="194" name="Google Shape;194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13</a:t>
            </a:fld>
            <a:endParaRPr/>
          </a:p>
        </p:txBody>
      </p:sp>
      <p:grpSp>
        <p:nvGrpSpPr>
          <p:cNvPr id="195" name="Google Shape;195;p21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196" name="Google Shape;196;p21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99" name="Google Shape;1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6338" y="1047738"/>
            <a:ext cx="6475963" cy="3533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Exemplo</a:t>
            </a:r>
            <a:r>
              <a:rPr lang="en-GB" sz="1800" b="1" dirty="0"/>
              <a:t>: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dirty="0" err="1"/>
              <a:t>Matriz</a:t>
            </a:r>
            <a:r>
              <a:rPr lang="en-GB" sz="1800" dirty="0"/>
              <a:t> de </a:t>
            </a:r>
            <a:r>
              <a:rPr lang="en-GB" sz="1800" dirty="0" err="1"/>
              <a:t>confusão</a:t>
            </a:r>
            <a:endParaRPr sz="1800" dirty="0"/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14</a:t>
            </a:fld>
            <a:endParaRPr/>
          </a:p>
        </p:txBody>
      </p:sp>
      <p:grpSp>
        <p:nvGrpSpPr>
          <p:cNvPr id="206" name="Google Shape;206;p22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207" name="Google Shape;207;p22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0" name="Google Shape;210;p22"/>
          <p:cNvSpPr txBox="1"/>
          <p:nvPr/>
        </p:nvSpPr>
        <p:spPr>
          <a:xfrm>
            <a:off x="2820343" y="2250026"/>
            <a:ext cx="5599172" cy="175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a	b</a:t>
            </a:r>
            <a:r>
              <a:rPr lang="en-GB" sz="1800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		&lt;= </a:t>
            </a:r>
            <a:r>
              <a:rPr lang="en-GB" sz="1800" dirty="0" err="1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Classificado</a:t>
            </a:r>
            <a:r>
              <a:rPr lang="en-GB" sz="1800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 </a:t>
            </a:r>
            <a:r>
              <a:rPr lang="en-GB" sz="1800" dirty="0" err="1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como</a:t>
            </a:r>
            <a:endParaRPr sz="1800" dirty="0">
              <a:solidFill>
                <a:schemeClr val="dk2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5	4	</a:t>
            </a:r>
            <a:r>
              <a:rPr lang="en-GB" sz="1800" b="1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a</a:t>
            </a:r>
            <a:endParaRPr sz="1800" b="1" dirty="0">
              <a:solidFill>
                <a:schemeClr val="dk2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800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3	2	</a:t>
            </a:r>
            <a:r>
              <a:rPr lang="en-GB" sz="1800" b="1" dirty="0">
                <a:solidFill>
                  <a:schemeClr val="dk2"/>
                </a:solidFill>
                <a:latin typeface="NewsGotT" pitchFamily="2" charset="0"/>
                <a:ea typeface="Calibri"/>
                <a:cs typeface="Calibri"/>
                <a:sym typeface="Calibri"/>
              </a:rPr>
              <a:t>b</a:t>
            </a:r>
            <a:endParaRPr sz="1800" b="1" dirty="0">
              <a:latin typeface="NewsGotT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err="1"/>
              <a:t>Exemplo</a:t>
            </a:r>
            <a:r>
              <a:rPr lang="en-GB" sz="1800" b="1" dirty="0"/>
              <a:t>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(</a:t>
            </a:r>
            <a:r>
              <a:rPr lang="en-GB" dirty="0" err="1"/>
              <a:t>Número</a:t>
            </a:r>
            <a:r>
              <a:rPr lang="en-GB" dirty="0"/>
              <a:t> total de </a:t>
            </a:r>
            <a:r>
              <a:rPr lang="en-GB" dirty="0" err="1"/>
              <a:t>instâncias</a:t>
            </a:r>
            <a:r>
              <a:rPr lang="en-GB" dirty="0"/>
              <a:t> no conjunto de </a:t>
            </a:r>
            <a:r>
              <a:rPr lang="en-GB" dirty="0" err="1"/>
              <a:t>treino</a:t>
            </a:r>
            <a:r>
              <a:rPr lang="en-GB" dirty="0"/>
              <a:t> </a:t>
            </a:r>
            <a:r>
              <a:rPr lang="en-GB" dirty="0" err="1"/>
              <a:t>nesse</a:t>
            </a:r>
            <a:r>
              <a:rPr lang="en-GB" dirty="0"/>
              <a:t> </a:t>
            </a:r>
            <a:r>
              <a:rPr lang="en-GB" dirty="0" err="1"/>
              <a:t>ramo</a:t>
            </a:r>
            <a:r>
              <a:rPr lang="en-GB" dirty="0"/>
              <a:t>/</a:t>
            </a:r>
            <a:r>
              <a:rPr lang="en-GB" dirty="0" err="1"/>
              <a:t>número</a:t>
            </a:r>
            <a:r>
              <a:rPr lang="en-GB" dirty="0"/>
              <a:t> </a:t>
            </a:r>
            <a:r>
              <a:rPr lang="en-GB" dirty="0" err="1"/>
              <a:t>incorreto</a:t>
            </a:r>
            <a:r>
              <a:rPr lang="en-GB" dirty="0"/>
              <a:t> de </a:t>
            </a:r>
            <a:r>
              <a:rPr lang="en-GB" dirty="0" err="1"/>
              <a:t>classificações</a:t>
            </a:r>
            <a:r>
              <a:rPr lang="en-GB" dirty="0"/>
              <a:t> </a:t>
            </a:r>
            <a:r>
              <a:rPr lang="en-GB" dirty="0" err="1"/>
              <a:t>nesse</a:t>
            </a:r>
            <a:r>
              <a:rPr lang="en-GB" dirty="0"/>
              <a:t> </a:t>
            </a:r>
            <a:r>
              <a:rPr lang="en-GB" dirty="0" err="1"/>
              <a:t>ramo</a:t>
            </a:r>
            <a:r>
              <a:rPr lang="en-GB" dirty="0"/>
              <a:t>)</a:t>
            </a:r>
          </a:p>
        </p:txBody>
      </p:sp>
      <p:sp>
        <p:nvSpPr>
          <p:cNvPr id="205" name="Google Shape;205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204" name="Google Shape;204;p2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grpSp>
        <p:nvGrpSpPr>
          <p:cNvPr id="206" name="Google Shape;206;p22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207" name="Google Shape;207;p22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2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DD922DA4-F146-40D8-8242-32A6C6D5A7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752" y="1359716"/>
            <a:ext cx="5599405" cy="2522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73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Exemplo</a:t>
            </a:r>
            <a:r>
              <a:rPr lang="en-GB" b="1" dirty="0"/>
              <a:t>:</a:t>
            </a:r>
            <a:endParaRPr b="1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Abrir</a:t>
            </a:r>
            <a:r>
              <a:rPr lang="en-GB" sz="1600" dirty="0"/>
              <a:t> o dataset </a:t>
            </a:r>
            <a:r>
              <a:rPr lang="en-GB" sz="1600" dirty="0" err="1">
                <a:solidFill>
                  <a:schemeClr val="accent5"/>
                </a:solidFill>
              </a:rPr>
              <a:t>glass.arff</a:t>
            </a:r>
            <a:r>
              <a:rPr lang="en-GB" sz="1600" dirty="0"/>
              <a:t>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Escolher</a:t>
            </a:r>
            <a:r>
              <a:rPr lang="en-GB" sz="1600" dirty="0"/>
              <a:t> o </a:t>
            </a:r>
            <a:r>
              <a:rPr lang="en-GB" sz="1600" dirty="0" err="1"/>
              <a:t>algoritmo</a:t>
            </a:r>
            <a:r>
              <a:rPr lang="en-GB" sz="1600" dirty="0"/>
              <a:t> J48;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Analisar</a:t>
            </a:r>
            <a:r>
              <a:rPr lang="en-GB" sz="1600" dirty="0"/>
              <a:t>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resultados</a:t>
            </a:r>
            <a:r>
              <a:rPr lang="en-GB" sz="1600" dirty="0"/>
              <a:t> e </a:t>
            </a:r>
            <a:r>
              <a:rPr lang="en-GB" sz="1600" dirty="0" err="1"/>
              <a:t>visualizar</a:t>
            </a:r>
            <a:r>
              <a:rPr lang="en-GB" sz="1600" dirty="0"/>
              <a:t> a </a:t>
            </a:r>
            <a:r>
              <a:rPr lang="en-GB" sz="1600" dirty="0" err="1"/>
              <a:t>árvore</a:t>
            </a:r>
            <a:r>
              <a:rPr lang="en-GB" sz="1600" dirty="0"/>
              <a:t>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Carregar</a:t>
            </a:r>
            <a:r>
              <a:rPr lang="en-GB" sz="1600" dirty="0"/>
              <a:t> </a:t>
            </a:r>
            <a:r>
              <a:rPr lang="en-GB" sz="1600" dirty="0" err="1"/>
              <a:t>em</a:t>
            </a:r>
            <a:r>
              <a:rPr lang="en-GB" sz="1600" dirty="0"/>
              <a:t> </a:t>
            </a:r>
            <a:r>
              <a:rPr lang="en-GB" sz="1600" dirty="0" err="1"/>
              <a:t>cima</a:t>
            </a:r>
            <a:r>
              <a:rPr lang="en-GB" sz="1600" dirty="0"/>
              <a:t> do </a:t>
            </a:r>
            <a:r>
              <a:rPr lang="en-GB" sz="1600" dirty="0" err="1"/>
              <a:t>algoritmo</a:t>
            </a:r>
            <a:r>
              <a:rPr lang="en-GB" sz="1600" dirty="0"/>
              <a:t> J48;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Examinar</a:t>
            </a:r>
            <a:r>
              <a:rPr lang="en-GB" sz="1600" dirty="0"/>
              <a:t> as </a:t>
            </a:r>
            <a:r>
              <a:rPr lang="en-GB" sz="1600" dirty="0" err="1"/>
              <a:t>diferentes</a:t>
            </a:r>
            <a:r>
              <a:rPr lang="en-GB" sz="1600" dirty="0"/>
              <a:t> </a:t>
            </a:r>
            <a:r>
              <a:rPr lang="en-GB" sz="1600" dirty="0" err="1"/>
              <a:t>opções</a:t>
            </a:r>
            <a:r>
              <a:rPr lang="en-GB" sz="1600" dirty="0"/>
              <a:t>;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/>
              <a:t>Usar </a:t>
            </a:r>
            <a:r>
              <a:rPr lang="en-GB" sz="1600" dirty="0" err="1"/>
              <a:t>uma</a:t>
            </a:r>
            <a:r>
              <a:rPr lang="en-GB" sz="1600" dirty="0"/>
              <a:t> </a:t>
            </a:r>
            <a:r>
              <a:rPr lang="en-GB" sz="1600" dirty="0" err="1"/>
              <a:t>árvore</a:t>
            </a:r>
            <a:r>
              <a:rPr lang="en-GB" sz="1600" dirty="0"/>
              <a:t> </a:t>
            </a:r>
            <a:r>
              <a:rPr lang="en-GB" sz="1600" dirty="0" err="1"/>
              <a:t>não</a:t>
            </a:r>
            <a:r>
              <a:rPr lang="en-GB" sz="1600" dirty="0"/>
              <a:t> </a:t>
            </a:r>
            <a:r>
              <a:rPr lang="en-GB" sz="1600" dirty="0" err="1"/>
              <a:t>podada</a:t>
            </a:r>
            <a:r>
              <a:rPr lang="en-GB" sz="1600" dirty="0"/>
              <a:t> - ‘unpruned tree’;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Colocar</a:t>
            </a:r>
            <a:r>
              <a:rPr lang="en-GB" sz="1600" dirty="0"/>
              <a:t> a </a:t>
            </a:r>
            <a:r>
              <a:rPr lang="en-GB" sz="1600" dirty="0" err="1"/>
              <a:t>propriedade</a:t>
            </a:r>
            <a:r>
              <a:rPr lang="en-GB" sz="1600" dirty="0"/>
              <a:t> ‘</a:t>
            </a:r>
            <a:r>
              <a:rPr lang="en-GB" sz="1600" dirty="0" err="1"/>
              <a:t>minNumObj</a:t>
            </a:r>
            <a:r>
              <a:rPr lang="en-GB" sz="1600" dirty="0"/>
              <a:t>’ </a:t>
            </a:r>
            <a:r>
              <a:rPr lang="en-GB" sz="1600" dirty="0" err="1"/>
              <a:t>igual</a:t>
            </a:r>
            <a:r>
              <a:rPr lang="en-GB" sz="1600" dirty="0"/>
              <a:t> a 15 para </a:t>
            </a:r>
            <a:r>
              <a:rPr lang="en-GB" sz="1600" dirty="0" err="1"/>
              <a:t>evitar</a:t>
            </a:r>
            <a:r>
              <a:rPr lang="en-GB" sz="1600" dirty="0"/>
              <a:t> </a:t>
            </a:r>
            <a:r>
              <a:rPr lang="en-GB" sz="1600" dirty="0" err="1"/>
              <a:t>folhas</a:t>
            </a:r>
            <a:r>
              <a:rPr lang="en-GB" sz="1600" dirty="0"/>
              <a:t> </a:t>
            </a:r>
            <a:r>
              <a:rPr lang="en-GB" sz="1600" dirty="0" err="1"/>
              <a:t>pequenas</a:t>
            </a:r>
            <a:r>
              <a:rPr lang="en-GB" sz="1600" dirty="0"/>
              <a:t>; </a:t>
            </a:r>
            <a:endParaRPr sz="1600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600" dirty="0" err="1"/>
              <a:t>Comparar</a:t>
            </a:r>
            <a:r>
              <a:rPr lang="en-GB" sz="1600" dirty="0"/>
              <a:t> com </a:t>
            </a:r>
            <a:r>
              <a:rPr lang="en-GB" sz="1600" dirty="0" err="1"/>
              <a:t>os</a:t>
            </a:r>
            <a:r>
              <a:rPr lang="en-GB" sz="1600" dirty="0"/>
              <a:t> </a:t>
            </a:r>
            <a:r>
              <a:rPr lang="en-GB" sz="1600" dirty="0" err="1"/>
              <a:t>resultados</a:t>
            </a:r>
            <a:r>
              <a:rPr lang="en-GB" sz="1600" dirty="0"/>
              <a:t> </a:t>
            </a:r>
            <a:r>
              <a:rPr lang="en-GB" sz="1600" dirty="0" err="1"/>
              <a:t>obtidos</a:t>
            </a:r>
            <a:r>
              <a:rPr lang="en-GB" sz="1600" dirty="0"/>
              <a:t> </a:t>
            </a:r>
            <a:r>
              <a:rPr lang="en-GB" sz="1600" dirty="0" err="1"/>
              <a:t>anteriormente</a:t>
            </a:r>
            <a:r>
              <a:rPr lang="en-GB" sz="1600" dirty="0"/>
              <a:t>.</a:t>
            </a:r>
            <a:endParaRPr sz="1600" dirty="0"/>
          </a:p>
        </p:txBody>
      </p:sp>
      <p:sp>
        <p:nvSpPr>
          <p:cNvPr id="216" name="Google Shape;216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grpSp>
        <p:nvGrpSpPr>
          <p:cNvPr id="217" name="Google Shape;217;p23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218" name="Google Shape;218;p23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800" b="1" dirty="0" err="1"/>
              <a:t>Prunning</a:t>
            </a:r>
            <a:r>
              <a:rPr lang="en-GB" sz="1800" b="1" dirty="0"/>
              <a:t> Decision Trees:</a:t>
            </a:r>
            <a:endParaRPr sz="1800" b="1" dirty="0"/>
          </a:p>
          <a:p>
            <a:pPr marL="0" lvl="0" indent="0" algn="l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sz="1800" b="1" dirty="0"/>
          </a:p>
          <a:p>
            <a:pPr marL="0" lvl="0" indent="0" algn="just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800" dirty="0"/>
              <a:t>é </a:t>
            </a:r>
            <a:r>
              <a:rPr lang="en-GB" sz="1800" dirty="0" err="1"/>
              <a:t>uma</a:t>
            </a:r>
            <a:r>
              <a:rPr lang="en-GB" sz="1800" dirty="0"/>
              <a:t> </a:t>
            </a:r>
            <a:r>
              <a:rPr lang="en-GB" sz="1800" dirty="0" err="1"/>
              <a:t>técnica</a:t>
            </a:r>
            <a:r>
              <a:rPr lang="en-GB" sz="1800" dirty="0"/>
              <a:t> que </a:t>
            </a:r>
            <a:r>
              <a:rPr lang="en-GB" sz="1800" dirty="0" err="1"/>
              <a:t>reduz</a:t>
            </a:r>
            <a:r>
              <a:rPr lang="en-GB" sz="1800" dirty="0"/>
              <a:t> o </a:t>
            </a:r>
            <a:r>
              <a:rPr lang="en-GB" sz="1800" dirty="0" err="1"/>
              <a:t>tamanho</a:t>
            </a:r>
            <a:r>
              <a:rPr lang="en-GB" sz="1800" dirty="0"/>
              <a:t> das </a:t>
            </a:r>
            <a:r>
              <a:rPr lang="en-GB" sz="1800" dirty="0" err="1"/>
              <a:t>árvores</a:t>
            </a:r>
            <a:r>
              <a:rPr lang="en-GB" sz="1800" dirty="0"/>
              <a:t> de </a:t>
            </a:r>
            <a:r>
              <a:rPr lang="en-GB" sz="1800" dirty="0" err="1"/>
              <a:t>decisão</a:t>
            </a:r>
            <a:r>
              <a:rPr lang="en-GB" sz="1800" dirty="0"/>
              <a:t> </a:t>
            </a:r>
            <a:r>
              <a:rPr lang="en-GB" sz="1800" dirty="0" err="1"/>
              <a:t>ao</a:t>
            </a:r>
            <a:r>
              <a:rPr lang="en-GB" sz="1800" dirty="0"/>
              <a:t> remover </a:t>
            </a:r>
            <a:r>
              <a:rPr lang="en-GB" sz="1800" dirty="0" err="1"/>
              <a:t>secções</a:t>
            </a:r>
            <a:r>
              <a:rPr lang="en-GB" sz="1800" dirty="0"/>
              <a:t> da </a:t>
            </a:r>
            <a:r>
              <a:rPr lang="en-GB" sz="1800" dirty="0" err="1"/>
              <a:t>árvore</a:t>
            </a:r>
            <a:r>
              <a:rPr lang="en-GB" sz="1800" dirty="0"/>
              <a:t> que </a:t>
            </a:r>
            <a:r>
              <a:rPr lang="en-GB" sz="1800" dirty="0" err="1"/>
              <a:t>fornecem</a:t>
            </a:r>
            <a:r>
              <a:rPr lang="en-GB" sz="1800" dirty="0"/>
              <a:t> </a:t>
            </a:r>
            <a:r>
              <a:rPr lang="en-GB" sz="1800" dirty="0" err="1"/>
              <a:t>pouco</a:t>
            </a:r>
            <a:r>
              <a:rPr lang="en-GB" sz="1800" dirty="0"/>
              <a:t> </a:t>
            </a:r>
            <a:r>
              <a:rPr lang="en-GB" sz="1800" dirty="0" err="1"/>
              <a:t>poder</a:t>
            </a:r>
            <a:r>
              <a:rPr lang="en-GB" sz="1800" dirty="0"/>
              <a:t> para </a:t>
            </a:r>
            <a:r>
              <a:rPr lang="en-GB" sz="1800" dirty="0" err="1"/>
              <a:t>classificar</a:t>
            </a:r>
            <a:r>
              <a:rPr lang="en-GB" sz="1800" dirty="0"/>
              <a:t> as </a:t>
            </a:r>
            <a:r>
              <a:rPr lang="en-GB" sz="1800" dirty="0" err="1"/>
              <a:t>instâncias</a:t>
            </a:r>
            <a:r>
              <a:rPr lang="en-GB" sz="1800" dirty="0"/>
              <a:t>. </a:t>
            </a:r>
          </a:p>
          <a:p>
            <a:pPr marL="0" lvl="0" indent="0" algn="just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endParaRPr lang="en-GB" sz="1800" dirty="0"/>
          </a:p>
          <a:p>
            <a:pPr marL="0" lvl="0" indent="0" algn="just" rtl="0">
              <a:lnSpc>
                <a:spcPct val="115000"/>
              </a:lnSpc>
              <a:spcBef>
                <a:spcPts val="448"/>
              </a:spcBef>
              <a:spcAft>
                <a:spcPts val="0"/>
              </a:spcAft>
              <a:buNone/>
            </a:pPr>
            <a:r>
              <a:rPr lang="en-GB" sz="1800" dirty="0"/>
              <a:t>A </a:t>
            </a:r>
            <a:r>
              <a:rPr lang="en-GB" sz="1800" dirty="0" err="1"/>
              <a:t>poda</a:t>
            </a:r>
            <a:r>
              <a:rPr lang="en-GB" sz="1800" dirty="0"/>
              <a:t> </a:t>
            </a:r>
            <a:r>
              <a:rPr lang="en-GB" sz="1800" dirty="0" err="1"/>
              <a:t>reduz</a:t>
            </a:r>
            <a:r>
              <a:rPr lang="en-GB" sz="1800" dirty="0"/>
              <a:t> a </a:t>
            </a:r>
            <a:r>
              <a:rPr lang="en-GB" sz="1800" dirty="0" err="1"/>
              <a:t>complexidade</a:t>
            </a:r>
            <a:r>
              <a:rPr lang="en-GB" sz="1800" dirty="0"/>
              <a:t> do </a:t>
            </a:r>
            <a:r>
              <a:rPr lang="en-GB" sz="1800" dirty="0" err="1"/>
              <a:t>classificador</a:t>
            </a:r>
            <a:r>
              <a:rPr lang="en-GB" sz="1800" dirty="0"/>
              <a:t> final e, </a:t>
            </a:r>
            <a:r>
              <a:rPr lang="en-GB" sz="1800" dirty="0" err="1"/>
              <a:t>portanto</a:t>
            </a:r>
            <a:r>
              <a:rPr lang="en-GB" sz="1800" dirty="0"/>
              <a:t>, </a:t>
            </a:r>
            <a:r>
              <a:rPr lang="en-GB" sz="1800" dirty="0" err="1"/>
              <a:t>melhora</a:t>
            </a:r>
            <a:r>
              <a:rPr lang="en-GB" sz="1800" dirty="0"/>
              <a:t> a </a:t>
            </a:r>
            <a:r>
              <a:rPr lang="en-GB" sz="1800" dirty="0" err="1"/>
              <a:t>precisão</a:t>
            </a:r>
            <a:r>
              <a:rPr lang="en-GB" sz="1800" dirty="0"/>
              <a:t> da </a:t>
            </a:r>
            <a:r>
              <a:rPr lang="en-GB" sz="1800" dirty="0" err="1"/>
              <a:t>previsão</a:t>
            </a:r>
            <a:r>
              <a:rPr lang="en-GB" sz="1800" dirty="0"/>
              <a:t> </a:t>
            </a:r>
            <a:r>
              <a:rPr lang="en-GB" sz="1800" dirty="0" err="1"/>
              <a:t>através</a:t>
            </a:r>
            <a:r>
              <a:rPr lang="en-GB" sz="1800" dirty="0"/>
              <a:t> da </a:t>
            </a:r>
            <a:r>
              <a:rPr lang="en-GB" sz="1800" dirty="0" err="1"/>
              <a:t>redução</a:t>
            </a:r>
            <a:r>
              <a:rPr lang="en-GB" sz="1800" dirty="0"/>
              <a:t> do </a:t>
            </a:r>
            <a:r>
              <a:rPr lang="en-GB" sz="1800" dirty="0" err="1"/>
              <a:t>excesso</a:t>
            </a:r>
            <a:r>
              <a:rPr lang="en-GB" sz="1800" dirty="0"/>
              <a:t> de </a:t>
            </a:r>
            <a:r>
              <a:rPr lang="en-GB" sz="1800" dirty="0" err="1"/>
              <a:t>ajustes</a:t>
            </a:r>
            <a:r>
              <a:rPr lang="en-GB" sz="1800" dirty="0"/>
              <a:t> – overfitting.</a:t>
            </a:r>
            <a:endParaRPr sz="1800" dirty="0"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grpSp>
        <p:nvGrpSpPr>
          <p:cNvPr id="227" name="Google Shape;227;p24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228" name="Google Shape;228;p24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566579"/>
                </a:solidFill>
              </a:rPr>
              <a:t>Ficha</a:t>
            </a:r>
            <a:r>
              <a:rPr lang="en-GB" dirty="0">
                <a:solidFill>
                  <a:srgbClr val="566579"/>
                </a:solidFill>
              </a:rPr>
              <a:t> de </a:t>
            </a:r>
            <a:r>
              <a:rPr lang="en-GB" dirty="0" err="1">
                <a:solidFill>
                  <a:srgbClr val="566579"/>
                </a:solidFill>
              </a:rPr>
              <a:t>Exercícios</a:t>
            </a:r>
            <a:r>
              <a:rPr lang="en-GB" dirty="0">
                <a:solidFill>
                  <a:srgbClr val="566579"/>
                </a:solidFill>
              </a:rPr>
              <a:t> 03</a:t>
            </a:r>
            <a:endParaRPr dirty="0">
              <a:solidFill>
                <a:srgbClr val="566579"/>
              </a:solidFill>
            </a:endParaRPr>
          </a:p>
        </p:txBody>
      </p:sp>
      <p:sp>
        <p:nvSpPr>
          <p:cNvPr id="300" name="Google Shape;300;p34"/>
          <p:cNvSpPr/>
          <p:nvPr/>
        </p:nvSpPr>
        <p:spPr>
          <a:xfrm>
            <a:off x="1909606" y="2423257"/>
            <a:ext cx="2406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47D8D23F-4AC2-44F4-A60C-E308264C927A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18</a:t>
            </a:fld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3742050" y="634782"/>
            <a:ext cx="1659900" cy="16599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NewsGotT" pitchFamily="2" charset="0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150" y="2387042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PL03 -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Introdução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</a:t>
            </a:r>
            <a:r>
              <a:rPr lang="en-GB" sz="3350" dirty="0" err="1">
                <a:solidFill>
                  <a:srgbClr val="566579"/>
                </a:solidFill>
                <a:latin typeface="NewsGotT" pitchFamily="2" charset="0"/>
              </a:rPr>
              <a:t>ao</a:t>
            </a:r>
            <a:r>
              <a:rPr lang="en-GB" sz="3350" dirty="0">
                <a:solidFill>
                  <a:srgbClr val="566579"/>
                </a:solidFill>
                <a:latin typeface="NewsGotT" pitchFamily="2" charset="0"/>
              </a:rPr>
              <a:t> Weka</a:t>
            </a:r>
            <a:endParaRPr sz="3350" dirty="0">
              <a:solidFill>
                <a:srgbClr val="566579"/>
              </a:solidFill>
              <a:latin typeface="NewsGotT" pitchFamily="2" charset="0"/>
            </a:endParaRPr>
          </a:p>
        </p:txBody>
      </p:sp>
      <p:sp>
        <p:nvSpPr>
          <p:cNvPr id="54" name="Google Shape;54;p9"/>
          <p:cNvSpPr txBox="1"/>
          <p:nvPr/>
        </p:nvSpPr>
        <p:spPr>
          <a:xfrm>
            <a:off x="0" y="2915217"/>
            <a:ext cx="9144000" cy="6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AEC -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Mestrado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em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Engenharia</a:t>
            </a:r>
            <a:r>
              <a:rPr lang="en-GB" sz="1800" dirty="0">
                <a:solidFill>
                  <a:schemeClr val="accent3"/>
                </a:solidFill>
                <a:latin typeface="NewsGotT" pitchFamily="2" charset="0"/>
              </a:rPr>
              <a:t> </a:t>
            </a:r>
            <a:r>
              <a:rPr lang="en-GB" sz="1800" dirty="0" err="1">
                <a:solidFill>
                  <a:schemeClr val="accent3"/>
                </a:solidFill>
                <a:latin typeface="NewsGotT" pitchFamily="2" charset="0"/>
              </a:rPr>
              <a:t>Biomédica</a:t>
            </a:r>
            <a:endParaRPr sz="1800" dirty="0">
              <a:solidFill>
                <a:schemeClr val="accent3"/>
              </a:solidFill>
              <a:latin typeface="NewsGotT" pitchFamily="2" charset="0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50" y="3708775"/>
            <a:ext cx="9144000" cy="2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u="sng" dirty="0">
                <a:solidFill>
                  <a:schemeClr val="hlink"/>
                </a:solidFill>
                <a:latin typeface="NewsGotT" pitchFamily="2" charset="0"/>
                <a:hlinkClick r:id="rId3"/>
              </a:rPr>
              <a:t>https://hpeixoto.me/class/aec</a:t>
            </a:r>
            <a:r>
              <a:rPr lang="en-GB" sz="1000" dirty="0">
                <a:solidFill>
                  <a:srgbClr val="999999"/>
                </a:solidFill>
                <a:latin typeface="NewsGotT" pitchFamily="2" charset="0"/>
              </a:rPr>
              <a:t> </a:t>
            </a:r>
            <a:endParaRPr sz="1000" dirty="0">
              <a:solidFill>
                <a:srgbClr val="999999"/>
              </a:solidFill>
              <a:latin typeface="NewsGotT" pitchFamily="2" charset="0"/>
            </a:endParaRPr>
          </a:p>
        </p:txBody>
      </p:sp>
      <p:pic>
        <p:nvPicPr>
          <p:cNvPr id="56" name="Google Shape;56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798" y="893373"/>
            <a:ext cx="1142700" cy="11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07ED75A-31B6-457F-BFB6-4177CF9D80D2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3393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/>
        </p:nvSpPr>
        <p:spPr>
          <a:xfrm>
            <a:off x="434300" y="821025"/>
            <a:ext cx="8280300" cy="37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Introdução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ao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Weka</a:t>
            </a:r>
            <a:endParaRPr sz="2200" dirty="0">
              <a:solidFill>
                <a:schemeClr val="dk2"/>
              </a:solidFill>
              <a:latin typeface="NewsGotT" pitchFamily="2" charset="0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Exemplo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Prático</a:t>
            </a:r>
            <a:endParaRPr sz="2200" dirty="0">
              <a:solidFill>
                <a:schemeClr val="dk2"/>
              </a:solidFill>
              <a:latin typeface="NewsGotT" pitchFamily="2" charset="0"/>
            </a:endParaRPr>
          </a:p>
          <a:p>
            <a:pPr marL="457200" lvl="0" indent="0" algn="l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Ficha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</a:t>
            </a:r>
            <a:r>
              <a:rPr lang="en-GB" sz="2200" dirty="0" err="1">
                <a:solidFill>
                  <a:schemeClr val="dk2"/>
                </a:solidFill>
                <a:latin typeface="NewsGotT" pitchFamily="2" charset="0"/>
              </a:rPr>
              <a:t>Exercícios</a:t>
            </a:r>
            <a:r>
              <a:rPr lang="en-GB" sz="2200" dirty="0">
                <a:solidFill>
                  <a:schemeClr val="dk2"/>
                </a:solidFill>
                <a:latin typeface="NewsGotT" pitchFamily="2" charset="0"/>
              </a:rPr>
              <a:t> (fe03)</a:t>
            </a:r>
            <a:endParaRPr sz="1600" dirty="0">
              <a:solidFill>
                <a:srgbClr val="595959"/>
              </a:solidFill>
              <a:latin typeface="NewsGotT" pitchFamily="2" charset="0"/>
            </a:endParaRPr>
          </a:p>
        </p:txBody>
      </p:sp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Plano de Aula - PL03</a:t>
            </a:r>
            <a:endParaRPr dirty="0"/>
          </a:p>
        </p:txBody>
      </p:sp>
      <p:sp>
        <p:nvSpPr>
          <p:cNvPr id="62" name="Google Shape;62;p10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  <p:sp>
        <p:nvSpPr>
          <p:cNvPr id="64" name="Google Shape;64;p10"/>
          <p:cNvSpPr/>
          <p:nvPr/>
        </p:nvSpPr>
        <p:spPr>
          <a:xfrm>
            <a:off x="608644" y="3200435"/>
            <a:ext cx="2406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9921" y="90048"/>
                </a:moveTo>
                <a:lnTo>
                  <a:pt x="30000" y="90048"/>
                </a:lnTo>
                <a:cubicBezTo>
                  <a:pt x="27992" y="90048"/>
                  <a:pt x="26692" y="91111"/>
                  <a:pt x="26692" y="92753"/>
                </a:cubicBezTo>
                <a:cubicBezTo>
                  <a:pt x="26692" y="94396"/>
                  <a:pt x="27992" y="95458"/>
                  <a:pt x="30000" y="95458"/>
                </a:cubicBezTo>
                <a:lnTo>
                  <a:pt x="69921" y="95458"/>
                </a:lnTo>
                <a:cubicBezTo>
                  <a:pt x="71929" y="95458"/>
                  <a:pt x="73346" y="94396"/>
                  <a:pt x="73346" y="92753"/>
                </a:cubicBezTo>
                <a:cubicBezTo>
                  <a:pt x="73346" y="91111"/>
                  <a:pt x="71929" y="90048"/>
                  <a:pt x="69921" y="90048"/>
                </a:cubicBezTo>
                <a:close/>
                <a:moveTo>
                  <a:pt x="30000" y="30048"/>
                </a:moveTo>
                <a:lnTo>
                  <a:pt x="46653" y="30048"/>
                </a:lnTo>
                <a:cubicBezTo>
                  <a:pt x="48661" y="30048"/>
                  <a:pt x="49960" y="28985"/>
                  <a:pt x="49960" y="27342"/>
                </a:cubicBezTo>
                <a:cubicBezTo>
                  <a:pt x="49960" y="25700"/>
                  <a:pt x="48661" y="24541"/>
                  <a:pt x="46653" y="24541"/>
                </a:cubicBezTo>
                <a:lnTo>
                  <a:pt x="30000" y="24541"/>
                </a:lnTo>
                <a:cubicBezTo>
                  <a:pt x="27992" y="24541"/>
                  <a:pt x="26692" y="25700"/>
                  <a:pt x="26692" y="27342"/>
                </a:cubicBezTo>
                <a:cubicBezTo>
                  <a:pt x="26692" y="28985"/>
                  <a:pt x="27992" y="30048"/>
                  <a:pt x="30000" y="30048"/>
                </a:cubicBezTo>
                <a:close/>
                <a:moveTo>
                  <a:pt x="90000" y="68212"/>
                </a:moveTo>
                <a:lnTo>
                  <a:pt x="30000" y="68212"/>
                </a:lnTo>
                <a:cubicBezTo>
                  <a:pt x="27992" y="68212"/>
                  <a:pt x="26692" y="69275"/>
                  <a:pt x="26692" y="70917"/>
                </a:cubicBezTo>
                <a:cubicBezTo>
                  <a:pt x="26692" y="72560"/>
                  <a:pt x="27992" y="73623"/>
                  <a:pt x="30000" y="73623"/>
                </a:cubicBezTo>
                <a:lnTo>
                  <a:pt x="90000" y="73623"/>
                </a:lnTo>
                <a:cubicBezTo>
                  <a:pt x="92007" y="73623"/>
                  <a:pt x="93307" y="72560"/>
                  <a:pt x="93307" y="70917"/>
                </a:cubicBezTo>
                <a:cubicBezTo>
                  <a:pt x="93307" y="69275"/>
                  <a:pt x="92007" y="68212"/>
                  <a:pt x="90000" y="68212"/>
                </a:cubicBezTo>
                <a:close/>
                <a:moveTo>
                  <a:pt x="26692" y="49082"/>
                </a:moveTo>
                <a:cubicBezTo>
                  <a:pt x="26692" y="50724"/>
                  <a:pt x="27992" y="51884"/>
                  <a:pt x="30000" y="51884"/>
                </a:cubicBezTo>
                <a:lnTo>
                  <a:pt x="90000" y="51884"/>
                </a:lnTo>
                <a:cubicBezTo>
                  <a:pt x="92007" y="51884"/>
                  <a:pt x="93307" y="50724"/>
                  <a:pt x="93307" y="49082"/>
                </a:cubicBezTo>
                <a:cubicBezTo>
                  <a:pt x="93307" y="47536"/>
                  <a:pt x="92007" y="46376"/>
                  <a:pt x="90000" y="46376"/>
                </a:cubicBezTo>
                <a:lnTo>
                  <a:pt x="30000" y="46376"/>
                </a:lnTo>
                <a:cubicBezTo>
                  <a:pt x="27992" y="46376"/>
                  <a:pt x="26692" y="47536"/>
                  <a:pt x="26692" y="49082"/>
                </a:cubicBezTo>
                <a:close/>
                <a:moveTo>
                  <a:pt x="86692" y="0"/>
                </a:moveTo>
                <a:lnTo>
                  <a:pt x="13346" y="0"/>
                </a:lnTo>
                <a:cubicBezTo>
                  <a:pt x="6023" y="0"/>
                  <a:pt x="0" y="4927"/>
                  <a:pt x="0" y="10917"/>
                </a:cubicBezTo>
                <a:lnTo>
                  <a:pt x="0" y="109082"/>
                </a:lnTo>
                <a:cubicBezTo>
                  <a:pt x="0" y="115072"/>
                  <a:pt x="6023" y="120000"/>
                  <a:pt x="13346" y="120000"/>
                </a:cubicBezTo>
                <a:lnTo>
                  <a:pt x="106653" y="120000"/>
                </a:lnTo>
                <a:cubicBezTo>
                  <a:pt x="113976" y="120000"/>
                  <a:pt x="120000" y="115072"/>
                  <a:pt x="120000" y="109082"/>
                </a:cubicBezTo>
                <a:lnTo>
                  <a:pt x="120000" y="30048"/>
                </a:lnTo>
                <a:lnTo>
                  <a:pt x="86692" y="0"/>
                </a:lnTo>
                <a:close/>
                <a:moveTo>
                  <a:pt x="113267" y="109082"/>
                </a:moveTo>
                <a:cubicBezTo>
                  <a:pt x="113267" y="112077"/>
                  <a:pt x="110314" y="114589"/>
                  <a:pt x="106653" y="114589"/>
                </a:cubicBezTo>
                <a:lnTo>
                  <a:pt x="13346" y="114589"/>
                </a:lnTo>
                <a:cubicBezTo>
                  <a:pt x="9685" y="114589"/>
                  <a:pt x="6614" y="112077"/>
                  <a:pt x="6614" y="109082"/>
                </a:cubicBezTo>
                <a:lnTo>
                  <a:pt x="6614" y="10917"/>
                </a:lnTo>
                <a:cubicBezTo>
                  <a:pt x="6614" y="7922"/>
                  <a:pt x="9685" y="5507"/>
                  <a:pt x="13346" y="5507"/>
                </a:cubicBezTo>
                <a:lnTo>
                  <a:pt x="73346" y="5507"/>
                </a:lnTo>
                <a:lnTo>
                  <a:pt x="73346" y="32753"/>
                </a:lnTo>
                <a:cubicBezTo>
                  <a:pt x="73346" y="35748"/>
                  <a:pt x="76299" y="38260"/>
                  <a:pt x="79960" y="38260"/>
                </a:cubicBezTo>
                <a:lnTo>
                  <a:pt x="113267" y="38260"/>
                </a:lnTo>
                <a:lnTo>
                  <a:pt x="113267" y="109082"/>
                </a:lnTo>
                <a:close/>
                <a:moveTo>
                  <a:pt x="79960" y="32753"/>
                </a:moveTo>
                <a:lnTo>
                  <a:pt x="79960" y="5507"/>
                </a:lnTo>
                <a:lnTo>
                  <a:pt x="83267" y="5507"/>
                </a:lnTo>
                <a:lnTo>
                  <a:pt x="113267" y="32753"/>
                </a:lnTo>
                <a:lnTo>
                  <a:pt x="79960" y="32753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10"/>
          <p:cNvGrpSpPr/>
          <p:nvPr/>
        </p:nvGrpSpPr>
        <p:grpSpPr>
          <a:xfrm>
            <a:off x="599750" y="1786566"/>
            <a:ext cx="258373" cy="304262"/>
            <a:chOff x="5551488" y="3105150"/>
            <a:chExt cx="2430600" cy="2862300"/>
          </a:xfrm>
        </p:grpSpPr>
        <p:sp>
          <p:nvSpPr>
            <p:cNvPr id="66" name="Google Shape;66;p10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10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" name="Google Shape;68;p10"/>
          <p:cNvSpPr/>
          <p:nvPr/>
        </p:nvSpPr>
        <p:spPr>
          <a:xfrm>
            <a:off x="580409" y="2497125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NewsGotT" pitchFamily="2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/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GB" dirty="0" err="1"/>
              <a:t>Introdução</a:t>
            </a:r>
            <a:r>
              <a:rPr lang="en-GB" dirty="0"/>
              <a:t> </a:t>
            </a:r>
            <a:r>
              <a:rPr lang="en-GB" dirty="0" err="1"/>
              <a:t>ao</a:t>
            </a:r>
            <a:r>
              <a:rPr lang="en-GB" dirty="0"/>
              <a:t> Weka</a:t>
            </a:r>
          </a:p>
        </p:txBody>
      </p:sp>
      <p:grpSp>
        <p:nvGrpSpPr>
          <p:cNvPr id="7" name="Google Shape;65;p10">
            <a:extLst>
              <a:ext uri="{FF2B5EF4-FFF2-40B4-BE49-F238E27FC236}">
                <a16:creationId xmlns:a16="http://schemas.microsoft.com/office/drawing/2014/main" id="{DF12C55B-BCF6-4095-BC87-F1D2EA9E4215}"/>
              </a:ext>
            </a:extLst>
          </p:cNvPr>
          <p:cNvGrpSpPr/>
          <p:nvPr/>
        </p:nvGrpSpPr>
        <p:grpSpPr>
          <a:xfrm>
            <a:off x="1422710" y="2461823"/>
            <a:ext cx="258373" cy="304262"/>
            <a:chOff x="5551488" y="3105150"/>
            <a:chExt cx="2430600" cy="2862300"/>
          </a:xfrm>
        </p:grpSpPr>
        <p:sp>
          <p:nvSpPr>
            <p:cNvPr id="8" name="Google Shape;66;p10">
              <a:extLst>
                <a:ext uri="{FF2B5EF4-FFF2-40B4-BE49-F238E27FC236}">
                  <a16:creationId xmlns:a16="http://schemas.microsoft.com/office/drawing/2014/main" id="{DC6C0F4F-3B3E-4941-A017-1C0A7FA12DDB}"/>
                </a:ext>
              </a:extLst>
            </p:cNvPr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67;p10">
              <a:extLst>
                <a:ext uri="{FF2B5EF4-FFF2-40B4-BE49-F238E27FC236}">
                  <a16:creationId xmlns:a16="http://schemas.microsoft.com/office/drawing/2014/main" id="{A806BE2F-04DC-4727-8C5E-00FDCAB864D1}"/>
                </a:ext>
              </a:extLst>
            </p:cNvPr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NewsGotT" pitchFamily="2" charset="0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ABFFD9A-DA7B-473E-AD13-931BF994AF15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600" dirty="0"/>
              <a:t>A ferramenta </a:t>
            </a:r>
            <a:r>
              <a:rPr lang="pt-PT" sz="1600" b="1" dirty="0"/>
              <a:t>Weka</a:t>
            </a:r>
            <a:r>
              <a:rPr lang="pt-PT" sz="1600" dirty="0"/>
              <a:t> possui uma coleção de algoritmos de machine learning para execução de tarefas de Data Mining. É um software que permite pré-processar grandes volumes de dados, aplicar diferentes algoritmos de Machine Learning e comparar vários outputs.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/>
              <a:t>Waikato Environment for Knowledge Analysis</a:t>
            </a:r>
            <a:r>
              <a:rPr lang="en-US" sz="1600" dirty="0"/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hlinkClick r:id="rId3"/>
              </a:rPr>
              <a:t>https://waikato.github.io/weka-wiki/downloading_weka/</a:t>
            </a:r>
            <a:endParaRPr lang="en-US" sz="1600" dirty="0"/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pt-PT" sz="1600" dirty="0"/>
          </a:p>
        </p:txBody>
      </p:sp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WEKA</a:t>
            </a:r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  <p:grpSp>
        <p:nvGrpSpPr>
          <p:cNvPr id="81" name="Google Shape;81;p12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82" name="Google Shape;82;p12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D3C4B28C-3DEB-4884-9794-88E7E1A08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705" y="1508791"/>
            <a:ext cx="2767550" cy="29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WEKA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grpSp>
        <p:nvGrpSpPr>
          <p:cNvPr id="92" name="Google Shape;92;p13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93" name="Google Shape;93;p13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A9CEDFDD-8194-4BBB-9158-59174D13A6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00" y="818687"/>
            <a:ext cx="3980790" cy="24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771AA5E9-164F-45DB-82E5-9FCBDD8CF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490" y="1913205"/>
            <a:ext cx="4648170" cy="245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83233B3-287F-439E-A6CA-FC8F2496EA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pt-PT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Principais funcionalidades do Weka:</a:t>
            </a:r>
            <a:endParaRPr lang="pt-PT" dirty="0">
              <a:effectLst/>
            </a:endParaRPr>
          </a:p>
          <a:p>
            <a:endParaRPr lang="pt-PT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WEKA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grpSp>
        <p:nvGrpSpPr>
          <p:cNvPr id="92" name="Google Shape;92;p13"/>
          <p:cNvGrpSpPr/>
          <p:nvPr/>
        </p:nvGrpSpPr>
        <p:grpSpPr>
          <a:xfrm>
            <a:off x="487212" y="364063"/>
            <a:ext cx="258373" cy="304262"/>
            <a:chOff x="5551488" y="3105150"/>
            <a:chExt cx="2430600" cy="2862300"/>
          </a:xfrm>
        </p:grpSpPr>
        <p:sp>
          <p:nvSpPr>
            <p:cNvPr id="93" name="Google Shape;93;p13"/>
            <p:cNvSpPr/>
            <p:nvPr/>
          </p:nvSpPr>
          <p:spPr>
            <a:xfrm>
              <a:off x="5551488" y="3105150"/>
              <a:ext cx="2430600" cy="286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8288" y="0"/>
                  </a:moveTo>
                  <a:lnTo>
                    <a:pt x="81750" y="0"/>
                  </a:lnTo>
                  <a:lnTo>
                    <a:pt x="82769" y="66"/>
                  </a:lnTo>
                  <a:lnTo>
                    <a:pt x="83749" y="332"/>
                  </a:lnTo>
                  <a:lnTo>
                    <a:pt x="84611" y="732"/>
                  </a:lnTo>
                  <a:lnTo>
                    <a:pt x="85395" y="1297"/>
                  </a:lnTo>
                  <a:lnTo>
                    <a:pt x="86022" y="1930"/>
                  </a:lnTo>
                  <a:lnTo>
                    <a:pt x="86492" y="2695"/>
                  </a:lnTo>
                  <a:lnTo>
                    <a:pt x="86806" y="3527"/>
                  </a:lnTo>
                  <a:lnTo>
                    <a:pt x="86923" y="4425"/>
                  </a:lnTo>
                  <a:lnTo>
                    <a:pt x="86923" y="12778"/>
                  </a:lnTo>
                  <a:lnTo>
                    <a:pt x="114787" y="12778"/>
                  </a:lnTo>
                  <a:lnTo>
                    <a:pt x="115845" y="12878"/>
                  </a:lnTo>
                  <a:lnTo>
                    <a:pt x="116786" y="13144"/>
                  </a:lnTo>
                  <a:lnTo>
                    <a:pt x="117687" y="13544"/>
                  </a:lnTo>
                  <a:lnTo>
                    <a:pt x="118471" y="14076"/>
                  </a:lnTo>
                  <a:lnTo>
                    <a:pt x="119137" y="14742"/>
                  </a:lnTo>
                  <a:lnTo>
                    <a:pt x="119608" y="15474"/>
                  </a:lnTo>
                  <a:lnTo>
                    <a:pt x="119882" y="16306"/>
                  </a:lnTo>
                  <a:lnTo>
                    <a:pt x="119999" y="17204"/>
                  </a:lnTo>
                  <a:lnTo>
                    <a:pt x="119999" y="115607"/>
                  </a:lnTo>
                  <a:lnTo>
                    <a:pt x="119882" y="116472"/>
                  </a:lnTo>
                  <a:lnTo>
                    <a:pt x="119608" y="117304"/>
                  </a:lnTo>
                  <a:lnTo>
                    <a:pt x="119137" y="118036"/>
                  </a:lnTo>
                  <a:lnTo>
                    <a:pt x="118471" y="118702"/>
                  </a:lnTo>
                  <a:lnTo>
                    <a:pt x="117687" y="119234"/>
                  </a:lnTo>
                  <a:lnTo>
                    <a:pt x="116786" y="119633"/>
                  </a:lnTo>
                  <a:lnTo>
                    <a:pt x="115845" y="119900"/>
                  </a:lnTo>
                  <a:lnTo>
                    <a:pt x="114787" y="120000"/>
                  </a:lnTo>
                  <a:lnTo>
                    <a:pt x="5212" y="120000"/>
                  </a:lnTo>
                  <a:lnTo>
                    <a:pt x="4154" y="119900"/>
                  </a:lnTo>
                  <a:lnTo>
                    <a:pt x="3174" y="119633"/>
                  </a:lnTo>
                  <a:lnTo>
                    <a:pt x="2273" y="119234"/>
                  </a:lnTo>
                  <a:lnTo>
                    <a:pt x="1489" y="118702"/>
                  </a:lnTo>
                  <a:lnTo>
                    <a:pt x="901" y="118036"/>
                  </a:lnTo>
                  <a:lnTo>
                    <a:pt x="391" y="117304"/>
                  </a:lnTo>
                  <a:lnTo>
                    <a:pt x="78" y="116472"/>
                  </a:lnTo>
                  <a:lnTo>
                    <a:pt x="0" y="115607"/>
                  </a:lnTo>
                  <a:lnTo>
                    <a:pt x="0" y="17204"/>
                  </a:lnTo>
                  <a:lnTo>
                    <a:pt x="78" y="16306"/>
                  </a:lnTo>
                  <a:lnTo>
                    <a:pt x="391" y="15474"/>
                  </a:lnTo>
                  <a:lnTo>
                    <a:pt x="901" y="14742"/>
                  </a:lnTo>
                  <a:lnTo>
                    <a:pt x="1489" y="14076"/>
                  </a:lnTo>
                  <a:lnTo>
                    <a:pt x="2273" y="13544"/>
                  </a:lnTo>
                  <a:lnTo>
                    <a:pt x="3174" y="13144"/>
                  </a:lnTo>
                  <a:lnTo>
                    <a:pt x="4154" y="12878"/>
                  </a:lnTo>
                  <a:lnTo>
                    <a:pt x="5212" y="12778"/>
                  </a:lnTo>
                  <a:lnTo>
                    <a:pt x="18301" y="12778"/>
                  </a:lnTo>
                  <a:lnTo>
                    <a:pt x="19399" y="12878"/>
                  </a:lnTo>
                  <a:lnTo>
                    <a:pt x="20339" y="13144"/>
                  </a:lnTo>
                  <a:lnTo>
                    <a:pt x="21241" y="13544"/>
                  </a:lnTo>
                  <a:lnTo>
                    <a:pt x="21985" y="14076"/>
                  </a:lnTo>
                  <a:lnTo>
                    <a:pt x="22651" y="14742"/>
                  </a:lnTo>
                  <a:lnTo>
                    <a:pt x="23122" y="15474"/>
                  </a:lnTo>
                  <a:lnTo>
                    <a:pt x="23435" y="16306"/>
                  </a:lnTo>
                  <a:lnTo>
                    <a:pt x="23514" y="17204"/>
                  </a:lnTo>
                  <a:lnTo>
                    <a:pt x="23435" y="18103"/>
                  </a:lnTo>
                  <a:lnTo>
                    <a:pt x="23122" y="18901"/>
                  </a:lnTo>
                  <a:lnTo>
                    <a:pt x="22651" y="19667"/>
                  </a:lnTo>
                  <a:lnTo>
                    <a:pt x="21985" y="20332"/>
                  </a:lnTo>
                  <a:lnTo>
                    <a:pt x="21241" y="20831"/>
                  </a:lnTo>
                  <a:lnTo>
                    <a:pt x="20339" y="21264"/>
                  </a:lnTo>
                  <a:lnTo>
                    <a:pt x="19399" y="21530"/>
                  </a:lnTo>
                  <a:lnTo>
                    <a:pt x="18301" y="21597"/>
                  </a:lnTo>
                  <a:lnTo>
                    <a:pt x="10385" y="21597"/>
                  </a:lnTo>
                  <a:lnTo>
                    <a:pt x="10385" y="111181"/>
                  </a:lnTo>
                  <a:lnTo>
                    <a:pt x="109614" y="111181"/>
                  </a:lnTo>
                  <a:lnTo>
                    <a:pt x="109614" y="21597"/>
                  </a:lnTo>
                  <a:lnTo>
                    <a:pt x="81750" y="21597"/>
                  </a:lnTo>
                  <a:lnTo>
                    <a:pt x="80692" y="21530"/>
                  </a:lnTo>
                  <a:lnTo>
                    <a:pt x="79712" y="21264"/>
                  </a:lnTo>
                  <a:lnTo>
                    <a:pt x="78850" y="20831"/>
                  </a:lnTo>
                  <a:lnTo>
                    <a:pt x="78066" y="20332"/>
                  </a:lnTo>
                  <a:lnTo>
                    <a:pt x="77439" y="19667"/>
                  </a:lnTo>
                  <a:lnTo>
                    <a:pt x="76969" y="18901"/>
                  </a:lnTo>
                  <a:lnTo>
                    <a:pt x="76655" y="18103"/>
                  </a:lnTo>
                  <a:lnTo>
                    <a:pt x="76538" y="17204"/>
                  </a:lnTo>
                  <a:lnTo>
                    <a:pt x="76538" y="8851"/>
                  </a:lnTo>
                  <a:lnTo>
                    <a:pt x="43500" y="8851"/>
                  </a:lnTo>
                  <a:lnTo>
                    <a:pt x="43500" y="23227"/>
                  </a:lnTo>
                  <a:lnTo>
                    <a:pt x="70385" y="23227"/>
                  </a:lnTo>
                  <a:lnTo>
                    <a:pt x="71482" y="23294"/>
                  </a:lnTo>
                  <a:lnTo>
                    <a:pt x="72423" y="23527"/>
                  </a:lnTo>
                  <a:lnTo>
                    <a:pt x="73324" y="23993"/>
                  </a:lnTo>
                  <a:lnTo>
                    <a:pt x="74069" y="24492"/>
                  </a:lnTo>
                  <a:lnTo>
                    <a:pt x="74735" y="25158"/>
                  </a:lnTo>
                  <a:lnTo>
                    <a:pt x="75205" y="25923"/>
                  </a:lnTo>
                  <a:lnTo>
                    <a:pt x="75519" y="26722"/>
                  </a:lnTo>
                  <a:lnTo>
                    <a:pt x="75597" y="27620"/>
                  </a:lnTo>
                  <a:lnTo>
                    <a:pt x="75519" y="28519"/>
                  </a:lnTo>
                  <a:lnTo>
                    <a:pt x="75205" y="29351"/>
                  </a:lnTo>
                  <a:lnTo>
                    <a:pt x="74735" y="30083"/>
                  </a:lnTo>
                  <a:lnTo>
                    <a:pt x="74069" y="30715"/>
                  </a:lnTo>
                  <a:lnTo>
                    <a:pt x="73324" y="31281"/>
                  </a:lnTo>
                  <a:lnTo>
                    <a:pt x="72423" y="31680"/>
                  </a:lnTo>
                  <a:lnTo>
                    <a:pt x="71482" y="31946"/>
                  </a:lnTo>
                  <a:lnTo>
                    <a:pt x="70385" y="32046"/>
                  </a:lnTo>
                  <a:lnTo>
                    <a:pt x="38288" y="32046"/>
                  </a:lnTo>
                  <a:lnTo>
                    <a:pt x="37269" y="31946"/>
                  </a:lnTo>
                  <a:lnTo>
                    <a:pt x="36290" y="31680"/>
                  </a:lnTo>
                  <a:lnTo>
                    <a:pt x="35427" y="31281"/>
                  </a:lnTo>
                  <a:lnTo>
                    <a:pt x="34644" y="30715"/>
                  </a:lnTo>
                  <a:lnTo>
                    <a:pt x="33977" y="30083"/>
                  </a:lnTo>
                  <a:lnTo>
                    <a:pt x="33507" y="29351"/>
                  </a:lnTo>
                  <a:lnTo>
                    <a:pt x="33233" y="28519"/>
                  </a:lnTo>
                  <a:lnTo>
                    <a:pt x="33076" y="27620"/>
                  </a:lnTo>
                  <a:lnTo>
                    <a:pt x="33076" y="4425"/>
                  </a:lnTo>
                  <a:lnTo>
                    <a:pt x="33233" y="3527"/>
                  </a:lnTo>
                  <a:lnTo>
                    <a:pt x="33507" y="2695"/>
                  </a:lnTo>
                  <a:lnTo>
                    <a:pt x="33977" y="1930"/>
                  </a:lnTo>
                  <a:lnTo>
                    <a:pt x="34644" y="1297"/>
                  </a:lnTo>
                  <a:lnTo>
                    <a:pt x="35427" y="732"/>
                  </a:lnTo>
                  <a:lnTo>
                    <a:pt x="36290" y="332"/>
                  </a:lnTo>
                  <a:lnTo>
                    <a:pt x="37269" y="66"/>
                  </a:lnTo>
                  <a:lnTo>
                    <a:pt x="38288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6251575" y="4341813"/>
              <a:ext cx="1032000" cy="771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704" y="0"/>
                  </a:moveTo>
                  <a:lnTo>
                    <a:pt x="110107" y="370"/>
                  </a:lnTo>
                  <a:lnTo>
                    <a:pt x="112326" y="1234"/>
                  </a:lnTo>
                  <a:lnTo>
                    <a:pt x="114453" y="2716"/>
                  </a:lnTo>
                  <a:lnTo>
                    <a:pt x="116394" y="4814"/>
                  </a:lnTo>
                  <a:lnTo>
                    <a:pt x="117966" y="7530"/>
                  </a:lnTo>
                  <a:lnTo>
                    <a:pt x="119075" y="10370"/>
                  </a:lnTo>
                  <a:lnTo>
                    <a:pt x="119722" y="13333"/>
                  </a:lnTo>
                  <a:lnTo>
                    <a:pt x="120000" y="16419"/>
                  </a:lnTo>
                  <a:lnTo>
                    <a:pt x="119722" y="19506"/>
                  </a:lnTo>
                  <a:lnTo>
                    <a:pt x="119075" y="22592"/>
                  </a:lnTo>
                  <a:lnTo>
                    <a:pt x="117873" y="25432"/>
                  </a:lnTo>
                  <a:lnTo>
                    <a:pt x="116394" y="28024"/>
                  </a:lnTo>
                  <a:lnTo>
                    <a:pt x="50477" y="115185"/>
                  </a:lnTo>
                  <a:lnTo>
                    <a:pt x="48536" y="117283"/>
                  </a:lnTo>
                  <a:lnTo>
                    <a:pt x="46409" y="118765"/>
                  </a:lnTo>
                  <a:lnTo>
                    <a:pt x="44191" y="119753"/>
                  </a:lnTo>
                  <a:lnTo>
                    <a:pt x="41879" y="120000"/>
                  </a:lnTo>
                  <a:lnTo>
                    <a:pt x="39383" y="119753"/>
                  </a:lnTo>
                  <a:lnTo>
                    <a:pt x="37164" y="118765"/>
                  </a:lnTo>
                  <a:lnTo>
                    <a:pt x="35038" y="117283"/>
                  </a:lnTo>
                  <a:lnTo>
                    <a:pt x="33097" y="115061"/>
                  </a:lnTo>
                  <a:lnTo>
                    <a:pt x="3513" y="75432"/>
                  </a:lnTo>
                  <a:lnTo>
                    <a:pt x="2033" y="72839"/>
                  </a:lnTo>
                  <a:lnTo>
                    <a:pt x="924" y="69876"/>
                  </a:lnTo>
                  <a:lnTo>
                    <a:pt x="184" y="66913"/>
                  </a:lnTo>
                  <a:lnTo>
                    <a:pt x="0" y="63827"/>
                  </a:lnTo>
                  <a:lnTo>
                    <a:pt x="184" y="60617"/>
                  </a:lnTo>
                  <a:lnTo>
                    <a:pt x="924" y="57530"/>
                  </a:lnTo>
                  <a:lnTo>
                    <a:pt x="2033" y="54691"/>
                  </a:lnTo>
                  <a:lnTo>
                    <a:pt x="3605" y="52098"/>
                  </a:lnTo>
                  <a:lnTo>
                    <a:pt x="5546" y="50123"/>
                  </a:lnTo>
                  <a:lnTo>
                    <a:pt x="7673" y="48641"/>
                  </a:lnTo>
                  <a:lnTo>
                    <a:pt x="9984" y="47654"/>
                  </a:lnTo>
                  <a:lnTo>
                    <a:pt x="12388" y="47407"/>
                  </a:lnTo>
                  <a:lnTo>
                    <a:pt x="14699" y="47654"/>
                  </a:lnTo>
                  <a:lnTo>
                    <a:pt x="16918" y="48641"/>
                  </a:lnTo>
                  <a:lnTo>
                    <a:pt x="19044" y="50123"/>
                  </a:lnTo>
                  <a:lnTo>
                    <a:pt x="20986" y="52345"/>
                  </a:lnTo>
                  <a:lnTo>
                    <a:pt x="41879" y="80493"/>
                  </a:lnTo>
                  <a:lnTo>
                    <a:pt x="99013" y="4814"/>
                  </a:lnTo>
                  <a:lnTo>
                    <a:pt x="100955" y="2592"/>
                  </a:lnTo>
                  <a:lnTo>
                    <a:pt x="103081" y="1111"/>
                  </a:lnTo>
                  <a:lnTo>
                    <a:pt x="105392" y="370"/>
                  </a:lnTo>
                  <a:lnTo>
                    <a:pt x="107704" y="0"/>
                  </a:lnTo>
                  <a:close/>
                </a:path>
              </a:pathLst>
            </a:custGeom>
            <a:solidFill>
              <a:srgbClr val="EE795B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78" name="Picture 6">
            <a:extLst>
              <a:ext uri="{FF2B5EF4-FFF2-40B4-BE49-F238E27FC236}">
                <a16:creationId xmlns:a16="http://schemas.microsoft.com/office/drawing/2014/main" id="{2F7FF83F-7CF2-44C0-A634-D010A276F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70" y="775461"/>
            <a:ext cx="4570975" cy="39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10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solidFill>
                  <a:srgbClr val="566579"/>
                </a:solidFill>
              </a:rPr>
              <a:t>Exemplo</a:t>
            </a:r>
            <a:r>
              <a:rPr lang="en-GB" dirty="0"/>
              <a:t> </a:t>
            </a:r>
            <a:r>
              <a:rPr lang="en-GB" dirty="0" err="1"/>
              <a:t>Prático</a:t>
            </a:r>
            <a:endParaRPr dirty="0">
              <a:solidFill>
                <a:srgbClr val="566579"/>
              </a:solidFill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860568" y="2313314"/>
            <a:ext cx="516871" cy="516871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F2897DEA-7F03-44FA-A743-4D5DF73F22C7}"/>
              </a:ext>
            </a:extLst>
          </p:cNvPr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AEB1140-B455-40F0-913D-8E2C72C9C959}"/>
              </a:ext>
            </a:extLst>
          </p:cNvPr>
          <p:cNvSpPr txBox="1"/>
          <p:nvPr/>
        </p:nvSpPr>
        <p:spPr>
          <a:xfrm>
            <a:off x="2286000" y="24204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FB14FB0-BC4D-4F1D-B842-13247DC42234}"/>
              </a:ext>
            </a:extLst>
          </p:cNvPr>
          <p:cNvSpPr txBox="1"/>
          <p:nvPr/>
        </p:nvSpPr>
        <p:spPr>
          <a:xfrm>
            <a:off x="2286000" y="2420499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/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 err="1"/>
              <a:t>Exemplo</a:t>
            </a:r>
            <a:r>
              <a:rPr lang="en-GB" b="1" dirty="0"/>
              <a:t>:</a:t>
            </a:r>
            <a:endParaRPr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/>
              <a:t>De forma a </a:t>
            </a:r>
            <a:r>
              <a:rPr lang="en-GB" sz="1800" dirty="0" err="1"/>
              <a:t>poder</a:t>
            </a:r>
            <a:r>
              <a:rPr lang="en-GB" sz="1800" dirty="0"/>
              <a:t> </a:t>
            </a:r>
            <a:r>
              <a:rPr lang="en-GB" sz="1800" dirty="0" err="1"/>
              <a:t>descobrir</a:t>
            </a:r>
            <a:r>
              <a:rPr lang="en-GB" sz="1800" dirty="0"/>
              <a:t> se </a:t>
            </a:r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seus</a:t>
            </a:r>
            <a:r>
              <a:rPr lang="en-GB" sz="1800" dirty="0"/>
              <a:t> </a:t>
            </a:r>
            <a:r>
              <a:rPr lang="en-GB" sz="1800" dirty="0" err="1"/>
              <a:t>filhos</a:t>
            </a:r>
            <a:r>
              <a:rPr lang="en-GB" sz="1800" dirty="0"/>
              <a:t> </a:t>
            </a:r>
            <a:r>
              <a:rPr lang="en-GB" sz="1800" dirty="0" err="1"/>
              <a:t>podem</a:t>
            </a:r>
            <a:r>
              <a:rPr lang="en-GB" sz="1800" dirty="0"/>
              <a:t> </a:t>
            </a:r>
            <a:r>
              <a:rPr lang="en-GB" sz="1800" dirty="0" err="1"/>
              <a:t>ou</a:t>
            </a:r>
            <a:r>
              <a:rPr lang="en-GB" sz="1800" dirty="0"/>
              <a:t> </a:t>
            </a:r>
            <a:r>
              <a:rPr lang="en-GB" sz="1800" dirty="0" err="1"/>
              <a:t>não</a:t>
            </a:r>
            <a:r>
              <a:rPr lang="en-GB" sz="1800" dirty="0"/>
              <a:t> </a:t>
            </a:r>
            <a:r>
              <a:rPr lang="en-GB" sz="1800" dirty="0" err="1"/>
              <a:t>ir</a:t>
            </a:r>
            <a:r>
              <a:rPr lang="en-GB" sz="1800" dirty="0"/>
              <a:t> </a:t>
            </a:r>
            <a:r>
              <a:rPr lang="en-GB" sz="1800" dirty="0" err="1"/>
              <a:t>brincar</a:t>
            </a:r>
            <a:r>
              <a:rPr lang="en-GB" sz="1800" dirty="0"/>
              <a:t> para o </a:t>
            </a:r>
            <a:r>
              <a:rPr lang="en-GB" sz="1800" dirty="0" err="1"/>
              <a:t>parque</a:t>
            </a:r>
            <a:r>
              <a:rPr lang="en-GB" sz="1800" dirty="0"/>
              <a:t>, o António </a:t>
            </a:r>
            <a:r>
              <a:rPr lang="en-GB" sz="1800" dirty="0" err="1"/>
              <a:t>construiu</a:t>
            </a:r>
            <a:r>
              <a:rPr lang="en-GB" sz="1800" dirty="0"/>
              <a:t> um </a:t>
            </a:r>
            <a:r>
              <a:rPr lang="en-GB" sz="1800" dirty="0" err="1"/>
              <a:t>objetivo</a:t>
            </a:r>
            <a:r>
              <a:rPr lang="en-GB" sz="1800" dirty="0"/>
              <a:t> para o </a:t>
            </a:r>
            <a:r>
              <a:rPr lang="en-GB" sz="1800" dirty="0" err="1"/>
              <a:t>seu</a:t>
            </a:r>
            <a:r>
              <a:rPr lang="en-GB" sz="1800" dirty="0"/>
              <a:t> </a:t>
            </a:r>
            <a:r>
              <a:rPr lang="en-GB" sz="1800" dirty="0" err="1"/>
              <a:t>processo</a:t>
            </a:r>
            <a:r>
              <a:rPr lang="en-GB" sz="1800" dirty="0"/>
              <a:t> de DM. </a:t>
            </a:r>
            <a:r>
              <a:rPr lang="en-GB" sz="1800" dirty="0" err="1"/>
              <a:t>Os</a:t>
            </a:r>
            <a:r>
              <a:rPr lang="en-GB" sz="1800" dirty="0"/>
              <a:t> dados </a:t>
            </a:r>
            <a:r>
              <a:rPr lang="en-GB" sz="1800" dirty="0" err="1"/>
              <a:t>recolhidos</a:t>
            </a:r>
            <a:r>
              <a:rPr lang="en-GB" sz="1800" dirty="0"/>
              <a:t> </a:t>
            </a:r>
            <a:r>
              <a:rPr lang="en-GB" sz="1800" dirty="0" err="1"/>
              <a:t>são</a:t>
            </a:r>
            <a:r>
              <a:rPr lang="en-GB" sz="1800" dirty="0"/>
              <a:t> </a:t>
            </a:r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seguintes</a:t>
            </a:r>
            <a:r>
              <a:rPr lang="en-GB" sz="1800" dirty="0"/>
              <a:t>: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 err="1"/>
              <a:t>Aspeto</a:t>
            </a:r>
            <a:r>
              <a:rPr lang="en-GB" sz="1800" dirty="0"/>
              <a:t> exterior (outlook)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 err="1"/>
              <a:t>Temperatura</a:t>
            </a:r>
            <a:r>
              <a:rPr lang="en-GB" sz="1800" dirty="0"/>
              <a:t> (temp)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 err="1"/>
              <a:t>Humidade</a:t>
            </a:r>
            <a:r>
              <a:rPr lang="en-GB" sz="1800" dirty="0"/>
              <a:t> (</a:t>
            </a:r>
            <a:r>
              <a:rPr lang="en-GB" sz="1800" dirty="0" err="1"/>
              <a:t>humidade</a:t>
            </a:r>
            <a:r>
              <a:rPr lang="en-GB" sz="1800" dirty="0"/>
              <a:t>)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/>
              <a:t>Vento (windy)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400"/>
              <a:buChar char="-"/>
            </a:pPr>
            <a:r>
              <a:rPr lang="en-GB" sz="1800" u="sng" dirty="0" err="1">
                <a:solidFill>
                  <a:srgbClr val="38761D"/>
                </a:solidFill>
              </a:rPr>
              <a:t>Brincar</a:t>
            </a:r>
            <a:r>
              <a:rPr lang="en-GB" sz="1800" u="sng" dirty="0">
                <a:solidFill>
                  <a:srgbClr val="38761D"/>
                </a:solidFill>
              </a:rPr>
              <a:t> (Play)</a:t>
            </a:r>
            <a:endParaRPr sz="1800" u="sng" dirty="0">
              <a:solidFill>
                <a:srgbClr val="38761D"/>
              </a:solidFill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8</a:t>
            </a:fld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5950" y="2630300"/>
            <a:ext cx="3638649" cy="20369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b="1" dirty="0" err="1"/>
              <a:t>Exemplo</a:t>
            </a:r>
            <a:r>
              <a:rPr lang="en-GB" sz="1800" b="1" dirty="0"/>
              <a:t>:</a:t>
            </a:r>
            <a:endParaRPr sz="18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800" dirty="0" err="1"/>
              <a:t>Importar</a:t>
            </a:r>
            <a:r>
              <a:rPr lang="en-GB" sz="1800" dirty="0"/>
              <a:t> o </a:t>
            </a:r>
            <a:r>
              <a:rPr lang="en-GB" sz="1800" dirty="0" err="1"/>
              <a:t>ficheiro</a:t>
            </a:r>
            <a:r>
              <a:rPr lang="en-GB" sz="1800" dirty="0"/>
              <a:t> </a:t>
            </a:r>
            <a:r>
              <a:rPr lang="en-GB" sz="1800" dirty="0" err="1"/>
              <a:t>weather.nominal.arff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/>
              <a:t>Open file….</a:t>
            </a:r>
            <a:endParaRPr sz="18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800" dirty="0" err="1"/>
              <a:t>Navegar</a:t>
            </a:r>
            <a:r>
              <a:rPr lang="en-GB" sz="1800" dirty="0"/>
              <a:t> </a:t>
            </a:r>
            <a:r>
              <a:rPr lang="en-GB" sz="1800" dirty="0" err="1"/>
              <a:t>até</a:t>
            </a:r>
            <a:r>
              <a:rPr lang="en-GB" sz="1800" dirty="0"/>
              <a:t> à pasta data do </a:t>
            </a:r>
            <a:r>
              <a:rPr lang="en-GB" sz="1800" dirty="0" err="1"/>
              <a:t>weka</a:t>
            </a:r>
            <a:r>
              <a:rPr lang="en-GB" sz="1800" dirty="0"/>
              <a:t> e </a:t>
            </a:r>
            <a:r>
              <a:rPr lang="en-GB" sz="1800" dirty="0" err="1"/>
              <a:t>selecionar</a:t>
            </a:r>
            <a:br>
              <a:rPr lang="en-GB" sz="1800" dirty="0"/>
            </a:br>
            <a:r>
              <a:rPr lang="en-GB" sz="1800" dirty="0"/>
              <a:t>o </a:t>
            </a:r>
            <a:r>
              <a:rPr lang="en-GB" sz="1800" dirty="0" err="1"/>
              <a:t>ficheiro</a:t>
            </a:r>
            <a:r>
              <a:rPr lang="en-GB" sz="1800" dirty="0"/>
              <a:t>.</a:t>
            </a:r>
            <a:endParaRPr sz="1800" dirty="0"/>
          </a:p>
        </p:txBody>
      </p:sp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Exemplo Prático</a:t>
            </a:r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4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pPr/>
              <a:t>9</a:t>
            </a:fld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37760" y="1005840"/>
            <a:ext cx="4030059" cy="301954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/>
          <p:nvPr/>
        </p:nvSpPr>
        <p:spPr>
          <a:xfrm>
            <a:off x="487209" y="371322"/>
            <a:ext cx="297000" cy="297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144" y="27277"/>
                </a:moveTo>
                <a:cubicBezTo>
                  <a:pt x="42216" y="27277"/>
                  <a:pt x="27469" y="41927"/>
                  <a:pt x="27469" y="59855"/>
                </a:cubicBezTo>
                <a:cubicBezTo>
                  <a:pt x="27469" y="77879"/>
                  <a:pt x="42216" y="92530"/>
                  <a:pt x="60144" y="92530"/>
                </a:cubicBezTo>
                <a:cubicBezTo>
                  <a:pt x="78072" y="92530"/>
                  <a:pt x="92722" y="77879"/>
                  <a:pt x="92722" y="59855"/>
                </a:cubicBezTo>
                <a:cubicBezTo>
                  <a:pt x="92722" y="41927"/>
                  <a:pt x="78072" y="27277"/>
                  <a:pt x="60144" y="27277"/>
                </a:cubicBezTo>
                <a:close/>
                <a:moveTo>
                  <a:pt x="60144" y="32674"/>
                </a:moveTo>
                <a:cubicBezTo>
                  <a:pt x="69397" y="32674"/>
                  <a:pt x="77493" y="37301"/>
                  <a:pt x="82409" y="44337"/>
                </a:cubicBezTo>
                <a:lnTo>
                  <a:pt x="68048" y="52530"/>
                </a:lnTo>
                <a:cubicBezTo>
                  <a:pt x="66120" y="50409"/>
                  <a:pt x="63132" y="49253"/>
                  <a:pt x="60144" y="49253"/>
                </a:cubicBezTo>
                <a:cubicBezTo>
                  <a:pt x="57156" y="49253"/>
                  <a:pt x="54168" y="50602"/>
                  <a:pt x="52240" y="52530"/>
                </a:cubicBezTo>
                <a:lnTo>
                  <a:pt x="37783" y="44337"/>
                </a:lnTo>
                <a:cubicBezTo>
                  <a:pt x="42698" y="37301"/>
                  <a:pt x="50891" y="32674"/>
                  <a:pt x="60144" y="32674"/>
                </a:cubicBezTo>
                <a:close/>
                <a:moveTo>
                  <a:pt x="57445" y="87132"/>
                </a:moveTo>
                <a:cubicBezTo>
                  <a:pt x="43566" y="85686"/>
                  <a:pt x="32963" y="74024"/>
                  <a:pt x="32963" y="59855"/>
                </a:cubicBezTo>
                <a:cubicBezTo>
                  <a:pt x="32963" y="56096"/>
                  <a:pt x="33734" y="52530"/>
                  <a:pt x="35084" y="48963"/>
                </a:cubicBezTo>
                <a:lnTo>
                  <a:pt x="49542" y="57156"/>
                </a:lnTo>
                <a:cubicBezTo>
                  <a:pt x="49253" y="58024"/>
                  <a:pt x="49253" y="59084"/>
                  <a:pt x="49253" y="59855"/>
                </a:cubicBezTo>
                <a:cubicBezTo>
                  <a:pt x="49253" y="65060"/>
                  <a:pt x="52819" y="69108"/>
                  <a:pt x="57445" y="70457"/>
                </a:cubicBezTo>
                <a:lnTo>
                  <a:pt x="57445" y="87132"/>
                </a:lnTo>
                <a:close/>
                <a:moveTo>
                  <a:pt x="54650" y="59855"/>
                </a:moveTo>
                <a:cubicBezTo>
                  <a:pt x="54650" y="56867"/>
                  <a:pt x="57156" y="54457"/>
                  <a:pt x="60144" y="54457"/>
                </a:cubicBezTo>
                <a:cubicBezTo>
                  <a:pt x="63132" y="54457"/>
                  <a:pt x="65542" y="56867"/>
                  <a:pt x="65542" y="59855"/>
                </a:cubicBezTo>
                <a:cubicBezTo>
                  <a:pt x="65542" y="62843"/>
                  <a:pt x="63132" y="65349"/>
                  <a:pt x="60144" y="65349"/>
                </a:cubicBezTo>
                <a:cubicBezTo>
                  <a:pt x="57156" y="65349"/>
                  <a:pt x="54650" y="62843"/>
                  <a:pt x="54650" y="59855"/>
                </a:cubicBezTo>
                <a:close/>
                <a:moveTo>
                  <a:pt x="87325" y="59855"/>
                </a:moveTo>
                <a:cubicBezTo>
                  <a:pt x="87325" y="74024"/>
                  <a:pt x="76722" y="85493"/>
                  <a:pt x="62843" y="87132"/>
                </a:cubicBezTo>
                <a:lnTo>
                  <a:pt x="62843" y="70457"/>
                </a:lnTo>
                <a:cubicBezTo>
                  <a:pt x="67469" y="69397"/>
                  <a:pt x="71036" y="65060"/>
                  <a:pt x="71036" y="59855"/>
                </a:cubicBezTo>
                <a:cubicBezTo>
                  <a:pt x="71036" y="59084"/>
                  <a:pt x="70746" y="58024"/>
                  <a:pt x="70746" y="57156"/>
                </a:cubicBezTo>
                <a:lnTo>
                  <a:pt x="85108" y="48963"/>
                </a:lnTo>
                <a:cubicBezTo>
                  <a:pt x="86554" y="52530"/>
                  <a:pt x="87325" y="56096"/>
                  <a:pt x="87325" y="59855"/>
                </a:cubicBezTo>
                <a:close/>
                <a:moveTo>
                  <a:pt x="115855" y="47903"/>
                </a:moveTo>
                <a:lnTo>
                  <a:pt x="110168" y="46554"/>
                </a:lnTo>
                <a:cubicBezTo>
                  <a:pt x="109108" y="42216"/>
                  <a:pt x="107180" y="37879"/>
                  <a:pt x="104963" y="34024"/>
                </a:cubicBezTo>
                <a:lnTo>
                  <a:pt x="107951" y="28915"/>
                </a:lnTo>
                <a:cubicBezTo>
                  <a:pt x="108819" y="26987"/>
                  <a:pt x="109590" y="24771"/>
                  <a:pt x="107951" y="23132"/>
                </a:cubicBezTo>
                <a:lnTo>
                  <a:pt x="96867" y="12048"/>
                </a:lnTo>
                <a:cubicBezTo>
                  <a:pt x="96000" y="11180"/>
                  <a:pt x="95228" y="10891"/>
                  <a:pt x="94361" y="10891"/>
                </a:cubicBezTo>
                <a:cubicBezTo>
                  <a:pt x="93301" y="10891"/>
                  <a:pt x="92240" y="11469"/>
                  <a:pt x="91180" y="12048"/>
                </a:cubicBezTo>
                <a:lnTo>
                  <a:pt x="85975" y="15036"/>
                </a:lnTo>
                <a:cubicBezTo>
                  <a:pt x="82120" y="12819"/>
                  <a:pt x="77783" y="10891"/>
                  <a:pt x="73445" y="9831"/>
                </a:cubicBezTo>
                <a:lnTo>
                  <a:pt x="72096" y="4144"/>
                </a:lnTo>
                <a:cubicBezTo>
                  <a:pt x="71518" y="2216"/>
                  <a:pt x="70168" y="0"/>
                  <a:pt x="68048" y="0"/>
                </a:cubicBezTo>
                <a:lnTo>
                  <a:pt x="51951" y="0"/>
                </a:lnTo>
                <a:cubicBezTo>
                  <a:pt x="49831" y="0"/>
                  <a:pt x="48385" y="1927"/>
                  <a:pt x="47903" y="4144"/>
                </a:cubicBezTo>
                <a:lnTo>
                  <a:pt x="46554" y="9831"/>
                </a:lnTo>
                <a:cubicBezTo>
                  <a:pt x="42216" y="10891"/>
                  <a:pt x="37783" y="12819"/>
                  <a:pt x="34024" y="15036"/>
                </a:cubicBezTo>
                <a:lnTo>
                  <a:pt x="28819" y="12048"/>
                </a:lnTo>
                <a:cubicBezTo>
                  <a:pt x="28048" y="11469"/>
                  <a:pt x="26698" y="10891"/>
                  <a:pt x="25542" y="10891"/>
                </a:cubicBezTo>
                <a:cubicBezTo>
                  <a:pt x="24771" y="10891"/>
                  <a:pt x="23903" y="11180"/>
                  <a:pt x="23132" y="12048"/>
                </a:cubicBezTo>
                <a:lnTo>
                  <a:pt x="11951" y="23132"/>
                </a:lnTo>
                <a:cubicBezTo>
                  <a:pt x="10313" y="24771"/>
                  <a:pt x="11180" y="26987"/>
                  <a:pt x="11951" y="28915"/>
                </a:cubicBezTo>
                <a:lnTo>
                  <a:pt x="14939" y="34024"/>
                </a:lnTo>
                <a:cubicBezTo>
                  <a:pt x="12819" y="37879"/>
                  <a:pt x="10891" y="42216"/>
                  <a:pt x="9831" y="46554"/>
                </a:cubicBezTo>
                <a:lnTo>
                  <a:pt x="4048" y="47903"/>
                </a:lnTo>
                <a:cubicBezTo>
                  <a:pt x="2216" y="48481"/>
                  <a:pt x="0" y="49831"/>
                  <a:pt x="0" y="51951"/>
                </a:cubicBezTo>
                <a:lnTo>
                  <a:pt x="0" y="68048"/>
                </a:lnTo>
                <a:cubicBezTo>
                  <a:pt x="0" y="70265"/>
                  <a:pt x="1927" y="71325"/>
                  <a:pt x="4048" y="72096"/>
                </a:cubicBezTo>
                <a:lnTo>
                  <a:pt x="9831" y="73445"/>
                </a:lnTo>
                <a:cubicBezTo>
                  <a:pt x="10891" y="77879"/>
                  <a:pt x="12819" y="82216"/>
                  <a:pt x="14939" y="85975"/>
                </a:cubicBezTo>
                <a:lnTo>
                  <a:pt x="11951" y="91180"/>
                </a:lnTo>
                <a:cubicBezTo>
                  <a:pt x="10891" y="92819"/>
                  <a:pt x="10313" y="95228"/>
                  <a:pt x="11951" y="96867"/>
                </a:cubicBezTo>
                <a:lnTo>
                  <a:pt x="23132" y="108048"/>
                </a:lnTo>
                <a:cubicBezTo>
                  <a:pt x="23903" y="108819"/>
                  <a:pt x="24771" y="108819"/>
                  <a:pt x="25542" y="108819"/>
                </a:cubicBezTo>
                <a:cubicBezTo>
                  <a:pt x="26698" y="108819"/>
                  <a:pt x="27759" y="108337"/>
                  <a:pt x="28819" y="108048"/>
                </a:cubicBezTo>
                <a:lnTo>
                  <a:pt x="34024" y="105060"/>
                </a:lnTo>
                <a:cubicBezTo>
                  <a:pt x="37783" y="107180"/>
                  <a:pt x="42216" y="109108"/>
                  <a:pt x="46554" y="110168"/>
                </a:cubicBezTo>
                <a:lnTo>
                  <a:pt x="47903" y="115951"/>
                </a:lnTo>
                <a:cubicBezTo>
                  <a:pt x="48385" y="117783"/>
                  <a:pt x="49831" y="120000"/>
                  <a:pt x="51951" y="120000"/>
                </a:cubicBezTo>
                <a:lnTo>
                  <a:pt x="68048" y="120000"/>
                </a:lnTo>
                <a:cubicBezTo>
                  <a:pt x="70168" y="120000"/>
                  <a:pt x="71228" y="118072"/>
                  <a:pt x="72096" y="115951"/>
                </a:cubicBezTo>
                <a:lnTo>
                  <a:pt x="73445" y="110168"/>
                </a:lnTo>
                <a:cubicBezTo>
                  <a:pt x="77783" y="109108"/>
                  <a:pt x="82120" y="107180"/>
                  <a:pt x="85975" y="105060"/>
                </a:cubicBezTo>
                <a:lnTo>
                  <a:pt x="91180" y="108048"/>
                </a:lnTo>
                <a:cubicBezTo>
                  <a:pt x="92240" y="108626"/>
                  <a:pt x="93301" y="108819"/>
                  <a:pt x="94361" y="108819"/>
                </a:cubicBezTo>
                <a:cubicBezTo>
                  <a:pt x="95228" y="108819"/>
                  <a:pt x="96000" y="108626"/>
                  <a:pt x="96867" y="108048"/>
                </a:cubicBezTo>
                <a:lnTo>
                  <a:pt x="107951" y="96867"/>
                </a:lnTo>
                <a:cubicBezTo>
                  <a:pt x="109590" y="95228"/>
                  <a:pt x="109108" y="93108"/>
                  <a:pt x="107951" y="91180"/>
                </a:cubicBezTo>
                <a:lnTo>
                  <a:pt x="104963" y="85975"/>
                </a:lnTo>
                <a:cubicBezTo>
                  <a:pt x="107180" y="82216"/>
                  <a:pt x="109108" y="77879"/>
                  <a:pt x="110168" y="73445"/>
                </a:cubicBezTo>
                <a:lnTo>
                  <a:pt x="115855" y="72096"/>
                </a:lnTo>
                <a:cubicBezTo>
                  <a:pt x="117783" y="71614"/>
                  <a:pt x="120000" y="70265"/>
                  <a:pt x="120000" y="68048"/>
                </a:cubicBezTo>
                <a:lnTo>
                  <a:pt x="120000" y="51951"/>
                </a:lnTo>
                <a:cubicBezTo>
                  <a:pt x="120000" y="49831"/>
                  <a:pt x="118072" y="48481"/>
                  <a:pt x="115855" y="47903"/>
                </a:cubicBezTo>
                <a:close/>
                <a:moveTo>
                  <a:pt x="114506" y="66698"/>
                </a:moveTo>
                <a:lnTo>
                  <a:pt x="114506" y="66698"/>
                </a:lnTo>
                <a:lnTo>
                  <a:pt x="108819" y="68048"/>
                </a:lnTo>
                <a:cubicBezTo>
                  <a:pt x="106891" y="68626"/>
                  <a:pt x="105253" y="69975"/>
                  <a:pt x="104963" y="71903"/>
                </a:cubicBezTo>
                <a:cubicBezTo>
                  <a:pt x="103903" y="75662"/>
                  <a:pt x="102265" y="79518"/>
                  <a:pt x="100337" y="82987"/>
                </a:cubicBezTo>
                <a:cubicBezTo>
                  <a:pt x="99277" y="84626"/>
                  <a:pt x="99277" y="86843"/>
                  <a:pt x="100337" y="88481"/>
                </a:cubicBezTo>
                <a:lnTo>
                  <a:pt x="103421" y="93301"/>
                </a:lnTo>
                <a:lnTo>
                  <a:pt x="93879" y="102843"/>
                </a:lnTo>
                <a:lnTo>
                  <a:pt x="93879" y="102843"/>
                </a:lnTo>
                <a:lnTo>
                  <a:pt x="88963" y="99855"/>
                </a:lnTo>
                <a:cubicBezTo>
                  <a:pt x="88096" y="99373"/>
                  <a:pt x="87036" y="99084"/>
                  <a:pt x="86265" y="99084"/>
                </a:cubicBezTo>
                <a:cubicBezTo>
                  <a:pt x="85397" y="99084"/>
                  <a:pt x="84337" y="99373"/>
                  <a:pt x="83469" y="99855"/>
                </a:cubicBezTo>
                <a:cubicBezTo>
                  <a:pt x="80000" y="101783"/>
                  <a:pt x="76144" y="103421"/>
                  <a:pt x="72385" y="104481"/>
                </a:cubicBezTo>
                <a:cubicBezTo>
                  <a:pt x="70457" y="105060"/>
                  <a:pt x="69108" y="106409"/>
                  <a:pt x="68530" y="108337"/>
                </a:cubicBezTo>
                <a:lnTo>
                  <a:pt x="67180" y="114024"/>
                </a:lnTo>
                <a:lnTo>
                  <a:pt x="67180" y="114024"/>
                </a:lnTo>
                <a:lnTo>
                  <a:pt x="53879" y="114024"/>
                </a:lnTo>
                <a:lnTo>
                  <a:pt x="52530" y="108337"/>
                </a:lnTo>
                <a:cubicBezTo>
                  <a:pt x="51951" y="106409"/>
                  <a:pt x="50602" y="104771"/>
                  <a:pt x="48674" y="104481"/>
                </a:cubicBezTo>
                <a:cubicBezTo>
                  <a:pt x="44915" y="103421"/>
                  <a:pt x="41060" y="101783"/>
                  <a:pt x="37590" y="99855"/>
                </a:cubicBezTo>
                <a:cubicBezTo>
                  <a:pt x="36722" y="99373"/>
                  <a:pt x="35662" y="99084"/>
                  <a:pt x="34795" y="99084"/>
                </a:cubicBezTo>
                <a:cubicBezTo>
                  <a:pt x="33734" y="99084"/>
                  <a:pt x="32963" y="99373"/>
                  <a:pt x="32096" y="99855"/>
                </a:cubicBezTo>
                <a:lnTo>
                  <a:pt x="27180" y="102843"/>
                </a:lnTo>
                <a:lnTo>
                  <a:pt x="27180" y="102843"/>
                </a:lnTo>
                <a:lnTo>
                  <a:pt x="17734" y="93301"/>
                </a:lnTo>
                <a:lnTo>
                  <a:pt x="20722" y="88481"/>
                </a:lnTo>
                <a:cubicBezTo>
                  <a:pt x="21783" y="86843"/>
                  <a:pt x="21783" y="84626"/>
                  <a:pt x="20722" y="82987"/>
                </a:cubicBezTo>
                <a:cubicBezTo>
                  <a:pt x="18506" y="79518"/>
                  <a:pt x="17156" y="75662"/>
                  <a:pt x="16096" y="71903"/>
                </a:cubicBezTo>
                <a:cubicBezTo>
                  <a:pt x="15518" y="69975"/>
                  <a:pt x="14168" y="68626"/>
                  <a:pt x="12240" y="68048"/>
                </a:cubicBezTo>
                <a:lnTo>
                  <a:pt x="6843" y="66698"/>
                </a:lnTo>
                <a:lnTo>
                  <a:pt x="6843" y="66698"/>
                </a:lnTo>
                <a:lnTo>
                  <a:pt x="6843" y="53397"/>
                </a:lnTo>
                <a:lnTo>
                  <a:pt x="12530" y="51951"/>
                </a:lnTo>
                <a:cubicBezTo>
                  <a:pt x="14457" y="51469"/>
                  <a:pt x="16096" y="50120"/>
                  <a:pt x="16289" y="48192"/>
                </a:cubicBezTo>
                <a:cubicBezTo>
                  <a:pt x="17445" y="44337"/>
                  <a:pt x="19084" y="40578"/>
                  <a:pt x="20915" y="37012"/>
                </a:cubicBezTo>
                <a:cubicBezTo>
                  <a:pt x="22072" y="35373"/>
                  <a:pt x="22072" y="33253"/>
                  <a:pt x="20915" y="31614"/>
                </a:cubicBezTo>
                <a:lnTo>
                  <a:pt x="17927" y="26698"/>
                </a:lnTo>
                <a:lnTo>
                  <a:pt x="17927" y="26698"/>
                </a:lnTo>
                <a:lnTo>
                  <a:pt x="27469" y="17156"/>
                </a:lnTo>
                <a:lnTo>
                  <a:pt x="32385" y="20144"/>
                </a:lnTo>
                <a:cubicBezTo>
                  <a:pt x="33156" y="20722"/>
                  <a:pt x="34313" y="21012"/>
                  <a:pt x="35084" y="21012"/>
                </a:cubicBezTo>
                <a:cubicBezTo>
                  <a:pt x="35951" y="21012"/>
                  <a:pt x="37012" y="20722"/>
                  <a:pt x="37783" y="20144"/>
                </a:cubicBezTo>
                <a:cubicBezTo>
                  <a:pt x="41349" y="18313"/>
                  <a:pt x="45204" y="16674"/>
                  <a:pt x="48963" y="15518"/>
                </a:cubicBezTo>
                <a:cubicBezTo>
                  <a:pt x="50891" y="15036"/>
                  <a:pt x="52240" y="13686"/>
                  <a:pt x="52819" y="11759"/>
                </a:cubicBezTo>
                <a:lnTo>
                  <a:pt x="54168" y="6072"/>
                </a:lnTo>
                <a:lnTo>
                  <a:pt x="67469" y="6072"/>
                </a:lnTo>
                <a:lnTo>
                  <a:pt x="67469" y="6072"/>
                </a:lnTo>
                <a:lnTo>
                  <a:pt x="68819" y="11759"/>
                </a:lnTo>
                <a:cubicBezTo>
                  <a:pt x="69397" y="13686"/>
                  <a:pt x="70746" y="15228"/>
                  <a:pt x="72674" y="15518"/>
                </a:cubicBezTo>
                <a:cubicBezTo>
                  <a:pt x="76433" y="16674"/>
                  <a:pt x="80289" y="18313"/>
                  <a:pt x="83759" y="20144"/>
                </a:cubicBezTo>
                <a:cubicBezTo>
                  <a:pt x="84626" y="20722"/>
                  <a:pt x="85686" y="21012"/>
                  <a:pt x="86554" y="21012"/>
                </a:cubicBezTo>
                <a:cubicBezTo>
                  <a:pt x="87614" y="21012"/>
                  <a:pt x="88385" y="20722"/>
                  <a:pt x="89253" y="20144"/>
                </a:cubicBezTo>
                <a:lnTo>
                  <a:pt x="94168" y="17156"/>
                </a:lnTo>
                <a:lnTo>
                  <a:pt x="103614" y="26698"/>
                </a:lnTo>
                <a:lnTo>
                  <a:pt x="103614" y="26698"/>
                </a:lnTo>
                <a:lnTo>
                  <a:pt x="100626" y="31614"/>
                </a:lnTo>
                <a:cubicBezTo>
                  <a:pt x="99566" y="33253"/>
                  <a:pt x="99566" y="35373"/>
                  <a:pt x="100626" y="37012"/>
                </a:cubicBezTo>
                <a:cubicBezTo>
                  <a:pt x="102554" y="40578"/>
                  <a:pt x="104192" y="44337"/>
                  <a:pt x="105253" y="48192"/>
                </a:cubicBezTo>
                <a:cubicBezTo>
                  <a:pt x="105831" y="50120"/>
                  <a:pt x="107180" y="51469"/>
                  <a:pt x="109108" y="51951"/>
                </a:cubicBezTo>
                <a:lnTo>
                  <a:pt x="114795" y="53397"/>
                </a:lnTo>
                <a:lnTo>
                  <a:pt x="114795" y="66698"/>
                </a:lnTo>
                <a:lnTo>
                  <a:pt x="114506" y="66698"/>
                </a:lnTo>
                <a:close/>
              </a:path>
            </a:pathLst>
          </a:custGeom>
          <a:solidFill>
            <a:srgbClr val="EE795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529</Words>
  <Application>Microsoft Office PowerPoint</Application>
  <PresentationFormat>Apresentação na tela (16:9)</PresentationFormat>
  <Paragraphs>141</Paragraphs>
  <Slides>19</Slides>
  <Notes>19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3" baseType="lpstr">
      <vt:lpstr>Arial</vt:lpstr>
      <vt:lpstr>Calibri</vt:lpstr>
      <vt:lpstr>NewsGotT</vt:lpstr>
      <vt:lpstr>Simple Light</vt:lpstr>
      <vt:lpstr>Apresentação do PowerPoint</vt:lpstr>
      <vt:lpstr>Plano de Aula - PL03</vt:lpstr>
      <vt:lpstr>Introdução ao Weka</vt:lpstr>
      <vt:lpstr>WEKA</vt:lpstr>
      <vt:lpstr>WEKA</vt:lpstr>
      <vt:lpstr>WEKA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Exemplo Prático</vt:lpstr>
      <vt:lpstr>Ficha de Exercícios 03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Slides_aec_pl03</dc:title>
  <dc:creator>hp</dc:creator>
  <cp:keywords>pl</cp:keywords>
  <cp:lastModifiedBy>hp</cp:lastModifiedBy>
  <cp:revision>2</cp:revision>
  <dcterms:modified xsi:type="dcterms:W3CDTF">2021-11-08T10:41:32Z</dcterms:modified>
</cp:coreProperties>
</file>