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Default Extension="wav" ContentType="audio/wav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71" r:id="rId1"/>
  </p:sldMasterIdLst>
  <p:notesMasterIdLst>
    <p:notesMasterId r:id="rId45"/>
  </p:notesMasterIdLst>
  <p:sldIdLst>
    <p:sldId id="317" r:id="rId2"/>
    <p:sldId id="318" r:id="rId3"/>
    <p:sldId id="319" r:id="rId4"/>
    <p:sldId id="354" r:id="rId5"/>
    <p:sldId id="355" r:id="rId6"/>
    <p:sldId id="357" r:id="rId7"/>
    <p:sldId id="329" r:id="rId8"/>
    <p:sldId id="291" r:id="rId9"/>
    <p:sldId id="292" r:id="rId10"/>
    <p:sldId id="294" r:id="rId11"/>
    <p:sldId id="295" r:id="rId12"/>
    <p:sldId id="296" r:id="rId13"/>
    <p:sldId id="258" r:id="rId14"/>
    <p:sldId id="302" r:id="rId15"/>
    <p:sldId id="301" r:id="rId16"/>
    <p:sldId id="330" r:id="rId17"/>
    <p:sldId id="321" r:id="rId18"/>
    <p:sldId id="343" r:id="rId19"/>
    <p:sldId id="334" r:id="rId20"/>
    <p:sldId id="335" r:id="rId21"/>
    <p:sldId id="340" r:id="rId22"/>
    <p:sldId id="322" r:id="rId23"/>
    <p:sldId id="358" r:id="rId24"/>
    <p:sldId id="331" r:id="rId25"/>
    <p:sldId id="336" r:id="rId26"/>
    <p:sldId id="324" r:id="rId27"/>
    <p:sldId id="326" r:id="rId28"/>
    <p:sldId id="327" r:id="rId29"/>
    <p:sldId id="341" r:id="rId30"/>
    <p:sldId id="346" r:id="rId31"/>
    <p:sldId id="348" r:id="rId32"/>
    <p:sldId id="344" r:id="rId33"/>
    <p:sldId id="349" r:id="rId34"/>
    <p:sldId id="345" r:id="rId35"/>
    <p:sldId id="350" r:id="rId36"/>
    <p:sldId id="351" r:id="rId37"/>
    <p:sldId id="338" r:id="rId38"/>
    <p:sldId id="347" r:id="rId39"/>
    <p:sldId id="360" r:id="rId40"/>
    <p:sldId id="359" r:id="rId41"/>
    <p:sldId id="332" r:id="rId42"/>
    <p:sldId id="339" r:id="rId43"/>
    <p:sldId id="342" r:id="rId44"/>
  </p:sldIdLst>
  <p:sldSz cx="9144000" cy="6858000" type="screen4x3"/>
  <p:notesSz cx="6858000" cy="91440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F5E4D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7496" autoAdjust="0"/>
  </p:normalViewPr>
  <p:slideViewPr>
    <p:cSldViewPr>
      <p:cViewPr>
        <p:scale>
          <a:sx n="80" d="100"/>
          <a:sy n="80" d="100"/>
        </p:scale>
        <p:origin x="-864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1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8.emf"/><Relationship Id="rId7" Type="http://schemas.openxmlformats.org/officeDocument/2006/relationships/image" Target="../media/image12.emf"/><Relationship Id="rId2" Type="http://schemas.openxmlformats.org/officeDocument/2006/relationships/image" Target="../media/image7.emf"/><Relationship Id="rId1" Type="http://schemas.openxmlformats.org/officeDocument/2006/relationships/image" Target="../media/image6.emf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10" Type="http://schemas.openxmlformats.org/officeDocument/2006/relationships/image" Target="../media/image15.emf"/><Relationship Id="rId4" Type="http://schemas.openxmlformats.org/officeDocument/2006/relationships/image" Target="../media/image9.emf"/><Relationship Id="rId9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FB65BB9-3676-4059-88AD-F97F3CD56870}" type="datetimeFigureOut">
              <a:rPr lang="en-US"/>
              <a:pPr>
                <a:defRPr/>
              </a:pPr>
              <a:t>5/7/2009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8ECCD56-EA18-4ACF-84A4-4EBCE7A7C1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s-I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160C33-DD87-437B-A02B-504719AD2499}" type="slidenum">
              <a:rPr lang="is-IS" smtClean="0"/>
              <a:pPr>
                <a:defRPr/>
              </a:pPr>
              <a:t>1</a:t>
            </a:fld>
            <a:endParaRPr lang="is-I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a-IR" smtClean="0"/>
          </a:p>
        </p:txBody>
      </p:sp>
      <p:sp>
        <p:nvSpPr>
          <p:cNvPr id="10138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95E2234-7035-49CC-B9A3-E7CB8C5F1687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94424C0-9971-452F-9DB5-7C07B59DDA5D}" type="slidenum">
              <a:rPr lang="en-GB" smtClean="0"/>
              <a:pPr>
                <a:defRPr/>
              </a:pPr>
              <a:t>11</a:t>
            </a:fld>
            <a:endParaRPr lang="en-GB" smtClean="0"/>
          </a:p>
        </p:txBody>
      </p:sp>
      <p:sp>
        <p:nvSpPr>
          <p:cNvPr id="583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6388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a-IR" smtClean="0"/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20EB1D5-FB9C-44C4-BFDD-2DB8C1B2C244}" type="slidenum">
              <a:rPr lang="en-GB" smtClean="0"/>
              <a:pPr>
                <a:defRPr/>
              </a:pPr>
              <a:t>12</a:t>
            </a:fld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a-IR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A896C3-9B98-462C-9734-51B923C2A93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a-IR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9680563-BC03-42C3-A792-6E0917B4D6A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a-IR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0A7D06-147F-411F-83B9-1B46B626505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s-I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C5C084F-3B4E-4C15-81ED-7A5AD4754EFF}" type="slidenum">
              <a:rPr lang="is-IS" smtClean="0"/>
              <a:pPr>
                <a:defRPr/>
              </a:pPr>
              <a:t>16</a:t>
            </a:fld>
            <a:endParaRPr lang="is-I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s-I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763DD3-AB5C-4CCF-8AF0-CA6BC2CCDFD1}" type="slidenum">
              <a:rPr lang="is-IS" smtClean="0"/>
              <a:pPr>
                <a:defRPr/>
              </a:pPr>
              <a:t>17</a:t>
            </a:fld>
            <a:endParaRPr lang="is-I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s-I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486C9AB-F9FD-43D6-97EF-00C9EF18A2E9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s-I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74D3BD-046C-4510-B174-69C5BCF3D700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s-I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857FBCD-EFBB-48D5-B3EE-3575F8C18957}" type="slidenum">
              <a:rPr lang="is-IS" smtClean="0"/>
              <a:pPr>
                <a:defRPr/>
              </a:pPr>
              <a:t>2</a:t>
            </a:fld>
            <a:endParaRPr lang="is-I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s-I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0A8EB2-AD2A-467F-BD4B-0D32F4B62D5A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s-I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AA5A7B-3B76-4BCE-9D37-3A2C4AFB015B}" type="slidenum">
              <a:rPr lang="he-IL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s-I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3DDB4E0-4A8F-4035-9D4C-7554005B5CB4}" type="slidenum">
              <a:rPr lang="is-IS" smtClean="0"/>
              <a:pPr>
                <a:defRPr/>
              </a:pPr>
              <a:t>22</a:t>
            </a:fld>
            <a:endParaRPr lang="is-I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s-I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ECCD56-EA18-4ACF-84A4-4EBCE7A7C155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s-I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EBEBE6-A1D8-4DDB-8087-425F11925DCB}" type="slidenum">
              <a:rPr lang="is-IS" smtClean="0"/>
              <a:pPr>
                <a:defRPr/>
              </a:pPr>
              <a:t>24</a:t>
            </a:fld>
            <a:endParaRPr lang="is-I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s-I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D7226EC-71A4-4F82-9238-3E0B15B81D2C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s-I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946ABF6-DFFA-4B33-8946-99B9D01ABB15}" type="slidenum">
              <a:rPr lang="is-IS" smtClean="0"/>
              <a:pPr>
                <a:defRPr/>
              </a:pPr>
              <a:t>26</a:t>
            </a:fld>
            <a:endParaRPr lang="is-I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s-I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B56DF5-387A-4517-A2E9-DB17713752B4}" type="slidenum">
              <a:rPr lang="is-IS" smtClean="0"/>
              <a:pPr>
                <a:defRPr/>
              </a:pPr>
              <a:t>27</a:t>
            </a:fld>
            <a:endParaRPr lang="is-I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s-I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2BB12D-7576-4754-8213-B8CAAEA48A50}" type="slidenum">
              <a:rPr lang="is-IS" smtClean="0"/>
              <a:pPr>
                <a:defRPr/>
              </a:pPr>
              <a:t>28</a:t>
            </a:fld>
            <a:endParaRPr lang="is-I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s-I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3E44B4C-DC6E-44BC-98D8-791703C28A64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s-I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14A565-8D08-4B7C-BCFB-05E1E4EB02DE}" type="slidenum">
              <a:rPr lang="is-IS" smtClean="0"/>
              <a:pPr>
                <a:defRPr/>
              </a:pPr>
              <a:t>3</a:t>
            </a:fld>
            <a:endParaRPr lang="is-I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s-I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B61C089-2022-4E1C-9715-678318E830A0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s-I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ECCD56-EA18-4ACF-84A4-4EBCE7A7C155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s-I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9731EE1-7F2E-461B-BDA8-2B8E9F248A4B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s-I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ECCD56-EA18-4ACF-84A4-4EBCE7A7C155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s-I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673C40-BEB8-4754-86A9-650534134234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s-I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ECCD56-EA18-4ACF-84A4-4EBCE7A7C155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s-I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ECCD56-EA18-4ACF-84A4-4EBCE7A7C155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s-I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B5D8A6A-4BF8-4854-8192-2A645231BC06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s-I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7A2EB84-32C3-43E6-B242-B90AADA0722B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s-I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ECCD56-EA18-4ACF-84A4-4EBCE7A7C155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s-I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ECCD56-EA18-4ACF-84A4-4EBCE7A7C15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s-I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ECCD56-EA18-4ACF-84A4-4EBCE7A7C155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s-I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39AA43D-2392-46DB-941D-EC7A6604934E}" type="slidenum">
              <a:rPr lang="is-IS" smtClean="0"/>
              <a:pPr>
                <a:defRPr/>
              </a:pPr>
              <a:t>41</a:t>
            </a:fld>
            <a:endParaRPr lang="is-I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s-I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357A03-766E-435F-BFA5-DE4E156F7666}" type="slidenum">
              <a:rPr lang="is-IS" smtClean="0"/>
              <a:pPr>
                <a:defRPr/>
              </a:pPr>
              <a:t>42</a:t>
            </a:fld>
            <a:endParaRPr lang="is-I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s-I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E47958F-AED0-44A9-A144-2164DB11CF85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s-I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ECCD56-EA18-4ACF-84A4-4EBCE7A7C15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s-I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ECCD56-EA18-4ACF-84A4-4EBCE7A7C15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s-I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CB66022-3950-46A9-B9DC-589D77CA7E6C}" type="slidenum">
              <a:rPr lang="is-IS" smtClean="0"/>
              <a:pPr>
                <a:defRPr/>
              </a:pPr>
              <a:t>7</a:t>
            </a:fld>
            <a:endParaRPr lang="is-I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DDF430D-C64C-4375-BF39-D29213F3A550}" type="slidenum">
              <a:rPr lang="en-GB" smtClean="0"/>
              <a:pPr>
                <a:defRPr/>
              </a:pPr>
              <a:t>8</a:t>
            </a:fld>
            <a:endParaRPr lang="en-GB" smtClean="0"/>
          </a:p>
        </p:txBody>
      </p:sp>
      <p:sp>
        <p:nvSpPr>
          <p:cNvPr id="552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30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6388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a-IR" smtClean="0"/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0773A4-1975-4C36-92D7-E92A5E77E5D0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0578-798B-443E-9D5F-4E00125637A7}" type="datetime1">
              <a:rPr lang="en-US"/>
              <a:pPr>
                <a:defRPr/>
              </a:pPr>
              <a:t>5/7/2009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Symbolic Execution of Reo Circuits</a:t>
            </a:r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DDFE9-1101-42D7-852A-16883A8AC5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AF4AE-14E0-47FA-87A2-8E03C735913B}" type="datetime1">
              <a:rPr lang="en-US"/>
              <a:pPr>
                <a:defRPr/>
              </a:pPr>
              <a:t>5/7/2009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Symbolic Execution of Reo Circuits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308E1-E591-4058-B0A0-D95D26474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C6533-DEBC-4D64-8927-8771EB5FD8AF}" type="datetime1">
              <a:rPr lang="en-US"/>
              <a:pPr>
                <a:defRPr/>
              </a:pPr>
              <a:t>5/7/2009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Symbolic Execution of Reo Circuits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24C54-0AFF-45E4-BABF-EAA5AC9D82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DDEFA-6DB0-4985-ADD7-E3FEFFB00967}" type="datetime1">
              <a:rPr lang="en-US"/>
              <a:pPr>
                <a:defRPr/>
              </a:pPr>
              <a:t>5/7/2009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4343400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Symbolic Execution of Reo Circuits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77ED2-0F17-484F-8465-E8FE95A154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F1E8F-67FD-41BB-A2A4-E987E2AA5B21}" type="datetime1">
              <a:rPr lang="en-US"/>
              <a:pPr>
                <a:defRPr/>
              </a:pPr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Symbolic Execution of Reo Circuits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3EE0E-75DF-46F2-A722-5E54004F3D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F9774-C910-4012-BA3A-33E532C20DE6}" type="datetime1">
              <a:rPr lang="en-US"/>
              <a:pPr>
                <a:defRPr/>
              </a:pPr>
              <a:t>5/7/2009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Symbolic Execution of Reo Circuits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20CE9-A7F4-4F49-A344-E21700FC3A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E216D-9025-4593-85EC-3600E3AE3D57}" type="datetime1">
              <a:rPr lang="en-US"/>
              <a:pPr>
                <a:defRPr/>
              </a:pPr>
              <a:t>5/7/2009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Symbolic Execution of Reo Circuits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BB66F-9FCC-4E31-A723-CCB2AF4CDC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FC99B-D9C4-4FC7-8FD3-DD47DC35D15B}" type="datetime1">
              <a:rPr lang="en-US"/>
              <a:pPr>
                <a:defRPr/>
              </a:pPr>
              <a:t>5/7/2009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Symbolic Execution of Reo Circuits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BBD40-914B-4C29-AB2C-8B331D8C6C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8B166-B74B-4F1D-A431-A8DC1AE538CE}" type="datetime1">
              <a:rPr lang="en-US"/>
              <a:pPr>
                <a:defRPr/>
              </a:pPr>
              <a:t>5/7/2009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Symbolic Execution of Reo Circuits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EAA59-8A4B-4192-A3F2-F368929A7B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2B0D9-6EFF-4446-BC06-33D04C8B9156}" type="datetime1">
              <a:rPr lang="en-US"/>
              <a:pPr>
                <a:defRPr/>
              </a:pPr>
              <a:t>5/7/2009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Symbolic Execution of Reo Circuits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9E1F9-24E5-4710-B16A-1378ED71DD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DC672-9084-4D67-8FBE-D77E29829BC1}" type="datetime1">
              <a:rPr lang="en-US"/>
              <a:pPr>
                <a:defRPr/>
              </a:pPr>
              <a:t>5/7/2009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Symbolic Execution of Reo Circuits</a:t>
            </a: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542F89-2B52-430B-A555-3C5BA2D14D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14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rtl="0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0E2868C-7858-428B-9E39-579C696F4D9A}" type="datetime1">
              <a:rPr lang="en-US"/>
              <a:pPr>
                <a:defRPr/>
              </a:pPr>
              <a:t>5/7/2009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rtl="0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Symbolic Execution of Reo Circuits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rtl="0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C47DA54-8EF0-4BCB-B6B2-208F9E8473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615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 rtl="0"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 rtl="0"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  <p:sldLayoutId id="2147484268" r:id="rId3"/>
    <p:sldLayoutId id="2147484269" r:id="rId4"/>
    <p:sldLayoutId id="2147484270" r:id="rId5"/>
    <p:sldLayoutId id="2147484271" r:id="rId6"/>
    <p:sldLayoutId id="2147484272" r:id="rId7"/>
    <p:sldLayoutId id="2147484273" r:id="rId8"/>
    <p:sldLayoutId id="2147484274" r:id="rId9"/>
    <p:sldLayoutId id="2147484275" r:id="rId10"/>
    <p:sldLayoutId id="2147484276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oleObject" Target="../embeddings/oleObject13.bin"/><Relationship Id="rId3" Type="http://schemas.openxmlformats.org/officeDocument/2006/relationships/notesSlide" Target="../notesSlides/notesSlide12.xml"/><Relationship Id="rId7" Type="http://schemas.openxmlformats.org/officeDocument/2006/relationships/oleObject" Target="../embeddings/oleObject7.bin"/><Relationship Id="rId12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5.bin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4.bin"/><Relationship Id="rId9" Type="http://schemas.openxmlformats.org/officeDocument/2006/relationships/oleObject" Target="../embeddings/oleObject9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14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audio" Target="../media/audio1.wav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hyperlink" Target="FOCLASA07Bahman.pdf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Symbolic Execution of Reo Circuits</a:t>
            </a:r>
            <a:endParaRPr lang="is-IS" dirty="0"/>
          </a:p>
        </p:txBody>
      </p:sp>
      <p:sp>
        <p:nvSpPr>
          <p:cNvPr id="18435" name="Subtitle 2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1752600"/>
          </a:xfrm>
        </p:spPr>
        <p:txBody>
          <a:bodyPr/>
          <a:lstStyle/>
          <a:p>
            <a:pPr marR="0"/>
            <a:r>
              <a:rPr lang="en-US" sz="2400" dirty="0" err="1" smtClean="0"/>
              <a:t>Bahman</a:t>
            </a:r>
            <a:r>
              <a:rPr lang="en-US" sz="2400" dirty="0" smtClean="0"/>
              <a:t> </a:t>
            </a:r>
            <a:r>
              <a:rPr lang="en-US" sz="2400" dirty="0" err="1" smtClean="0"/>
              <a:t>Pourvatan</a:t>
            </a:r>
            <a:r>
              <a:rPr lang="en-US" sz="1800" dirty="0" smtClean="0"/>
              <a:t>(Leiden, Amir </a:t>
            </a:r>
            <a:r>
              <a:rPr lang="en-US" sz="1800" dirty="0" err="1" smtClean="0"/>
              <a:t>Kabir</a:t>
            </a:r>
            <a:r>
              <a:rPr lang="en-US" sz="1800" dirty="0" smtClean="0"/>
              <a:t>)</a:t>
            </a:r>
            <a:r>
              <a:rPr lang="en-US" sz="2400" dirty="0" smtClean="0"/>
              <a:t>, </a:t>
            </a:r>
            <a:r>
              <a:rPr lang="en-US" sz="2800" b="1" i="1" u="sng" dirty="0" err="1" smtClean="0">
                <a:solidFill>
                  <a:srgbClr val="0070C0"/>
                </a:solidFill>
              </a:rPr>
              <a:t>Marjan</a:t>
            </a:r>
            <a:r>
              <a:rPr lang="en-US" sz="2800" b="1" i="1" u="sng" dirty="0" smtClean="0">
                <a:solidFill>
                  <a:srgbClr val="0070C0"/>
                </a:solidFill>
              </a:rPr>
              <a:t> </a:t>
            </a:r>
            <a:r>
              <a:rPr lang="en-US" sz="2800" b="1" i="1" u="sng" dirty="0" err="1" smtClean="0">
                <a:solidFill>
                  <a:srgbClr val="0070C0"/>
                </a:solidFill>
              </a:rPr>
              <a:t>Sirjani</a:t>
            </a:r>
            <a:r>
              <a:rPr lang="en-US" sz="2800" b="1" i="1" u="sng" dirty="0" smtClean="0">
                <a:solidFill>
                  <a:srgbClr val="0070C0"/>
                </a:solidFill>
              </a:rPr>
              <a:t> </a:t>
            </a:r>
            <a:r>
              <a:rPr lang="en-US" sz="2000" b="1" i="1" u="sng" dirty="0" smtClean="0">
                <a:solidFill>
                  <a:srgbClr val="0070C0"/>
                </a:solidFill>
              </a:rPr>
              <a:t>(Reykjavik, </a:t>
            </a:r>
            <a:r>
              <a:rPr lang="en-US" sz="2000" b="1" i="1" u="sng" dirty="0" smtClean="0">
                <a:solidFill>
                  <a:srgbClr val="0070C0"/>
                </a:solidFill>
              </a:rPr>
              <a:t>T</a:t>
            </a:r>
            <a:r>
              <a:rPr lang="en-US" sz="2000" b="1" i="1" u="sng" dirty="0" smtClean="0">
                <a:solidFill>
                  <a:srgbClr val="0070C0"/>
                </a:solidFill>
              </a:rPr>
              <a:t>ehran)</a:t>
            </a:r>
            <a:r>
              <a:rPr lang="en-US" sz="1800" dirty="0" smtClean="0"/>
              <a:t>,</a:t>
            </a:r>
            <a:endParaRPr lang="en-US" sz="2400" dirty="0" smtClean="0"/>
          </a:p>
          <a:p>
            <a:pPr marR="0"/>
            <a:r>
              <a:rPr lang="en-US" sz="2400" dirty="0" smtClean="0"/>
              <a:t> </a:t>
            </a:r>
            <a:r>
              <a:rPr lang="en-US" sz="2400" dirty="0" err="1" smtClean="0"/>
              <a:t>Hossein</a:t>
            </a:r>
            <a:r>
              <a:rPr lang="en-US" sz="2400" dirty="0" smtClean="0"/>
              <a:t> </a:t>
            </a:r>
            <a:r>
              <a:rPr lang="en-US" sz="2400" dirty="0" err="1" smtClean="0"/>
              <a:t>Hojjat</a:t>
            </a:r>
            <a:r>
              <a:rPr lang="en-US" sz="2400" dirty="0" smtClean="0"/>
              <a:t> </a:t>
            </a:r>
            <a:r>
              <a:rPr lang="en-US" sz="1800" dirty="0" smtClean="0"/>
              <a:t>(EPFL), </a:t>
            </a:r>
            <a:r>
              <a:rPr lang="en-US" sz="2400" dirty="0" err="1" smtClean="0"/>
              <a:t>Farhad</a:t>
            </a:r>
            <a:r>
              <a:rPr lang="en-US" sz="2400" dirty="0" smtClean="0"/>
              <a:t> </a:t>
            </a:r>
            <a:r>
              <a:rPr lang="en-US" sz="2400" dirty="0" err="1" smtClean="0"/>
              <a:t>Arbab</a:t>
            </a:r>
            <a:r>
              <a:rPr lang="en-US" sz="2400" dirty="0" smtClean="0"/>
              <a:t> </a:t>
            </a:r>
            <a:r>
              <a:rPr lang="en-US" sz="1800" dirty="0" smtClean="0"/>
              <a:t>(CWI, Leiden)</a:t>
            </a:r>
            <a:endParaRPr lang="en-US" sz="2400" dirty="0" smtClean="0"/>
          </a:p>
          <a:p>
            <a:pPr marR="0"/>
            <a:r>
              <a:rPr lang="en-US" dirty="0" smtClean="0"/>
              <a:t>CIC’09, Braga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08739C-6CD0-4DCB-9B85-F7299C4E2AA5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8178800" cy="4171950"/>
          </a:xfrm>
        </p:spPr>
        <p:txBody>
          <a:bodyPr/>
          <a:lstStyle/>
          <a:p>
            <a:r>
              <a:rPr lang="en-US" smtClean="0"/>
              <a:t>Flow through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Non-deterministic merge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Replication</a:t>
            </a:r>
          </a:p>
          <a:p>
            <a:pPr lvl="1"/>
            <a:endParaRPr lang="en-US" sz="2000" smtClean="0"/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7793038" cy="1462088"/>
          </a:xfrm>
        </p:spPr>
        <p:txBody>
          <a:bodyPr/>
          <a:lstStyle/>
          <a:p>
            <a:r>
              <a:rPr lang="en-US" smtClean="0"/>
              <a:t>Join:</a:t>
            </a:r>
            <a:r>
              <a:rPr lang="en-US" sz="3200" smtClean="0"/>
              <a:t> </a:t>
            </a:r>
            <a:r>
              <a:rPr lang="en-US" sz="2400" b="1" smtClean="0">
                <a:solidFill>
                  <a:schemeClr val="tx1"/>
                </a:solidFill>
              </a:rPr>
              <a:t>Connecting channels, putting channel ends together in Nodes</a:t>
            </a:r>
          </a:p>
        </p:txBody>
      </p:sp>
      <p:sp>
        <p:nvSpPr>
          <p:cNvPr id="24581" name="Line 4"/>
          <p:cNvSpPr>
            <a:spLocks noChangeShapeType="1"/>
          </p:cNvSpPr>
          <p:nvPr/>
        </p:nvSpPr>
        <p:spPr bwMode="auto">
          <a:xfrm>
            <a:off x="6781800" y="23622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s-IS"/>
          </a:p>
        </p:txBody>
      </p:sp>
      <p:sp>
        <p:nvSpPr>
          <p:cNvPr id="24582" name="Line 5"/>
          <p:cNvSpPr>
            <a:spLocks noChangeShapeType="1"/>
          </p:cNvSpPr>
          <p:nvPr/>
        </p:nvSpPr>
        <p:spPr bwMode="auto">
          <a:xfrm>
            <a:off x="7696200" y="23622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is-IS"/>
          </a:p>
        </p:txBody>
      </p:sp>
      <p:sp>
        <p:nvSpPr>
          <p:cNvPr id="24583" name="Rectangle 6"/>
          <p:cNvSpPr>
            <a:spLocks noChangeArrowheads="1"/>
          </p:cNvSpPr>
          <p:nvPr/>
        </p:nvSpPr>
        <p:spPr bwMode="auto">
          <a:xfrm>
            <a:off x="6629400" y="2362200"/>
            <a:ext cx="319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24584" name="Line 7"/>
          <p:cNvSpPr>
            <a:spLocks noChangeShapeType="1"/>
          </p:cNvSpPr>
          <p:nvPr/>
        </p:nvSpPr>
        <p:spPr bwMode="auto">
          <a:xfrm>
            <a:off x="7086600" y="3657600"/>
            <a:ext cx="685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s-IS"/>
          </a:p>
        </p:txBody>
      </p:sp>
      <p:sp>
        <p:nvSpPr>
          <p:cNvPr id="24585" name="Line 8"/>
          <p:cNvSpPr>
            <a:spLocks noChangeShapeType="1"/>
          </p:cNvSpPr>
          <p:nvPr/>
        </p:nvSpPr>
        <p:spPr bwMode="auto">
          <a:xfrm flipV="1">
            <a:off x="7086600" y="4114800"/>
            <a:ext cx="685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s-IS"/>
          </a:p>
        </p:txBody>
      </p:sp>
      <p:sp>
        <p:nvSpPr>
          <p:cNvPr id="24586" name="Text Box 9"/>
          <p:cNvSpPr txBox="1">
            <a:spLocks noChangeArrowheads="1"/>
          </p:cNvSpPr>
          <p:nvPr/>
        </p:nvSpPr>
        <p:spPr bwMode="auto">
          <a:xfrm>
            <a:off x="7877175" y="3810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24587" name="Rectangle 10"/>
          <p:cNvSpPr>
            <a:spLocks noChangeArrowheads="1"/>
          </p:cNvSpPr>
          <p:nvPr/>
        </p:nvSpPr>
        <p:spPr bwMode="auto">
          <a:xfrm>
            <a:off x="6858000" y="3276600"/>
            <a:ext cx="319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24588" name="Text Box 11"/>
          <p:cNvSpPr txBox="1">
            <a:spLocks noChangeArrowheads="1"/>
          </p:cNvSpPr>
          <p:nvPr/>
        </p:nvSpPr>
        <p:spPr bwMode="auto">
          <a:xfrm>
            <a:off x="6858000" y="4191000"/>
            <a:ext cx="319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24589" name="Line 12"/>
          <p:cNvSpPr>
            <a:spLocks noChangeShapeType="1"/>
          </p:cNvSpPr>
          <p:nvPr/>
        </p:nvSpPr>
        <p:spPr bwMode="auto">
          <a:xfrm flipV="1">
            <a:off x="7162800" y="5410200"/>
            <a:ext cx="762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s-IS"/>
          </a:p>
        </p:txBody>
      </p:sp>
      <p:sp>
        <p:nvSpPr>
          <p:cNvPr id="24590" name="Line 13"/>
          <p:cNvSpPr>
            <a:spLocks noChangeShapeType="1"/>
          </p:cNvSpPr>
          <p:nvPr/>
        </p:nvSpPr>
        <p:spPr bwMode="auto">
          <a:xfrm>
            <a:off x="7162800" y="5715000"/>
            <a:ext cx="838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s-IS"/>
          </a:p>
        </p:txBody>
      </p:sp>
      <p:sp>
        <p:nvSpPr>
          <p:cNvPr id="24591" name="Rectangle 14"/>
          <p:cNvSpPr>
            <a:spLocks noChangeArrowheads="1"/>
          </p:cNvSpPr>
          <p:nvPr/>
        </p:nvSpPr>
        <p:spPr bwMode="auto">
          <a:xfrm>
            <a:off x="7934325" y="5791200"/>
            <a:ext cx="319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24592" name="Rectangle 15"/>
          <p:cNvSpPr>
            <a:spLocks noChangeArrowheads="1"/>
          </p:cNvSpPr>
          <p:nvPr/>
        </p:nvSpPr>
        <p:spPr bwMode="auto">
          <a:xfrm>
            <a:off x="7924800" y="51816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24593" name="Text Box 16"/>
          <p:cNvSpPr txBox="1">
            <a:spLocks noChangeArrowheads="1"/>
          </p:cNvSpPr>
          <p:nvPr/>
        </p:nvSpPr>
        <p:spPr bwMode="auto">
          <a:xfrm>
            <a:off x="6972300" y="5638800"/>
            <a:ext cx="319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24594" name="Rectangle 18"/>
          <p:cNvSpPr>
            <a:spLocks noChangeArrowheads="1"/>
          </p:cNvSpPr>
          <p:nvPr/>
        </p:nvSpPr>
        <p:spPr bwMode="auto">
          <a:xfrm>
            <a:off x="381000" y="1828800"/>
            <a:ext cx="81788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rtl="0"/>
            <a:endParaRPr lang="fa-IR" sz="2400">
              <a:latin typeface="Times New Roman" pitchFamily="18" charset="0"/>
            </a:endParaRPr>
          </a:p>
        </p:txBody>
      </p:sp>
      <p:sp>
        <p:nvSpPr>
          <p:cNvPr id="24595" name="Rectangle 19"/>
          <p:cNvSpPr>
            <a:spLocks noChangeArrowheads="1"/>
          </p:cNvSpPr>
          <p:nvPr/>
        </p:nvSpPr>
        <p:spPr bwMode="auto">
          <a:xfrm>
            <a:off x="8162925" y="2362200"/>
            <a:ext cx="319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24596" name="Rectangle 17"/>
          <p:cNvSpPr>
            <a:spLocks noChangeArrowheads="1"/>
          </p:cNvSpPr>
          <p:nvPr/>
        </p:nvSpPr>
        <p:spPr bwMode="auto">
          <a:xfrm>
            <a:off x="7534275" y="25146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22" name="Oval 21"/>
          <p:cNvSpPr/>
          <p:nvPr/>
        </p:nvSpPr>
        <p:spPr>
          <a:xfrm>
            <a:off x="7532688" y="22860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7761288" y="4003675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7086600" y="56388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Symbolic Execution of Reo Circuits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DEB1F-4596-4DA2-8CB0-6B1AEEACC720}" type="slidenum">
              <a:rPr lang="en-GB"/>
              <a:pPr>
                <a:defRPr/>
              </a:pPr>
              <a:t>11</a:t>
            </a:fld>
            <a:endParaRPr lang="en-GB"/>
          </a:p>
        </p:txBody>
      </p:sp>
      <p:sp>
        <p:nvSpPr>
          <p:cNvPr id="2560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Constraint Automata</a:t>
            </a:r>
            <a:br>
              <a:rPr lang="en-GB" smtClean="0"/>
            </a:br>
            <a:r>
              <a:rPr lang="en-US" sz="2400" smtClean="0"/>
              <a:t>Introduced by Baier, Sirjani, Arbab, Rutten, 2003</a:t>
            </a:r>
            <a:endParaRPr lang="en-GB" sz="3200" smtClean="0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066800" y="1981200"/>
            <a:ext cx="7543800" cy="4160838"/>
          </a:xfrm>
        </p:spPr>
        <p:txBody>
          <a:bodyPr/>
          <a:lstStyle/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Compositional semantics for Reo, based on timed data streams</a:t>
            </a:r>
            <a:r>
              <a:rPr lang="fa-IR" smtClean="0">
                <a:ea typeface="Majalla UI"/>
              </a:rPr>
              <a:t> </a:t>
            </a:r>
            <a:r>
              <a:rPr lang="en-US" sz="2000" smtClean="0"/>
              <a:t>(Rutten, 2002)</a:t>
            </a:r>
            <a:endParaRPr lang="en-GB" smtClean="0"/>
          </a:p>
          <a:p>
            <a:pPr eaLnBrk="1" hangingPunct="1"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8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2800" smtClean="0">
                <a:latin typeface="Times New Roman" pitchFamily="18" charset="0"/>
                <a:cs typeface="Times New Roman" pitchFamily="18" charset="0"/>
              </a:rPr>
              <a:t>= (</a:t>
            </a:r>
            <a:r>
              <a:rPr lang="en-GB" sz="2800" i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GB" sz="280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GB" sz="2800" i="1" smtClean="0">
                <a:latin typeface="Times New Roman" pitchFamily="18" charset="0"/>
                <a:cs typeface="Times New Roman" pitchFamily="18" charset="0"/>
              </a:rPr>
              <a:t>Names</a:t>
            </a:r>
            <a:r>
              <a:rPr lang="en-GB" sz="280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GB" sz="2800" smtClean="0">
                <a:latin typeface="Symbol" pitchFamily="18" charset="2"/>
                <a:cs typeface="Times New Roman" pitchFamily="18" charset="0"/>
              </a:rPr>
              <a:t></a:t>
            </a:r>
            <a:r>
              <a:rPr lang="en-GB" sz="280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800" i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GB" sz="2800" baseline="-2500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GB" sz="280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 eaLnBrk="1" hangingPunct="1"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i="1" smtClean="0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en-GB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GB" smtClean="0">
                <a:cs typeface="Tahoma" pitchFamily="34" charset="0"/>
              </a:rPr>
              <a:t>a set of states</a:t>
            </a:r>
          </a:p>
          <a:p>
            <a:pPr lvl="1" eaLnBrk="1" hangingPunct="1"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i="1" smtClean="0">
                <a:latin typeface="Times New Roman" pitchFamily="18" charset="0"/>
                <a:cs typeface="Times New Roman" pitchFamily="18" charset="0"/>
              </a:rPr>
              <a:t>Names </a:t>
            </a:r>
            <a:r>
              <a:rPr lang="en-GB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GB" smtClean="0">
                <a:cs typeface="Tahoma" pitchFamily="34" charset="0"/>
              </a:rPr>
              <a:t>a set names, input/output port</a:t>
            </a:r>
            <a:r>
              <a:rPr lang="en-GB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 eaLnBrk="1" hangingPunct="1"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>
                <a:latin typeface="Symbol" pitchFamily="18" charset="2"/>
                <a:cs typeface="Times New Roman" pitchFamily="18" charset="0"/>
              </a:rPr>
              <a:t></a:t>
            </a:r>
            <a:r>
              <a:rPr lang="en-GB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en-GB" smtClean="0">
                <a:cs typeface="Tahoma" pitchFamily="34" charset="0"/>
              </a:rPr>
              <a:t>a finite subset of</a:t>
            </a:r>
            <a:r>
              <a:rPr lang="en-GB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i="1" smtClean="0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en-GB" smtClean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GB" i="1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i="1" baseline="30000" smtClean="0">
                <a:latin typeface="Times New Roman" pitchFamily="18" charset="0"/>
                <a:cs typeface="Times New Roman" pitchFamily="18" charset="0"/>
              </a:rPr>
              <a:t>Names </a:t>
            </a:r>
            <a:r>
              <a:rPr lang="en-GB" smtClean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GB" i="1" smtClean="0">
                <a:latin typeface="Times New Roman" pitchFamily="18" charset="0"/>
                <a:cs typeface="Times New Roman" pitchFamily="18" charset="0"/>
              </a:rPr>
              <a:t>DC </a:t>
            </a:r>
            <a:r>
              <a:rPr lang="en-GB" smtClean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GB" i="1" smtClean="0">
                <a:latin typeface="Times New Roman" pitchFamily="18" charset="0"/>
                <a:cs typeface="Times New Roman" pitchFamily="18" charset="0"/>
              </a:rPr>
              <a:t>Q</a:t>
            </a:r>
          </a:p>
          <a:p>
            <a:pPr lvl="2" eaLnBrk="1" hangingPunct="1">
              <a:spcBef>
                <a:spcPts val="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i="1" smtClean="0">
                <a:latin typeface="Times New Roman" pitchFamily="18" charset="0"/>
                <a:cs typeface="Times New Roman" pitchFamily="18" charset="0"/>
              </a:rPr>
              <a:t>DC : </a:t>
            </a:r>
            <a:r>
              <a:rPr lang="en-GB" sz="2000" smtClean="0">
                <a:cs typeface="Tahoma" pitchFamily="34" charset="0"/>
              </a:rPr>
              <a:t>data constraint</a:t>
            </a:r>
          </a:p>
          <a:p>
            <a:pPr lvl="3" eaLnBrk="1" hangingPunct="1">
              <a:spcBef>
                <a:spcPts val="4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1800" smtClean="0">
                <a:cs typeface="Tahoma" pitchFamily="34" charset="0"/>
              </a:rPr>
              <a:t>Example:</a:t>
            </a:r>
            <a:r>
              <a:rPr lang="en-GB" sz="1800" i="1" smtClean="0">
                <a:latin typeface="Times New Roman" pitchFamily="18" charset="0"/>
                <a:cs typeface="Times New Roman" pitchFamily="18" charset="0"/>
              </a:rPr>
              <a:t> d_A </a:t>
            </a:r>
            <a:r>
              <a:rPr lang="en-GB" sz="180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GB" sz="1800" i="1" smtClean="0">
                <a:latin typeface="Times New Roman" pitchFamily="18" charset="0"/>
                <a:cs typeface="Times New Roman" pitchFamily="18" charset="0"/>
              </a:rPr>
              <a:t> d_B</a:t>
            </a:r>
          </a:p>
          <a:p>
            <a:pPr lvl="1" eaLnBrk="1" hangingPunct="1"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i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GB" i="1" baseline="-25000" smtClean="0"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en-GB" smtClean="0">
                <a:latin typeface="Symbol" pitchFamily="18" charset="2"/>
                <a:cs typeface="Times New Roman" pitchFamily="18" charset="0"/>
              </a:rPr>
              <a:t></a:t>
            </a:r>
            <a:r>
              <a:rPr lang="en-GB" i="1" smtClean="0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en-GB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GB" smtClean="0">
                <a:cs typeface="Tahoma" pitchFamily="34" charset="0"/>
              </a:rPr>
              <a:t>a set of initial states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Symbolic Execution of Reo Circuits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Title 1"/>
          <p:cNvSpPr>
            <a:spLocks noGrp="1"/>
          </p:cNvSpPr>
          <p:nvPr>
            <p:ph type="title"/>
          </p:nvPr>
        </p:nvSpPr>
        <p:spPr>
          <a:xfrm>
            <a:off x="173038" y="231775"/>
            <a:ext cx="7542212" cy="625475"/>
          </a:xfrm>
        </p:spPr>
        <p:txBody>
          <a:bodyPr/>
          <a:lstStyle/>
          <a:p>
            <a:r>
              <a:rPr lang="en-US" sz="3600" dirty="0" smtClean="0"/>
              <a:t>Reo Primitive Channels</a:t>
            </a:r>
            <a:endParaRPr lang="fa-IR" sz="3600" dirty="0" smtClean="0"/>
          </a:p>
        </p:txBody>
      </p:sp>
      <p:graphicFrame>
        <p:nvGraphicFramePr>
          <p:cNvPr id="18436" name="Object 4"/>
          <p:cNvGraphicFramePr>
            <a:graphicFrameLocks noChangeAspect="1"/>
          </p:cNvGraphicFramePr>
          <p:nvPr>
            <p:ph idx="1"/>
          </p:nvPr>
        </p:nvGraphicFramePr>
        <p:xfrm>
          <a:off x="6096000" y="1143000"/>
          <a:ext cx="2308225" cy="609600"/>
        </p:xfrm>
        <a:graphic>
          <a:graphicData uri="http://schemas.openxmlformats.org/presentationml/2006/ole">
            <p:oleObj spid="_x0000_s1026" r:id="rId4" imgW="1155192" imgH="305105" progId="Visio.Drawing.11">
              <p:embed/>
            </p:oleObj>
          </a:graphicData>
        </a:graphic>
      </p:graphicFrame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3457575" y="1071563"/>
          <a:ext cx="1828800" cy="619125"/>
        </p:xfrm>
        <a:graphic>
          <a:graphicData uri="http://schemas.openxmlformats.org/presentationml/2006/ole">
            <p:oleObj spid="_x0000_s1027" r:id="rId5" imgW="829666" imgH="281026" progId="Visio.Drawing.11">
              <p:embed/>
            </p:oleObj>
          </a:graphicData>
        </a:graphic>
      </p:graphicFrame>
      <p:sp>
        <p:nvSpPr>
          <p:cNvPr id="1037" name="Rectangle 6"/>
          <p:cNvSpPr>
            <a:spLocks noChangeArrowheads="1"/>
          </p:cNvSpPr>
          <p:nvPr/>
        </p:nvSpPr>
        <p:spPr bwMode="auto">
          <a:xfrm>
            <a:off x="285750" y="1285875"/>
            <a:ext cx="24542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>
                <a:solidFill>
                  <a:srgbClr val="C00000"/>
                </a:solidFill>
              </a:rPr>
              <a:t>Synchronous Channel</a:t>
            </a:r>
          </a:p>
        </p:txBody>
      </p:sp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6096000" y="2071688"/>
          <a:ext cx="1770063" cy="595312"/>
        </p:xfrm>
        <a:graphic>
          <a:graphicData uri="http://schemas.openxmlformats.org/presentationml/2006/ole">
            <p:oleObj spid="_x0000_s1028" r:id="rId6" imgW="869290" imgH="292608" progId="Visio.Drawing.11">
              <p:embed/>
            </p:oleObj>
          </a:graphicData>
        </a:graphic>
      </p:graphicFrame>
      <p:graphicFrame>
        <p:nvGraphicFramePr>
          <p:cNvPr id="19459" name="Object 5"/>
          <p:cNvGraphicFramePr>
            <a:graphicFrameLocks noChangeAspect="1"/>
          </p:cNvGraphicFramePr>
          <p:nvPr/>
        </p:nvGraphicFramePr>
        <p:xfrm>
          <a:off x="3403600" y="2071688"/>
          <a:ext cx="2097088" cy="606425"/>
        </p:xfrm>
        <a:graphic>
          <a:graphicData uri="http://schemas.openxmlformats.org/presentationml/2006/ole">
            <p:oleObj spid="_x0000_s1029" r:id="rId7" imgW="1009498" imgH="292608" progId="Visio.Drawing.11">
              <p:embed/>
            </p:oleObj>
          </a:graphicData>
        </a:graphic>
      </p:graphicFrame>
      <p:sp>
        <p:nvSpPr>
          <p:cNvPr id="1038" name="Rectangle 9"/>
          <p:cNvSpPr>
            <a:spLocks noChangeArrowheads="1"/>
          </p:cNvSpPr>
          <p:nvPr/>
        </p:nvSpPr>
        <p:spPr bwMode="auto">
          <a:xfrm>
            <a:off x="214313" y="2286000"/>
            <a:ext cx="22145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>
                <a:solidFill>
                  <a:srgbClr val="C00000"/>
                </a:solidFill>
              </a:rPr>
              <a:t>Synchronous</a:t>
            </a:r>
            <a:r>
              <a:rPr lang="en-GB" sz="1600">
                <a:solidFill>
                  <a:srgbClr val="C00000"/>
                </a:solidFill>
              </a:rPr>
              <a:t> </a:t>
            </a:r>
            <a:r>
              <a:rPr lang="en-GB">
                <a:solidFill>
                  <a:srgbClr val="C00000"/>
                </a:solidFill>
              </a:rPr>
              <a:t>Drain</a:t>
            </a:r>
          </a:p>
        </p:txBody>
      </p:sp>
      <p:graphicFrame>
        <p:nvGraphicFramePr>
          <p:cNvPr id="20484" name="Object 6"/>
          <p:cNvGraphicFramePr>
            <a:graphicFrameLocks noChangeAspect="1"/>
          </p:cNvGraphicFramePr>
          <p:nvPr/>
        </p:nvGraphicFramePr>
        <p:xfrm>
          <a:off x="6172200" y="3063875"/>
          <a:ext cx="1966913" cy="1087438"/>
        </p:xfrm>
        <a:graphic>
          <a:graphicData uri="http://schemas.openxmlformats.org/presentationml/2006/ole">
            <p:oleObj spid="_x0000_s1030" r:id="rId8" imgW="1178662" imgH="650443" progId="Visio.Drawing.11">
              <p:embed/>
            </p:oleObj>
          </a:graphicData>
        </a:graphic>
      </p:graphicFrame>
      <p:graphicFrame>
        <p:nvGraphicFramePr>
          <p:cNvPr id="20483" name="Object 7"/>
          <p:cNvGraphicFramePr>
            <a:graphicFrameLocks noChangeAspect="1"/>
          </p:cNvGraphicFramePr>
          <p:nvPr/>
        </p:nvGraphicFramePr>
        <p:xfrm>
          <a:off x="2857500" y="2857500"/>
          <a:ext cx="2590800" cy="871538"/>
        </p:xfrm>
        <a:graphic>
          <a:graphicData uri="http://schemas.openxmlformats.org/presentationml/2006/ole">
            <p:oleObj spid="_x0000_s1031" r:id="rId9" imgW="1088136" imgH="365760" progId="Visio.Drawing.11">
              <p:embed/>
            </p:oleObj>
          </a:graphicData>
        </a:graphic>
      </p:graphicFrame>
      <p:sp>
        <p:nvSpPr>
          <p:cNvPr id="1039" name="Rectangle 14"/>
          <p:cNvSpPr>
            <a:spLocks noChangeArrowheads="1"/>
          </p:cNvSpPr>
          <p:nvPr/>
        </p:nvSpPr>
        <p:spPr bwMode="auto">
          <a:xfrm>
            <a:off x="357188" y="3344863"/>
            <a:ext cx="838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>
                <a:solidFill>
                  <a:srgbClr val="C00000"/>
                </a:solidFill>
              </a:rPr>
              <a:t>FIFO1</a:t>
            </a:r>
          </a:p>
        </p:txBody>
      </p:sp>
      <p:graphicFrame>
        <p:nvGraphicFramePr>
          <p:cNvPr id="21508" name="Object 8"/>
          <p:cNvGraphicFramePr>
            <a:graphicFrameLocks noChangeAspect="1"/>
          </p:cNvGraphicFramePr>
          <p:nvPr/>
        </p:nvGraphicFramePr>
        <p:xfrm>
          <a:off x="5643563" y="4714875"/>
          <a:ext cx="3119437" cy="987425"/>
        </p:xfrm>
        <a:graphic>
          <a:graphicData uri="http://schemas.openxmlformats.org/presentationml/2006/ole">
            <p:oleObj spid="_x0000_s1032" r:id="rId10" imgW="1565453" imgH="495300" progId="Visio.Drawing.11">
              <p:embed/>
            </p:oleObj>
          </a:graphicData>
        </a:graphic>
      </p:graphicFrame>
      <p:graphicFrame>
        <p:nvGraphicFramePr>
          <p:cNvPr id="21507" name="Object 9"/>
          <p:cNvGraphicFramePr>
            <a:graphicFrameLocks noChangeAspect="1"/>
          </p:cNvGraphicFramePr>
          <p:nvPr/>
        </p:nvGraphicFramePr>
        <p:xfrm>
          <a:off x="2928938" y="4378325"/>
          <a:ext cx="2133600" cy="979488"/>
        </p:xfrm>
        <a:graphic>
          <a:graphicData uri="http://schemas.openxmlformats.org/presentationml/2006/ole">
            <p:oleObj spid="_x0000_s1033" r:id="rId11" imgW="983285" imgH="451409" progId="Visio.Drawing.11">
              <p:embed/>
            </p:oleObj>
          </a:graphicData>
        </a:graphic>
      </p:graphicFrame>
      <p:sp>
        <p:nvSpPr>
          <p:cNvPr id="1040" name="Rectangle 17"/>
          <p:cNvSpPr>
            <a:spLocks noChangeArrowheads="1"/>
          </p:cNvSpPr>
          <p:nvPr/>
        </p:nvSpPr>
        <p:spPr bwMode="auto">
          <a:xfrm>
            <a:off x="357188" y="4702175"/>
            <a:ext cx="6969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>
                <a:solidFill>
                  <a:srgbClr val="C00000"/>
                </a:solidFill>
              </a:rPr>
              <a:t>Filter</a:t>
            </a:r>
          </a:p>
        </p:txBody>
      </p:sp>
      <p:graphicFrame>
        <p:nvGraphicFramePr>
          <p:cNvPr id="22532" name="Object 10"/>
          <p:cNvGraphicFramePr>
            <a:graphicFrameLocks noChangeAspect="1"/>
          </p:cNvGraphicFramePr>
          <p:nvPr/>
        </p:nvGraphicFramePr>
        <p:xfrm>
          <a:off x="5572125" y="5919788"/>
          <a:ext cx="2657475" cy="701675"/>
        </p:xfrm>
        <a:graphic>
          <a:graphicData uri="http://schemas.openxmlformats.org/presentationml/2006/ole">
            <p:oleObj spid="_x0000_s1034" r:id="rId12" imgW="1430426" imgH="377342" progId="Visio.Drawing.11">
              <p:embed/>
            </p:oleObj>
          </a:graphicData>
        </a:graphic>
      </p:graphicFrame>
      <p:graphicFrame>
        <p:nvGraphicFramePr>
          <p:cNvPr id="22531" name="Object 11"/>
          <p:cNvGraphicFramePr>
            <a:graphicFrameLocks noChangeAspect="1"/>
          </p:cNvGraphicFramePr>
          <p:nvPr/>
        </p:nvGraphicFramePr>
        <p:xfrm>
          <a:off x="2928938" y="5861050"/>
          <a:ext cx="1828800" cy="568325"/>
        </p:xfrm>
        <a:graphic>
          <a:graphicData uri="http://schemas.openxmlformats.org/presentationml/2006/ole">
            <p:oleObj spid="_x0000_s1035" r:id="rId13" imgW="893978" imgH="277978" progId="Visio.Drawing.11">
              <p:embed/>
            </p:oleObj>
          </a:graphicData>
        </a:graphic>
      </p:graphicFrame>
      <p:sp>
        <p:nvSpPr>
          <p:cNvPr id="1041" name="Rectangle 21"/>
          <p:cNvSpPr>
            <a:spLocks noChangeArrowheads="1"/>
          </p:cNvSpPr>
          <p:nvPr/>
        </p:nvSpPr>
        <p:spPr bwMode="auto">
          <a:xfrm>
            <a:off x="357188" y="5916613"/>
            <a:ext cx="13001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>
                <a:solidFill>
                  <a:srgbClr val="C00000"/>
                </a:solidFill>
              </a:rPr>
              <a:t>LossySync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1724B8-D9DB-4D0C-9E6C-CC7FC1CA16F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Symbolic Execution of Reo Circuits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CASM: CA with State Memory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2400" i="1" dirty="0" smtClean="0"/>
          </a:p>
          <a:p>
            <a:pPr eaLnBrk="1" hangingPunct="1"/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CA:       A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= (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Names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GB" sz="2400" dirty="0" smtClean="0">
                <a:latin typeface="Symbol" pitchFamily="18" charset="2"/>
                <a:cs typeface="Times New Roman" pitchFamily="18" charset="0"/>
              </a:rPr>
              <a:t>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GB" sz="2400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/>
            <a:endParaRPr lang="en-US" sz="2400" i="1" dirty="0" smtClean="0"/>
          </a:p>
          <a:p>
            <a:pPr eaLnBrk="1" hangingPunct="1"/>
            <a:r>
              <a:rPr lang="en-US" sz="2400" i="1" dirty="0" smtClean="0"/>
              <a:t>CA</a:t>
            </a:r>
            <a:r>
              <a:rPr lang="en-US" sz="2400" b="1" i="1" dirty="0" smtClean="0">
                <a:solidFill>
                  <a:srgbClr val="C00000"/>
                </a:solidFill>
              </a:rPr>
              <a:t>SM</a:t>
            </a:r>
            <a:r>
              <a:rPr lang="en-US" sz="2400" i="1" dirty="0" smtClean="0"/>
              <a:t>:   A = (Q , Names,</a:t>
            </a:r>
            <a:r>
              <a:rPr lang="en-US" sz="2400" i="1" dirty="0" smtClean="0">
                <a:sym typeface="Symbol" pitchFamily="18" charset="2"/>
              </a:rPr>
              <a:t></a:t>
            </a:r>
            <a:r>
              <a:rPr lang="en-US" sz="2400" i="1" dirty="0" smtClean="0"/>
              <a:t>,Q</a:t>
            </a:r>
            <a:r>
              <a:rPr lang="en-US" sz="2400" i="1" baseline="-25000" dirty="0" smtClean="0"/>
              <a:t>0 </a:t>
            </a:r>
            <a:r>
              <a:rPr lang="en-US" sz="2400" i="1" dirty="0" smtClean="0"/>
              <a:t>, </a:t>
            </a:r>
            <a:r>
              <a:rPr lang="en-US" sz="2400" b="1" i="1" dirty="0" smtClean="0">
                <a:solidFill>
                  <a:srgbClr val="C00000"/>
                </a:solidFill>
              </a:rPr>
              <a:t>M, V</a:t>
            </a:r>
            <a:r>
              <a:rPr lang="en-US" sz="2400" b="1" i="1" baseline="-25000" dirty="0" smtClean="0">
                <a:solidFill>
                  <a:srgbClr val="C00000"/>
                </a:solidFill>
              </a:rPr>
              <a:t>0</a:t>
            </a:r>
            <a:r>
              <a:rPr lang="en-US" sz="2400" i="1" dirty="0" smtClean="0"/>
              <a:t>)</a:t>
            </a:r>
          </a:p>
          <a:p>
            <a:pPr eaLnBrk="1" hangingPunct="1"/>
            <a:endParaRPr lang="en-US" sz="2400" i="1" dirty="0" smtClean="0"/>
          </a:p>
          <a:p>
            <a:pPr lvl="1" eaLnBrk="1" hangingPunct="1"/>
            <a:r>
              <a:rPr lang="en-US" b="1" i="1" dirty="0" smtClean="0">
                <a:solidFill>
                  <a:srgbClr val="FF0000"/>
                </a:solidFill>
              </a:rPr>
              <a:t>Memory cells </a:t>
            </a:r>
            <a:r>
              <a:rPr lang="en-US" i="1" dirty="0" smtClean="0"/>
              <a:t>and </a:t>
            </a:r>
            <a:r>
              <a:rPr lang="en-US" b="1" i="1" dirty="0" smtClean="0">
                <a:solidFill>
                  <a:srgbClr val="FF0000"/>
                </a:solidFill>
              </a:rPr>
              <a:t>value functions</a:t>
            </a:r>
            <a:endParaRPr lang="en-US" b="1" dirty="0" smtClean="0">
              <a:solidFill>
                <a:srgbClr val="FF0000"/>
              </a:solidFill>
            </a:endParaRPr>
          </a:p>
          <a:p>
            <a:pPr eaLnBrk="1" hangingPunct="1"/>
            <a:endParaRPr lang="en-US" dirty="0" smtClean="0"/>
          </a:p>
        </p:txBody>
      </p:sp>
      <p:sp>
        <p:nvSpPr>
          <p:cNvPr id="16390" name="Footer Placeholder 5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/>
              <a:t>Symbolic Execution of Reo Circuits</a:t>
            </a:r>
          </a:p>
        </p:txBody>
      </p:sp>
      <p:sp>
        <p:nvSpPr>
          <p:cNvPr id="16389" name="Slide Number Placeholder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97F304C-39FB-4B5B-9200-9E95CC06A4DD}" type="slidenum">
              <a:rPr lang="en-US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4343400" cy="838200"/>
          </a:xfrm>
        </p:spPr>
        <p:txBody>
          <a:bodyPr/>
          <a:lstStyle/>
          <a:p>
            <a:r>
              <a:rPr lang="en-US" smtClean="0"/>
              <a:t>CASM for FIFO1</a:t>
            </a:r>
            <a:endParaRPr lang="fa-IR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Symbolic Execution of Reo Circuits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2E8751-DF6B-4A72-AFF9-CE224458244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381000" y="2209800"/>
          <a:ext cx="4856163" cy="3797300"/>
        </p:xfrm>
        <a:graphic>
          <a:graphicData uri="http://schemas.openxmlformats.org/presentationml/2006/ole">
            <p:oleObj spid="_x0000_s4098" name="Acrobat Document" r:id="rId4" imgW="3152639" imgH="2485818" progId="AcroExch.Document.7">
              <p:embed/>
            </p:oleObj>
          </a:graphicData>
        </a:graphic>
      </p:graphicFrame>
      <p:sp>
        <p:nvSpPr>
          <p:cNvPr id="4102" name="TextBox 7"/>
          <p:cNvSpPr txBox="1">
            <a:spLocks noChangeArrowheads="1"/>
          </p:cNvSpPr>
          <p:nvPr/>
        </p:nvSpPr>
        <p:spPr bwMode="auto">
          <a:xfrm>
            <a:off x="4419600" y="3962400"/>
            <a:ext cx="355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en-US" sz="2400" b="1" dirty="0"/>
              <a:t>x</a:t>
            </a:r>
            <a:endParaRPr lang="fa-IR" b="1" dirty="0"/>
          </a:p>
        </p:txBody>
      </p:sp>
      <p:sp>
        <p:nvSpPr>
          <p:cNvPr id="4103" name="TextBox 8"/>
          <p:cNvSpPr txBox="1">
            <a:spLocks noChangeArrowheads="1"/>
          </p:cNvSpPr>
          <p:nvPr/>
        </p:nvSpPr>
        <p:spPr bwMode="auto">
          <a:xfrm>
            <a:off x="5455225" y="3810000"/>
            <a:ext cx="26981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en-US" dirty="0" smtClean="0"/>
              <a:t>memory </a:t>
            </a:r>
            <a:r>
              <a:rPr lang="en-US" dirty="0"/>
              <a:t>cell </a:t>
            </a:r>
            <a:r>
              <a:rPr lang="en-US" b="1" dirty="0"/>
              <a:t>x</a:t>
            </a:r>
            <a:r>
              <a:rPr lang="en-US" dirty="0"/>
              <a:t> </a:t>
            </a:r>
            <a:r>
              <a:rPr lang="en-US" dirty="0" smtClean="0"/>
              <a:t>at </a:t>
            </a:r>
            <a:r>
              <a:rPr lang="en-US" dirty="0"/>
              <a:t>state 2.</a:t>
            </a:r>
            <a:endParaRPr lang="fa-IR" dirty="0"/>
          </a:p>
        </p:txBody>
      </p:sp>
      <p:sp>
        <p:nvSpPr>
          <p:cNvPr id="4104" name="TextBox 10"/>
          <p:cNvSpPr txBox="1">
            <a:spLocks noChangeArrowheads="1"/>
          </p:cNvSpPr>
          <p:nvPr/>
        </p:nvSpPr>
        <p:spPr bwMode="auto">
          <a:xfrm>
            <a:off x="5410200" y="1639888"/>
            <a:ext cx="34290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en-US" sz="2000"/>
              <a:t>(Value function)</a:t>
            </a:r>
            <a:endParaRPr lang="en-US" sz="2400"/>
          </a:p>
          <a:p>
            <a:pPr algn="l" rtl="0"/>
            <a:r>
              <a:rPr lang="en-US" sz="2400" i="1">
                <a:solidFill>
                  <a:srgbClr val="FF0000"/>
                </a:solidFill>
              </a:rPr>
              <a:t>t</a:t>
            </a:r>
            <a:r>
              <a:rPr lang="en-US" sz="2400" i="1" baseline="-25000">
                <a:solidFill>
                  <a:srgbClr val="FF0000"/>
                </a:solidFill>
              </a:rPr>
              <a:t>x</a:t>
            </a:r>
            <a:r>
              <a:rPr lang="en-US" sz="2400" i="1">
                <a:solidFill>
                  <a:srgbClr val="FF0000"/>
                </a:solidFill>
              </a:rPr>
              <a:t>  = d</a:t>
            </a:r>
            <a:r>
              <a:rPr lang="en-US" sz="2400" i="1" baseline="-25000">
                <a:solidFill>
                  <a:srgbClr val="FF0000"/>
                </a:solidFill>
              </a:rPr>
              <a:t>A</a:t>
            </a:r>
            <a:r>
              <a:rPr lang="en-US" i="1"/>
              <a:t> </a:t>
            </a:r>
            <a:r>
              <a:rPr lang="en-US"/>
              <a:t>:</a:t>
            </a:r>
          </a:p>
          <a:p>
            <a:pPr algn="l" rtl="0"/>
            <a:r>
              <a:rPr lang="en-US"/>
              <a:t>The value of the </a:t>
            </a:r>
            <a:r>
              <a:rPr lang="en-US">
                <a:solidFill>
                  <a:srgbClr val="FF0000"/>
                </a:solidFill>
              </a:rPr>
              <a:t>memory cell x</a:t>
            </a:r>
            <a:r>
              <a:rPr lang="en-US"/>
              <a:t> in the state which is the </a:t>
            </a:r>
            <a:r>
              <a:rPr lang="en-US">
                <a:solidFill>
                  <a:srgbClr val="FF0000"/>
                </a:solidFill>
              </a:rPr>
              <a:t>target</a:t>
            </a:r>
            <a:r>
              <a:rPr lang="en-US"/>
              <a:t> of  this transition, will be the data passed through </a:t>
            </a:r>
            <a:r>
              <a:rPr lang="en-US">
                <a:solidFill>
                  <a:srgbClr val="FF0000"/>
                </a:solidFill>
              </a:rPr>
              <a:t>A</a:t>
            </a:r>
            <a:r>
              <a:rPr lang="en-US"/>
              <a:t>.</a:t>
            </a:r>
            <a:endParaRPr lang="fa-IR"/>
          </a:p>
        </p:txBody>
      </p:sp>
      <p:sp>
        <p:nvSpPr>
          <p:cNvPr id="4105" name="TextBox 11"/>
          <p:cNvSpPr txBox="1">
            <a:spLocks noChangeArrowheads="1"/>
          </p:cNvSpPr>
          <p:nvPr/>
        </p:nvSpPr>
        <p:spPr bwMode="auto">
          <a:xfrm>
            <a:off x="5410200" y="4706938"/>
            <a:ext cx="3429000" cy="163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en-US" sz="2800" i="1">
                <a:solidFill>
                  <a:srgbClr val="FF0000"/>
                </a:solidFill>
              </a:rPr>
              <a:t>d</a:t>
            </a:r>
            <a:r>
              <a:rPr lang="en-US" sz="2800" i="1" baseline="-25000">
                <a:solidFill>
                  <a:srgbClr val="FF0000"/>
                </a:solidFill>
              </a:rPr>
              <a:t>B</a:t>
            </a:r>
            <a:r>
              <a:rPr lang="en-US" sz="2800" i="1">
                <a:solidFill>
                  <a:srgbClr val="FF0000"/>
                </a:solidFill>
              </a:rPr>
              <a:t> = s</a:t>
            </a:r>
            <a:r>
              <a:rPr lang="en-US" sz="2800" i="1" baseline="-25000">
                <a:solidFill>
                  <a:srgbClr val="FF0000"/>
                </a:solidFill>
              </a:rPr>
              <a:t>x</a:t>
            </a:r>
            <a:r>
              <a:rPr lang="en-US" sz="2800" i="1"/>
              <a:t> </a:t>
            </a:r>
            <a:r>
              <a:rPr lang="en-US"/>
              <a:t>:</a:t>
            </a:r>
          </a:p>
          <a:p>
            <a:pPr algn="l" rtl="0"/>
            <a:r>
              <a:rPr lang="en-US"/>
              <a:t>the value passing through </a:t>
            </a:r>
            <a:r>
              <a:rPr lang="en-US">
                <a:solidFill>
                  <a:srgbClr val="FF0000"/>
                </a:solidFill>
              </a:rPr>
              <a:t>B </a:t>
            </a:r>
            <a:r>
              <a:rPr lang="en-US">
                <a:solidFill>
                  <a:srgbClr val="000000"/>
                </a:solidFill>
              </a:rPr>
              <a:t>is the value of the </a:t>
            </a:r>
            <a:r>
              <a:rPr lang="en-US">
                <a:solidFill>
                  <a:srgbClr val="FF0000"/>
                </a:solidFill>
              </a:rPr>
              <a:t>memory cell x</a:t>
            </a:r>
            <a:r>
              <a:rPr lang="en-US">
                <a:solidFill>
                  <a:srgbClr val="000000"/>
                </a:solidFill>
              </a:rPr>
              <a:t> of</a:t>
            </a:r>
            <a:r>
              <a:rPr lang="en-US"/>
              <a:t> the state which is the </a:t>
            </a:r>
            <a:r>
              <a:rPr lang="en-US">
                <a:solidFill>
                  <a:srgbClr val="FF0000"/>
                </a:solidFill>
              </a:rPr>
              <a:t>source</a:t>
            </a:r>
            <a:r>
              <a:rPr lang="en-US"/>
              <a:t> of  this transition.</a:t>
            </a:r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Symbolic Execution of Reo Circuits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010883-0CA4-419F-A24A-E937EEA297B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66675" y="1647825"/>
          <a:ext cx="3971925" cy="4067175"/>
        </p:xfrm>
        <a:graphic>
          <a:graphicData uri="http://schemas.openxmlformats.org/presentationml/2006/ole">
            <p:oleObj spid="_x0000_s5122" name="Acrobat Document" r:id="rId4" imgW="3152639" imgH="3228945" progId="AcroExch.Document.7">
              <p:embed/>
            </p:oleObj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4114800" y="1752600"/>
          <a:ext cx="4922838" cy="3800475"/>
        </p:xfrm>
        <a:graphic>
          <a:graphicData uri="http://schemas.openxmlformats.org/presentationml/2006/ole">
            <p:oleObj spid="_x0000_s5123" name="Acrobat Document" r:id="rId5" imgW="4133605" imgH="3190615" progId="AcroExch.Document.7">
              <p:embed/>
            </p:oleObj>
          </a:graphicData>
        </a:graphic>
      </p:graphicFrame>
      <p:sp>
        <p:nvSpPr>
          <p:cNvPr id="5126" name="Rectangle 8"/>
          <p:cNvSpPr>
            <a:spLocks noChangeArrowheads="1"/>
          </p:cNvSpPr>
          <p:nvPr/>
        </p:nvSpPr>
        <p:spPr bwMode="auto">
          <a:xfrm>
            <a:off x="1295400" y="544513"/>
            <a:ext cx="59436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/>
            <a:r>
              <a:rPr lang="en-US" sz="3200">
                <a:solidFill>
                  <a:srgbClr val="FF0000"/>
                </a:solidFill>
              </a:rPr>
              <a:t>Composing two CASM</a:t>
            </a:r>
            <a:endParaRPr lang="fa-IR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 of the talk</a:t>
            </a:r>
            <a:endParaRPr lang="is-IS" smtClean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Introduction and Motivation</a:t>
            </a:r>
          </a:p>
          <a:p>
            <a:r>
              <a:rPr lang="en-US" smtClean="0"/>
              <a:t>Reo and Constraint Automata</a:t>
            </a:r>
          </a:p>
          <a:p>
            <a:pPr>
              <a:buFont typeface="Wingdings" pitchFamily="2" charset="2"/>
              <a:buChar char="Ø"/>
            </a:pPr>
            <a:r>
              <a:rPr lang="en-US" smtClean="0">
                <a:solidFill>
                  <a:srgbClr val="FF0000"/>
                </a:solidFill>
              </a:rPr>
              <a:t>Symbolic Execution</a:t>
            </a:r>
          </a:p>
          <a:p>
            <a:r>
              <a:rPr lang="en-US" smtClean="0"/>
              <a:t>Our Approach</a:t>
            </a:r>
          </a:p>
          <a:p>
            <a:r>
              <a:rPr lang="en-US" smtClean="0"/>
              <a:t>Conclusion and Future Work</a:t>
            </a:r>
            <a:endParaRPr lang="is-I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629E1-55B5-4607-B666-FF9EEF52479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Symbolic Execution of Reo Circuits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Symbolic execution</a:t>
            </a:r>
            <a:endParaRPr lang="is-IS" smtClean="0"/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</a:t>
            </a:r>
            <a:r>
              <a:rPr lang="en-US" dirty="0" smtClean="0"/>
              <a:t>symbolic values, instead of actual data, as input values </a:t>
            </a:r>
          </a:p>
          <a:p>
            <a:r>
              <a:rPr lang="en-US" dirty="0" smtClean="0"/>
              <a:t>Represent </a:t>
            </a:r>
            <a:r>
              <a:rPr lang="en-US" dirty="0" smtClean="0"/>
              <a:t>the values of program variables as symbolic expressions</a:t>
            </a:r>
          </a:p>
          <a:p>
            <a:r>
              <a:rPr lang="en-US" dirty="0" smtClean="0"/>
              <a:t>Consequently</a:t>
            </a:r>
            <a:r>
              <a:rPr lang="en-US" dirty="0" smtClean="0"/>
              <a:t>, the output values computed by a program are expressed as a function of the symbolic input values</a:t>
            </a:r>
            <a:endParaRPr lang="is-I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34F902-5D1A-4D6C-942A-03B2BAF0F01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Symbolic Execution of Reo Circuits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8077DC-2F0B-4438-B795-EFFB7EF8636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3072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152400"/>
            <a:ext cx="6096001" cy="6591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04800" y="1371600"/>
            <a:ext cx="3429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l" rtl="0" eaLnBrk="0" hangingPunct="0">
              <a:spcBef>
                <a:spcPct val="20000"/>
              </a:spcBef>
              <a:buClr>
                <a:srgbClr val="FEB80A"/>
              </a:buClr>
              <a:buSzPct val="95000"/>
              <a:defRPr/>
            </a:pPr>
            <a:r>
              <a:rPr lang="en-US" sz="2600" dirty="0" err="1">
                <a:latin typeface="+mn-lt"/>
                <a:cs typeface="+mn-cs"/>
              </a:rPr>
              <a:t>int</a:t>
            </a:r>
            <a:r>
              <a:rPr lang="en-US" sz="2600" dirty="0">
                <a:latin typeface="+mn-lt"/>
                <a:cs typeface="+mn-cs"/>
              </a:rPr>
              <a:t> x, y;</a:t>
            </a:r>
          </a:p>
          <a:p>
            <a:pPr marL="273050" indent="-273050" algn="l" rtl="0" eaLnBrk="0" hangingPunct="0">
              <a:spcBef>
                <a:spcPct val="20000"/>
              </a:spcBef>
              <a:buClr>
                <a:srgbClr val="FEB80A"/>
              </a:buClr>
              <a:buSzPct val="95000"/>
              <a:defRPr/>
            </a:pPr>
            <a:r>
              <a:rPr lang="en-US" sz="2600" dirty="0">
                <a:latin typeface="+mn-lt"/>
                <a:cs typeface="+mn-cs"/>
              </a:rPr>
              <a:t>1: if (x&gt;y) {</a:t>
            </a:r>
          </a:p>
          <a:p>
            <a:pPr marL="273050" indent="-273050" algn="l" rtl="0" eaLnBrk="0" hangingPunct="0">
              <a:spcBef>
                <a:spcPct val="20000"/>
              </a:spcBef>
              <a:buClr>
                <a:srgbClr val="FEB80A"/>
              </a:buClr>
              <a:buSzPct val="95000"/>
              <a:defRPr/>
            </a:pPr>
            <a:r>
              <a:rPr lang="en-US" sz="2600" dirty="0">
                <a:latin typeface="+mn-lt"/>
                <a:cs typeface="+mn-cs"/>
              </a:rPr>
              <a:t>2:		x = x + y;</a:t>
            </a:r>
          </a:p>
          <a:p>
            <a:pPr marL="273050" indent="-273050" algn="l" rtl="0" eaLnBrk="0" hangingPunct="0">
              <a:spcBef>
                <a:spcPct val="20000"/>
              </a:spcBef>
              <a:buClr>
                <a:srgbClr val="FEB80A"/>
              </a:buClr>
              <a:buSzPct val="95000"/>
              <a:defRPr/>
            </a:pPr>
            <a:r>
              <a:rPr lang="en-US" sz="2600" dirty="0">
                <a:latin typeface="+mn-lt"/>
                <a:cs typeface="+mn-cs"/>
              </a:rPr>
              <a:t>3:		y = x – y;</a:t>
            </a:r>
          </a:p>
          <a:p>
            <a:pPr marL="273050" indent="-273050" algn="l" rtl="0" eaLnBrk="0" hangingPunct="0">
              <a:spcBef>
                <a:spcPct val="20000"/>
              </a:spcBef>
              <a:buClr>
                <a:srgbClr val="FEB80A"/>
              </a:buClr>
              <a:buSzPct val="95000"/>
              <a:defRPr/>
            </a:pPr>
            <a:r>
              <a:rPr lang="en-US" sz="2600" dirty="0">
                <a:latin typeface="+mn-lt"/>
                <a:cs typeface="+mn-cs"/>
              </a:rPr>
              <a:t>4: 	x = x – y;</a:t>
            </a:r>
          </a:p>
          <a:p>
            <a:pPr marL="273050" indent="-273050" algn="l" rtl="0" eaLnBrk="0" hangingPunct="0">
              <a:spcBef>
                <a:spcPct val="20000"/>
              </a:spcBef>
              <a:buClr>
                <a:srgbClr val="FEB80A"/>
              </a:buClr>
              <a:buSzPct val="95000"/>
              <a:defRPr/>
            </a:pPr>
            <a:r>
              <a:rPr lang="en-US" sz="2600" dirty="0">
                <a:latin typeface="+mn-lt"/>
                <a:cs typeface="+mn-cs"/>
              </a:rPr>
              <a:t>5: 	if (x &gt; y)</a:t>
            </a:r>
          </a:p>
          <a:p>
            <a:pPr marL="273050" indent="-273050" algn="l" rtl="0" eaLnBrk="0" hangingPunct="0">
              <a:spcBef>
                <a:spcPct val="20000"/>
              </a:spcBef>
              <a:buClr>
                <a:srgbClr val="FEB80A"/>
              </a:buClr>
              <a:buSzPct val="95000"/>
              <a:defRPr/>
            </a:pPr>
            <a:r>
              <a:rPr lang="en-US" sz="2600" dirty="0">
                <a:latin typeface="+mn-lt"/>
                <a:cs typeface="+mn-cs"/>
              </a:rPr>
              <a:t>6:		    assert(false);</a:t>
            </a:r>
          </a:p>
          <a:p>
            <a:pPr marL="273050" indent="-273050" algn="l" rtl="0" eaLnBrk="0" hangingPunct="0">
              <a:spcBef>
                <a:spcPct val="20000"/>
              </a:spcBef>
              <a:buClr>
                <a:srgbClr val="FEB80A"/>
              </a:buClr>
              <a:buSzPct val="95000"/>
              <a:defRPr/>
            </a:pPr>
            <a:r>
              <a:rPr lang="en-US" sz="2600" dirty="0">
                <a:latin typeface="+mn-lt"/>
                <a:cs typeface="+mn-cs"/>
              </a:rPr>
              <a:t>	}</a:t>
            </a:r>
          </a:p>
          <a:p>
            <a:pPr marL="273050" indent="-273050" algn="l" rtl="0" eaLnBrk="0" hangingPunct="0">
              <a:spcBef>
                <a:spcPct val="20000"/>
              </a:spcBef>
              <a:buClr>
                <a:srgbClr val="FEB80A"/>
              </a:buClr>
              <a:buSzPct val="95000"/>
              <a:defRPr/>
            </a:pPr>
            <a:endParaRPr lang="is-IS" sz="2600" dirty="0">
              <a:latin typeface="+mn-lt"/>
              <a:cs typeface="+mn-cs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152400"/>
            <a:ext cx="4343400" cy="762000"/>
          </a:xfrm>
        </p:spPr>
        <p:txBody>
          <a:bodyPr/>
          <a:lstStyle/>
          <a:p>
            <a:r>
              <a:rPr lang="en-US" sz="2800" dirty="0" smtClean="0"/>
              <a:t>Symbolic Execution Example</a:t>
            </a:r>
            <a:endParaRPr lang="en-US" sz="2800" dirty="0" smtClean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6629400" y="2286000"/>
            <a:ext cx="2514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l" rtl="0" eaLnBrk="0" hangingPunct="0">
              <a:spcBef>
                <a:spcPct val="20000"/>
              </a:spcBef>
              <a:buClr>
                <a:srgbClr val="FEB80A"/>
              </a:buClr>
              <a:buSzPct val="95000"/>
              <a:defRPr/>
            </a:pPr>
            <a:r>
              <a:rPr lang="en-US" sz="2000" dirty="0" smtClean="0">
                <a:latin typeface="+mn-lt"/>
                <a:cs typeface="+mn-cs"/>
              </a:rPr>
              <a:t>PC: Path Condition</a:t>
            </a:r>
            <a:endParaRPr lang="en-US" sz="2000" dirty="0">
              <a:latin typeface="+mn-lt"/>
              <a:cs typeface="+mn-cs"/>
            </a:endParaRPr>
          </a:p>
          <a:p>
            <a:pPr marL="273050" indent="-273050" algn="l" rtl="0" eaLnBrk="0" hangingPunct="0">
              <a:spcBef>
                <a:spcPct val="20000"/>
              </a:spcBef>
              <a:buClr>
                <a:srgbClr val="FEB80A"/>
              </a:buClr>
              <a:buSzPct val="95000"/>
              <a:defRPr/>
            </a:pPr>
            <a:endParaRPr lang="is-IS" sz="26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sz="4400" dirty="0" smtClean="0"/>
              <a:t>State of a Program</a:t>
            </a:r>
            <a:endParaRPr lang="is-IS" sz="4400" dirty="0" smtClean="0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state of a symbolically executed program includes</a:t>
            </a:r>
          </a:p>
          <a:p>
            <a:pPr lvl="1"/>
            <a:r>
              <a:rPr lang="en-US" dirty="0" smtClean="0"/>
              <a:t> the symbolic values of program variables,</a:t>
            </a:r>
          </a:p>
          <a:p>
            <a:pPr lvl="1"/>
            <a:r>
              <a:rPr lang="en-US" dirty="0" smtClean="0"/>
              <a:t> the program counter, </a:t>
            </a:r>
          </a:p>
          <a:p>
            <a:pPr lvl="1"/>
            <a:r>
              <a:rPr lang="en-US" dirty="0" smtClean="0"/>
              <a:t> a path condition.</a:t>
            </a:r>
          </a:p>
          <a:p>
            <a:r>
              <a:rPr lang="en-US" dirty="0" smtClean="0"/>
              <a:t> The path condition </a:t>
            </a:r>
          </a:p>
          <a:p>
            <a:pPr lvl="1"/>
            <a:r>
              <a:rPr lang="en-US" dirty="0" smtClean="0"/>
              <a:t>a </a:t>
            </a:r>
            <a:r>
              <a:rPr lang="en-US" dirty="0" smtClean="0"/>
              <a:t>quantifier-free Boolean formula over the symbolic input values;</a:t>
            </a:r>
          </a:p>
          <a:p>
            <a:pPr lvl="1"/>
            <a:r>
              <a:rPr lang="en-US" dirty="0" smtClean="0"/>
              <a:t>accumulates constraints that the input values must satisfy in order for an execution to follow its particular associated path. </a:t>
            </a:r>
            <a:endParaRPr lang="is-IS" dirty="0" smtClean="0"/>
          </a:p>
          <a:p>
            <a:endParaRPr lang="is-I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Symbolic Execution of Reo Circuits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661BD5-7F8F-4C3A-B31C-FC8775C54D3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 of the talk</a:t>
            </a:r>
            <a:endParaRPr lang="is-IS" smtClean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mtClean="0">
                <a:solidFill>
                  <a:srgbClr val="FF0000"/>
                </a:solidFill>
              </a:rPr>
              <a:t>Introduction and Motivation</a:t>
            </a:r>
          </a:p>
          <a:p>
            <a:r>
              <a:rPr lang="en-US" smtClean="0"/>
              <a:t>Reo and Constraint Automata</a:t>
            </a:r>
          </a:p>
          <a:p>
            <a:r>
              <a:rPr lang="en-US" smtClean="0"/>
              <a:t>Symbolic Execution</a:t>
            </a:r>
          </a:p>
          <a:p>
            <a:r>
              <a:rPr lang="en-US" smtClean="0"/>
              <a:t>Our Approach</a:t>
            </a:r>
          </a:p>
          <a:p>
            <a:r>
              <a:rPr lang="en-US" smtClean="0"/>
              <a:t>Conclusion and Future Work</a:t>
            </a:r>
            <a:endParaRPr lang="is-I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D06269-80CF-4A92-9627-6A6B76DADEF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Symbolic Execution of Reo Circuits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Symbolic Execution Tree</a:t>
            </a:r>
            <a:endParaRPr lang="is-IS" dirty="0" smtClean="0"/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 symbolic execution tree</a:t>
            </a:r>
          </a:p>
          <a:p>
            <a:pPr lvl="1"/>
            <a:r>
              <a:rPr lang="en-US" smtClean="0"/>
              <a:t>characterizes the execution paths followed during the symbolic execution of a program. </a:t>
            </a:r>
          </a:p>
          <a:p>
            <a:pPr lvl="1"/>
            <a:r>
              <a:rPr lang="en-US" smtClean="0"/>
              <a:t>The nodes in this tree represent program states and the arcs represent transitions between states.</a:t>
            </a:r>
            <a:endParaRPr lang="is-I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Symbolic Execution of Reo Circuits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8BD316-7269-4491-AA49-6C33B32A03B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White Box Testing and Symbolic Execution</a:t>
            </a:r>
          </a:p>
        </p:txBody>
      </p:sp>
      <p:sp>
        <p:nvSpPr>
          <p:cNvPr id="4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8F21DE-6367-4360-9980-1DA66D6ABED6}" type="slidenum">
              <a:rPr lang="he-IL"/>
              <a:pPr>
                <a:defRPr/>
              </a:pPr>
              <a:t>21</a:t>
            </a:fld>
            <a:endParaRPr lang="en-US"/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6400800" cy="762000"/>
          </a:xfrm>
        </p:spPr>
        <p:txBody>
          <a:bodyPr/>
          <a:lstStyle/>
          <a:p>
            <a:r>
              <a:rPr lang="en-US" sz="3200" dirty="0" smtClean="0"/>
              <a:t>Symbolic Execution Example</a:t>
            </a:r>
            <a:r>
              <a:rPr lang="en-US" sz="3200" dirty="0" smtClean="0"/>
              <a:t>: L</a:t>
            </a:r>
            <a:r>
              <a:rPr lang="en-US" sz="3200" dirty="0" smtClean="0"/>
              <a:t>oop</a:t>
            </a:r>
            <a:endParaRPr lang="en-US" sz="3200" dirty="0" smtClean="0"/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86000"/>
            <a:ext cx="4343400" cy="3048000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smtClean="0"/>
              <a:t>1 a = Read(b)</a:t>
            </a:r>
          </a:p>
          <a:p>
            <a:pPr>
              <a:buFontTx/>
              <a:buNone/>
            </a:pPr>
            <a:r>
              <a:rPr lang="en-US" sz="2400" smtClean="0"/>
              <a:t>2 c = 0 </a:t>
            </a:r>
            <a:r>
              <a:rPr lang="en-US" sz="1800" smtClean="0"/>
              <a:t>/* base step */</a:t>
            </a:r>
            <a:endParaRPr lang="en-US" sz="2400" smtClean="0"/>
          </a:p>
          <a:p>
            <a:pPr>
              <a:buFontTx/>
              <a:buNone/>
            </a:pPr>
            <a:r>
              <a:rPr lang="en-US" sz="2400" smtClean="0"/>
              <a:t>3 while (a &gt; 1) {</a:t>
            </a:r>
          </a:p>
          <a:p>
            <a:pPr>
              <a:buFontTx/>
              <a:buNone/>
            </a:pPr>
            <a:r>
              <a:rPr lang="en-US" sz="2400" smtClean="0"/>
              <a:t>4	If (a^2 &gt; c)</a:t>
            </a:r>
          </a:p>
          <a:p>
            <a:pPr>
              <a:buFontTx/>
              <a:buNone/>
            </a:pPr>
            <a:r>
              <a:rPr lang="en-US" sz="2400" smtClean="0"/>
              <a:t>5		c = c + a </a:t>
            </a:r>
            <a:r>
              <a:rPr lang="en-US" sz="2000" smtClean="0"/>
              <a:t>/* induction case */</a:t>
            </a:r>
            <a:endParaRPr lang="en-US" sz="2400" smtClean="0"/>
          </a:p>
          <a:p>
            <a:pPr>
              <a:buFontTx/>
              <a:buNone/>
            </a:pPr>
            <a:r>
              <a:rPr lang="en-US" sz="2400" smtClean="0"/>
              <a:t>6	a = a - 2</a:t>
            </a:r>
          </a:p>
          <a:p>
            <a:pPr>
              <a:buFontTx/>
              <a:buNone/>
            </a:pPr>
            <a:r>
              <a:rPr lang="en-US" sz="2400" smtClean="0"/>
              <a:t>	}</a:t>
            </a:r>
          </a:p>
          <a:p>
            <a:pPr>
              <a:buFontTx/>
              <a:buNone/>
            </a:pPr>
            <a:endParaRPr lang="en-US" sz="1800" smtClean="0"/>
          </a:p>
        </p:txBody>
      </p:sp>
      <p:sp>
        <p:nvSpPr>
          <p:cNvPr id="31750" name="Text Box 41"/>
          <p:cNvSpPr txBox="1">
            <a:spLocks noChangeArrowheads="1"/>
          </p:cNvSpPr>
          <p:nvPr/>
        </p:nvSpPr>
        <p:spPr bwMode="auto">
          <a:xfrm>
            <a:off x="304800" y="1447800"/>
            <a:ext cx="21336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b="1"/>
              <a:t>input = b</a:t>
            </a:r>
          </a:p>
          <a:p>
            <a:pPr algn="l">
              <a:spcBef>
                <a:spcPct val="50000"/>
              </a:spcBef>
            </a:pPr>
            <a:r>
              <a:rPr lang="en-US" b="1"/>
              <a:t>output = c</a:t>
            </a:r>
          </a:p>
        </p:txBody>
      </p:sp>
      <p:sp>
        <p:nvSpPr>
          <p:cNvPr id="31751" name="Rectangle 100"/>
          <p:cNvSpPr>
            <a:spLocks noChangeArrowheads="1"/>
          </p:cNvSpPr>
          <p:nvPr/>
        </p:nvSpPr>
        <p:spPr bwMode="auto">
          <a:xfrm>
            <a:off x="676275" y="5649913"/>
            <a:ext cx="34034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is-IS" dirty="0" smtClean="0"/>
              <a:t>Goal: </a:t>
            </a:r>
            <a:r>
              <a:rPr lang="is-IS" dirty="0"/>
              <a:t>Loop invariant </a:t>
            </a:r>
            <a:r>
              <a:rPr lang="is-IS" dirty="0" smtClean="0"/>
              <a:t>generation</a:t>
            </a:r>
            <a:endParaRPr lang="is-I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610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Symbolic Execution </a:t>
            </a:r>
            <a:r>
              <a:rPr lang="en-US" sz="3100" dirty="0" smtClean="0"/>
              <a:t>versus</a:t>
            </a:r>
            <a:r>
              <a:rPr lang="en-US" dirty="0" smtClean="0"/>
              <a:t> Model Checkers</a:t>
            </a:r>
            <a:endParaRPr lang="is-IS" dirty="0"/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Mostly </a:t>
            </a:r>
            <a:r>
              <a:rPr lang="en-US" dirty="0" smtClean="0"/>
              <a:t>used in data-dominated rather than control-dominated </a:t>
            </a:r>
            <a:r>
              <a:rPr lang="is-IS" dirty="0" smtClean="0"/>
              <a:t>applications</a:t>
            </a:r>
            <a:r>
              <a:rPr lang="is-IS" dirty="0" smtClean="0"/>
              <a:t>. Where we have</a:t>
            </a:r>
            <a:endParaRPr lang="is-IS" dirty="0" smtClean="0"/>
          </a:p>
          <a:p>
            <a:pPr lvl="1"/>
            <a:r>
              <a:rPr lang="en-US" dirty="0" smtClean="0"/>
              <a:t>Complexity of data structures and date types</a:t>
            </a:r>
          </a:p>
          <a:p>
            <a:pPr lvl="1"/>
            <a:r>
              <a:rPr lang="en-US" dirty="0" smtClean="0"/>
              <a:t>Nontrivial interdependencies among data item</a:t>
            </a:r>
          </a:p>
          <a:p>
            <a:endParaRPr lang="en-US" dirty="0" smtClean="0"/>
          </a:p>
          <a:p>
            <a:r>
              <a:rPr lang="en-US" dirty="0" smtClean="0"/>
              <a:t>Light weight:</a:t>
            </a:r>
          </a:p>
          <a:p>
            <a:pPr lvl="1"/>
            <a:r>
              <a:rPr lang="en-US" dirty="0" smtClean="0"/>
              <a:t>can </a:t>
            </a:r>
            <a:r>
              <a:rPr lang="en-US" dirty="0" smtClean="0"/>
              <a:t>express less complicated properties and </a:t>
            </a:r>
            <a:endParaRPr lang="en-US" dirty="0" smtClean="0"/>
          </a:p>
          <a:p>
            <a:pPr lvl="1"/>
            <a:r>
              <a:rPr lang="en-US" dirty="0" smtClean="0"/>
              <a:t>pay </a:t>
            </a:r>
            <a:r>
              <a:rPr lang="en-US" dirty="0" smtClean="0"/>
              <a:t>the lower computational </a:t>
            </a:r>
            <a:r>
              <a:rPr lang="is-IS" dirty="0" smtClean="0"/>
              <a:t>cost for its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01F4A5-6730-4130-943E-3C4B610F56D6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Symbolic Execution of Reo Circuits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Difficulties</a:t>
            </a:r>
            <a:endParaRPr lang="is-I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main difficulties in performing symbolic execution are </a:t>
            </a:r>
          </a:p>
          <a:p>
            <a:pPr lvl="1"/>
            <a:r>
              <a:rPr lang="en-US" dirty="0" smtClean="0"/>
              <a:t>handling complicated data structures and data types; and </a:t>
            </a:r>
          </a:p>
          <a:p>
            <a:pPr lvl="1"/>
            <a:r>
              <a:rPr lang="en-US" dirty="0" smtClean="0"/>
              <a:t>dealing with a potentially infinite number of symbolic </a:t>
            </a:r>
            <a:r>
              <a:rPr lang="is-IS" dirty="0" smtClean="0"/>
              <a:t>execution paths.</a:t>
            </a:r>
          </a:p>
          <a:p>
            <a:endParaRPr lang="is-I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Symbolic Execution of Reo Circuits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C77ED2-0F17-484F-8465-E8FE95A15463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 of the talk</a:t>
            </a:r>
            <a:endParaRPr lang="is-IS" smtClean="0"/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Introduction and Motivation</a:t>
            </a:r>
          </a:p>
          <a:p>
            <a:r>
              <a:rPr lang="en-US" smtClean="0"/>
              <a:t>Reo and Constraint Automata</a:t>
            </a:r>
          </a:p>
          <a:p>
            <a:r>
              <a:rPr lang="en-US" smtClean="0"/>
              <a:t>Symbolic Execution</a:t>
            </a:r>
          </a:p>
          <a:p>
            <a:pPr>
              <a:buFont typeface="Wingdings" pitchFamily="2" charset="2"/>
              <a:buChar char="Ø"/>
            </a:pPr>
            <a:r>
              <a:rPr lang="en-US" smtClean="0">
                <a:solidFill>
                  <a:srgbClr val="FF0000"/>
                </a:solidFill>
              </a:rPr>
              <a:t>Our Approach</a:t>
            </a:r>
          </a:p>
          <a:p>
            <a:r>
              <a:rPr lang="en-US" smtClean="0"/>
              <a:t>Conclusion and Future Work</a:t>
            </a:r>
            <a:endParaRPr lang="is-I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9100B5-1CBB-452F-B6ED-78905E7EE000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Symbolic Execution of Reo Circuits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Approach</a:t>
            </a:r>
            <a:endParaRPr lang="is-IS" dirty="0" smtClean="0"/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start from the CA (not a code)</a:t>
            </a:r>
          </a:p>
          <a:p>
            <a:r>
              <a:rPr lang="en-US" dirty="0" smtClean="0"/>
              <a:t>Walk through the CA and build the symbolic execution tree</a:t>
            </a:r>
          </a:p>
          <a:p>
            <a:r>
              <a:rPr lang="en-US" dirty="0" smtClean="0"/>
              <a:t>Execute the data assignments …</a:t>
            </a:r>
          </a:p>
          <a:p>
            <a:r>
              <a:rPr lang="en-US" dirty="0" smtClean="0"/>
              <a:t>Use the symbolic representation of the data</a:t>
            </a:r>
          </a:p>
          <a:p>
            <a:r>
              <a:rPr lang="en-US" dirty="0" smtClean="0"/>
              <a:t>Find the interdependencies between data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Symbolic Execution of Reo Circuits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724846-2BEA-4BE4-84C7-ECB382F5EA3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5791200" cy="868362"/>
          </a:xfrm>
        </p:spPr>
        <p:txBody>
          <a:bodyPr/>
          <a:lstStyle/>
          <a:p>
            <a:r>
              <a:rPr lang="en-US" dirty="0" smtClean="0"/>
              <a:t>Example: FIFO2</a:t>
            </a:r>
            <a:endParaRPr lang="is-IS" dirty="0" smtClean="0"/>
          </a:p>
        </p:txBody>
      </p:sp>
      <p:pic>
        <p:nvPicPr>
          <p:cNvPr id="3789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641475" y="1600200"/>
            <a:ext cx="5861050" cy="4525963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160713" y="5689600"/>
            <a:ext cx="762000" cy="609600"/>
          </a:xfrm>
          <a:prstGeom prst="rect">
            <a:avLst/>
          </a:prstGeom>
        </p:spPr>
        <p:txBody>
          <a:bodyPr anchor="ctr"/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2000" b="1" dirty="0">
                <a:latin typeface="+mj-lt"/>
                <a:ea typeface="+mj-ea"/>
                <a:cs typeface="+mj-cs"/>
              </a:rPr>
              <a:t>x</a:t>
            </a:r>
            <a:endParaRPr lang="is-I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435600" y="5662613"/>
            <a:ext cx="762000" cy="609600"/>
          </a:xfrm>
          <a:prstGeom prst="rect">
            <a:avLst/>
          </a:prstGeom>
        </p:spPr>
        <p:txBody>
          <a:bodyPr anchor="ctr"/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2000" b="1" dirty="0">
                <a:latin typeface="+mj-lt"/>
                <a:ea typeface="+mj-ea"/>
                <a:cs typeface="+mj-cs"/>
              </a:rPr>
              <a:t>y</a:t>
            </a:r>
            <a:endParaRPr lang="is-I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4355B6-338D-4EC8-8E79-A4DECEAE301B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Symbolic Execution of Reo Circuits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8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4801" y="533400"/>
            <a:ext cx="6858000" cy="6172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8008A5-95F9-4404-B9C9-F7C59144BB5C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38916" name="Picture 2">
            <a:hlinkClick r:id="" action="ppaction://noaction" highlightClick="1">
              <a:snd r:embed="rId4" name="arrow.wav" builtIn="1"/>
            </a:hlinkClick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72200" y="-1"/>
            <a:ext cx="2971800" cy="242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-304800"/>
            <a:ext cx="5791200" cy="868362"/>
          </a:xfrm>
        </p:spPr>
        <p:txBody>
          <a:bodyPr/>
          <a:lstStyle/>
          <a:p>
            <a:r>
              <a:rPr lang="en-US" sz="3600" b="1" dirty="0" smtClean="0"/>
              <a:t>Execution tree</a:t>
            </a:r>
            <a:endParaRPr lang="is-IS" sz="3600" b="1" dirty="0" smtClean="0"/>
          </a:p>
        </p:txBody>
      </p:sp>
      <p:cxnSp>
        <p:nvCxnSpPr>
          <p:cNvPr id="7" name="Straight Connector 6"/>
          <p:cNvCxnSpPr/>
          <p:nvPr/>
        </p:nvCxnSpPr>
        <p:spPr>
          <a:xfrm>
            <a:off x="381000" y="2362200"/>
            <a:ext cx="762000" cy="1588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81000" y="4265612"/>
            <a:ext cx="762000" cy="1588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191000" y="1066800"/>
            <a:ext cx="762000" cy="1588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191000" y="2057400"/>
            <a:ext cx="762000" cy="1588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334000" y="2057400"/>
            <a:ext cx="762000" cy="1588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334000" y="3046412"/>
            <a:ext cx="762000" cy="1588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334000" y="4037012"/>
            <a:ext cx="762000" cy="1588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324600" y="3198812"/>
            <a:ext cx="762000" cy="1588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324600" y="4191000"/>
            <a:ext cx="762000" cy="1588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324600" y="5181600"/>
            <a:ext cx="762000" cy="1588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81000" y="5256212"/>
            <a:ext cx="762000" cy="1588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304800" y="3048000"/>
            <a:ext cx="838200" cy="304800"/>
          </a:xfrm>
          <a:prstGeom prst="rect">
            <a:avLst/>
          </a:prstGeom>
          <a:solidFill>
            <a:schemeClr val="bg2">
              <a:lumMod val="25000"/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s-IS"/>
          </a:p>
        </p:txBody>
      </p:sp>
      <p:sp>
        <p:nvSpPr>
          <p:cNvPr id="24" name="Rectangle 23"/>
          <p:cNvSpPr/>
          <p:nvPr/>
        </p:nvSpPr>
        <p:spPr>
          <a:xfrm>
            <a:off x="4150425" y="2590800"/>
            <a:ext cx="838200" cy="304800"/>
          </a:xfrm>
          <a:prstGeom prst="rect">
            <a:avLst/>
          </a:prstGeom>
          <a:solidFill>
            <a:schemeClr val="bg2">
              <a:lumMod val="25000"/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s-IS"/>
          </a:p>
        </p:txBody>
      </p:sp>
      <p:sp>
        <p:nvSpPr>
          <p:cNvPr id="25" name="Rectangle 24"/>
          <p:cNvSpPr/>
          <p:nvPr/>
        </p:nvSpPr>
        <p:spPr>
          <a:xfrm>
            <a:off x="5257800" y="4724400"/>
            <a:ext cx="838200" cy="304800"/>
          </a:xfrm>
          <a:prstGeom prst="rect">
            <a:avLst/>
          </a:prstGeom>
          <a:solidFill>
            <a:schemeClr val="bg2">
              <a:lumMod val="25000"/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s-IS"/>
          </a:p>
        </p:txBody>
      </p:sp>
      <p:sp>
        <p:nvSpPr>
          <p:cNvPr id="26" name="Rectangle 25"/>
          <p:cNvSpPr/>
          <p:nvPr/>
        </p:nvSpPr>
        <p:spPr>
          <a:xfrm>
            <a:off x="6272150" y="6400800"/>
            <a:ext cx="838200" cy="304800"/>
          </a:xfrm>
          <a:prstGeom prst="rect">
            <a:avLst/>
          </a:prstGeom>
          <a:solidFill>
            <a:schemeClr val="accent2">
              <a:lumMod val="75000"/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s-IS"/>
          </a:p>
        </p:txBody>
      </p:sp>
      <p:sp>
        <p:nvSpPr>
          <p:cNvPr id="27" name="Rectangle 26"/>
          <p:cNvSpPr/>
          <p:nvPr/>
        </p:nvSpPr>
        <p:spPr>
          <a:xfrm>
            <a:off x="304800" y="5562600"/>
            <a:ext cx="838200" cy="304800"/>
          </a:xfrm>
          <a:prstGeom prst="rect">
            <a:avLst/>
          </a:prstGeom>
          <a:solidFill>
            <a:schemeClr val="accent2">
              <a:lumMod val="75000"/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s-IS"/>
          </a:p>
        </p:txBody>
      </p:sp>
      <p:sp>
        <p:nvSpPr>
          <p:cNvPr id="28" name="Rectangle 27"/>
          <p:cNvSpPr/>
          <p:nvPr/>
        </p:nvSpPr>
        <p:spPr>
          <a:xfrm>
            <a:off x="304800" y="4953000"/>
            <a:ext cx="838200" cy="304800"/>
          </a:xfrm>
          <a:prstGeom prst="rect">
            <a:avLst/>
          </a:prstGeom>
          <a:solidFill>
            <a:schemeClr val="bg2">
              <a:lumMod val="25000"/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s-IS"/>
          </a:p>
        </p:txBody>
      </p:sp>
      <p:sp>
        <p:nvSpPr>
          <p:cNvPr id="29" name="Rectangle 28"/>
          <p:cNvSpPr/>
          <p:nvPr/>
        </p:nvSpPr>
        <p:spPr>
          <a:xfrm>
            <a:off x="4114800" y="1752600"/>
            <a:ext cx="838200" cy="304800"/>
          </a:xfrm>
          <a:prstGeom prst="rect">
            <a:avLst/>
          </a:prstGeom>
          <a:solidFill>
            <a:schemeClr val="bg2">
              <a:lumMod val="25000"/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s-IS"/>
          </a:p>
        </p:txBody>
      </p:sp>
      <p:sp>
        <p:nvSpPr>
          <p:cNvPr id="30" name="Rectangle 29"/>
          <p:cNvSpPr/>
          <p:nvPr/>
        </p:nvSpPr>
        <p:spPr>
          <a:xfrm>
            <a:off x="5257800" y="2743200"/>
            <a:ext cx="838200" cy="304800"/>
          </a:xfrm>
          <a:prstGeom prst="rect">
            <a:avLst/>
          </a:prstGeom>
          <a:solidFill>
            <a:schemeClr val="bg2">
              <a:lumMod val="25000"/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s-IS"/>
          </a:p>
        </p:txBody>
      </p:sp>
      <p:sp>
        <p:nvSpPr>
          <p:cNvPr id="31" name="Rectangle 30"/>
          <p:cNvSpPr/>
          <p:nvPr/>
        </p:nvSpPr>
        <p:spPr>
          <a:xfrm>
            <a:off x="5257800" y="3733800"/>
            <a:ext cx="838200" cy="304800"/>
          </a:xfrm>
          <a:prstGeom prst="rect">
            <a:avLst/>
          </a:prstGeom>
          <a:solidFill>
            <a:schemeClr val="bg2">
              <a:lumMod val="25000"/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s-IS"/>
          </a:p>
        </p:txBody>
      </p:sp>
      <p:sp>
        <p:nvSpPr>
          <p:cNvPr id="32" name="Rectangle 31"/>
          <p:cNvSpPr/>
          <p:nvPr/>
        </p:nvSpPr>
        <p:spPr>
          <a:xfrm>
            <a:off x="6248400" y="3886200"/>
            <a:ext cx="838200" cy="304800"/>
          </a:xfrm>
          <a:prstGeom prst="rect">
            <a:avLst/>
          </a:prstGeom>
          <a:solidFill>
            <a:schemeClr val="bg2">
              <a:lumMod val="25000"/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s-IS"/>
          </a:p>
        </p:txBody>
      </p:sp>
      <p:sp>
        <p:nvSpPr>
          <p:cNvPr id="33" name="Rectangle 32"/>
          <p:cNvSpPr/>
          <p:nvPr/>
        </p:nvSpPr>
        <p:spPr>
          <a:xfrm>
            <a:off x="6248400" y="4876800"/>
            <a:ext cx="838200" cy="304800"/>
          </a:xfrm>
          <a:prstGeom prst="rect">
            <a:avLst/>
          </a:prstGeom>
          <a:solidFill>
            <a:schemeClr val="bg2">
              <a:lumMod val="25000"/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s-IS"/>
          </a:p>
        </p:txBody>
      </p:sp>
      <p:sp>
        <p:nvSpPr>
          <p:cNvPr id="34" name="Rectangle 33"/>
          <p:cNvSpPr/>
          <p:nvPr/>
        </p:nvSpPr>
        <p:spPr>
          <a:xfrm>
            <a:off x="6248400" y="5791200"/>
            <a:ext cx="838200" cy="304800"/>
          </a:xfrm>
          <a:prstGeom prst="rect">
            <a:avLst/>
          </a:prstGeom>
          <a:solidFill>
            <a:schemeClr val="bg2">
              <a:lumMod val="25000"/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s-I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…</a:t>
            </a:r>
            <a:endParaRPr lang="is-I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But</a:t>
            </a:r>
          </a:p>
          <a:p>
            <a:pPr lvl="1"/>
            <a:r>
              <a:rPr lang="en-US" smtClean="0"/>
              <a:t>We already have Automata</a:t>
            </a:r>
          </a:p>
          <a:p>
            <a:r>
              <a:rPr lang="en-US" smtClean="0"/>
              <a:t>So</a:t>
            </a:r>
          </a:p>
          <a:p>
            <a:pPr lvl="1"/>
            <a:r>
              <a:rPr lang="en-US" smtClean="0"/>
              <a:t>We can use regular expressions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01635F-DC8E-44E4-9EC6-D1ADBD3E822F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Symbolic Execution of Reo Circuits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Using Regular Expressions</a:t>
            </a:r>
            <a:endParaRPr lang="is-IS" smtClean="0"/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Clr>
                <a:srgbClr val="C00000"/>
              </a:buClr>
              <a:buSzPct val="110000"/>
              <a:buFont typeface="Calibri" pitchFamily="34" charset="0"/>
              <a:buAutoNum type="arabicPeriod"/>
            </a:pPr>
            <a:r>
              <a:rPr lang="en-US" dirty="0" smtClean="0"/>
              <a:t>Obtain </a:t>
            </a:r>
            <a:r>
              <a:rPr lang="en-US" dirty="0" smtClean="0"/>
              <a:t>the regular expression for the </a:t>
            </a:r>
            <a:r>
              <a:rPr lang="en-US" dirty="0" smtClean="0"/>
              <a:t>constraint automata / Reo automata, </a:t>
            </a:r>
            <a:endParaRPr lang="en-US" dirty="0" smtClean="0"/>
          </a:p>
          <a:p>
            <a:pPr marL="514350" indent="-514350">
              <a:buClr>
                <a:srgbClr val="C00000"/>
              </a:buClr>
              <a:buSzPct val="110000"/>
              <a:buFont typeface="Calibri" pitchFamily="34" charset="0"/>
              <a:buAutoNum type="arabicPeriod"/>
            </a:pPr>
            <a:r>
              <a:rPr lang="en-US" dirty="0" smtClean="0"/>
              <a:t>Construct the derivatives (words) of the regular expression, </a:t>
            </a:r>
          </a:p>
          <a:p>
            <a:pPr marL="514350" indent="-514350">
              <a:buClr>
                <a:srgbClr val="C00000"/>
              </a:buClr>
              <a:buSzPct val="110000"/>
              <a:buFont typeface="Calibri" pitchFamily="34" charset="0"/>
              <a:buAutoNum type="arabicPeriod"/>
            </a:pPr>
            <a:r>
              <a:rPr lang="en-US" dirty="0" smtClean="0"/>
              <a:t>Build the symbolic data stream of each output node based on the symbolic input stream of data for each </a:t>
            </a:r>
            <a:r>
              <a:rPr lang="en-US" dirty="0" smtClean="0"/>
              <a:t>derivative.</a:t>
            </a:r>
            <a:endParaRPr lang="is-I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Symbolic Execution of Reo Circuits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F321BC-7B76-474F-B1C8-F1BDF8A100BF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Motivation</a:t>
            </a:r>
            <a:endParaRPr lang="is-IS" dirty="0" smtClean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389438"/>
          </a:xfrm>
        </p:spPr>
        <p:txBody>
          <a:bodyPr/>
          <a:lstStyle/>
          <a:p>
            <a:r>
              <a:rPr lang="en-US" dirty="0" smtClean="0"/>
              <a:t>Symbolic Execution: simple</a:t>
            </a:r>
            <a:r>
              <a:rPr lang="en-US" dirty="0" smtClean="0"/>
              <a:t>, powerful, efficient </a:t>
            </a:r>
            <a:r>
              <a:rPr lang="en-US" dirty="0" smtClean="0"/>
              <a:t>analysis technique</a:t>
            </a:r>
          </a:p>
          <a:p>
            <a:pPr lvl="1"/>
            <a:r>
              <a:rPr lang="en-US" dirty="0" smtClean="0"/>
              <a:t>Light weight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first/only </a:t>
            </a:r>
            <a:r>
              <a:rPr lang="en-US" dirty="0" smtClean="0"/>
              <a:t>analysis technique for Reo </a:t>
            </a:r>
            <a:r>
              <a:rPr lang="en-US" dirty="0" smtClean="0"/>
              <a:t>circuits </a:t>
            </a:r>
            <a:r>
              <a:rPr lang="en-US" dirty="0" smtClean="0"/>
              <a:t>and CA  which </a:t>
            </a:r>
            <a:r>
              <a:rPr lang="en-US" i="1" dirty="0" smtClean="0"/>
              <a:t>uses</a:t>
            </a:r>
            <a:r>
              <a:rPr lang="en-US" dirty="0" smtClean="0"/>
              <a:t> data constraints for the </a:t>
            </a:r>
            <a:r>
              <a:rPr lang="en-US" dirty="0" smtClean="0"/>
              <a:t>analysis</a:t>
            </a:r>
          </a:p>
          <a:p>
            <a:endParaRPr lang="en-US" dirty="0" smtClean="0"/>
          </a:p>
          <a:p>
            <a:r>
              <a:rPr lang="en-US" dirty="0" smtClean="0"/>
              <a:t>Historically: the </a:t>
            </a:r>
            <a:r>
              <a:rPr lang="en-US" dirty="0" smtClean="0"/>
              <a:t>first </a:t>
            </a:r>
            <a:r>
              <a:rPr lang="en-US" dirty="0" smtClean="0"/>
              <a:t>analysis tool (before the model checker), new version is under development</a:t>
            </a:r>
            <a:endParaRPr lang="en-US" dirty="0" smtClean="0"/>
          </a:p>
          <a:p>
            <a:endParaRPr lang="en-US" dirty="0" smtClean="0"/>
          </a:p>
          <a:p>
            <a:endParaRPr lang="is-I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686B0A-A75C-4B23-ACC8-1CA93EF438F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Symbolic Execution of Reo Circuits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Step 1</a:t>
            </a:r>
            <a:endParaRPr lang="is-IS" smtClean="0"/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Obtain the regular expression for the constraint automaton.</a:t>
            </a:r>
          </a:p>
          <a:p>
            <a:pPr lvl="1"/>
            <a:r>
              <a:rPr lang="en-US" dirty="0" smtClean="0"/>
              <a:t>using </a:t>
            </a:r>
            <a:r>
              <a:rPr lang="en-US" dirty="0" err="1" smtClean="0"/>
              <a:t>Brzozowski's</a:t>
            </a:r>
            <a:r>
              <a:rPr lang="en-US" dirty="0" smtClean="0"/>
              <a:t> algebraic  method</a:t>
            </a:r>
          </a:p>
          <a:p>
            <a:pPr lvl="1"/>
            <a:r>
              <a:rPr lang="en-US" dirty="0" smtClean="0"/>
              <a:t>considering the initial state as the final state of the CA</a:t>
            </a:r>
            <a:endParaRPr lang="is-I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Symbolic Execution of Reo Circuits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D7F3C3-BFD6-45A5-84ED-53D157909A9B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sz="3600" dirty="0" smtClean="0"/>
              <a:t>Step 1: Obtain the regular expression- example</a:t>
            </a:r>
            <a:endParaRPr lang="is-I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724400"/>
          </a:xfrm>
        </p:spPr>
        <p:txBody>
          <a:bodyPr/>
          <a:lstStyle/>
          <a:p>
            <a:r>
              <a:rPr lang="en-US" dirty="0" smtClean="0"/>
              <a:t>FIFO1  </a:t>
            </a:r>
          </a:p>
          <a:p>
            <a:pPr lvl="1"/>
            <a:r>
              <a:rPr lang="en-US" dirty="0" smtClean="0"/>
              <a:t>R</a:t>
            </a:r>
            <a:r>
              <a:rPr lang="en-US" baseline="-25000" dirty="0" smtClean="0"/>
              <a:t>1</a:t>
            </a:r>
            <a:r>
              <a:rPr lang="en-US" dirty="0" smtClean="0"/>
              <a:t> = (AB)*</a:t>
            </a:r>
          </a:p>
          <a:p>
            <a:pPr lvl="1"/>
            <a:r>
              <a:rPr lang="pt-BR" dirty="0" smtClean="0"/>
              <a:t>Add the data constraints: (A{t</a:t>
            </a:r>
            <a:r>
              <a:rPr lang="pt-BR" baseline="-25000" dirty="0" smtClean="0"/>
              <a:t>x</a:t>
            </a:r>
            <a:r>
              <a:rPr lang="pt-BR" dirty="0" smtClean="0"/>
              <a:t>=d</a:t>
            </a:r>
            <a:r>
              <a:rPr lang="pt-BR" baseline="-25000" dirty="0" smtClean="0"/>
              <a:t>A</a:t>
            </a:r>
            <a:r>
              <a:rPr lang="pt-BR" dirty="0" smtClean="0"/>
              <a:t>} B{s</a:t>
            </a:r>
            <a:r>
              <a:rPr lang="pt-BR" baseline="-25000" dirty="0" smtClean="0"/>
              <a:t>x</a:t>
            </a:r>
            <a:r>
              <a:rPr lang="pt-BR" dirty="0" smtClean="0"/>
              <a:t>=d</a:t>
            </a:r>
            <a:r>
              <a:rPr lang="pt-BR" baseline="-25000" dirty="0" smtClean="0"/>
              <a:t>B</a:t>
            </a:r>
            <a:r>
              <a:rPr lang="pt-BR" dirty="0" smtClean="0"/>
              <a:t>})*</a:t>
            </a:r>
          </a:p>
          <a:p>
            <a:pPr lvl="1"/>
            <a:endParaRPr lang="pt-BR" dirty="0" smtClean="0"/>
          </a:p>
          <a:p>
            <a:r>
              <a:rPr lang="is-IS" dirty="0" smtClean="0"/>
              <a:t>FIFO2</a:t>
            </a:r>
          </a:p>
          <a:p>
            <a:pPr lvl="1"/>
            <a:r>
              <a:rPr lang="pt-BR" dirty="0" smtClean="0"/>
              <a:t>R</a:t>
            </a:r>
            <a:r>
              <a:rPr lang="pt-BR" baseline="-25000" dirty="0" smtClean="0"/>
              <a:t>1</a:t>
            </a:r>
            <a:r>
              <a:rPr lang="pt-BR" dirty="0" smtClean="0"/>
              <a:t> = ((A)  (B[AC] + BAC)*   BC) *</a:t>
            </a:r>
          </a:p>
          <a:p>
            <a:pPr lvl="1"/>
            <a:r>
              <a:rPr lang="pt-BR" dirty="0" smtClean="0"/>
              <a:t>Add the data constraints:</a:t>
            </a:r>
            <a:r>
              <a:rPr lang="is-IS" dirty="0" smtClean="0"/>
              <a:t>  </a:t>
            </a:r>
          </a:p>
          <a:p>
            <a:pPr lvl="1">
              <a:buNone/>
            </a:pPr>
            <a:r>
              <a:rPr lang="is-IS" dirty="0" smtClean="0"/>
              <a:t>	</a:t>
            </a:r>
            <a:r>
              <a:rPr lang="is-IS" dirty="0" smtClean="0"/>
              <a:t>((A{t</a:t>
            </a:r>
            <a:r>
              <a:rPr lang="is-IS" baseline="-25000" dirty="0" smtClean="0"/>
              <a:t>x</a:t>
            </a:r>
            <a:r>
              <a:rPr lang="is-IS" dirty="0" smtClean="0"/>
              <a:t>=d</a:t>
            </a:r>
            <a:r>
              <a:rPr lang="is-IS" baseline="-25000" dirty="0" smtClean="0"/>
              <a:t>A</a:t>
            </a:r>
            <a:r>
              <a:rPr lang="is-IS" dirty="0" smtClean="0"/>
              <a:t>}) (B{s</a:t>
            </a:r>
            <a:r>
              <a:rPr lang="is-IS" baseline="-25000" dirty="0" smtClean="0"/>
              <a:t>x</a:t>
            </a:r>
            <a:r>
              <a:rPr lang="is-IS" dirty="0" smtClean="0"/>
              <a:t>=d</a:t>
            </a:r>
            <a:r>
              <a:rPr lang="is-IS" baseline="-25000" dirty="0" smtClean="0"/>
              <a:t>B</a:t>
            </a:r>
            <a:r>
              <a:rPr lang="is-IS" dirty="0" smtClean="0"/>
              <a:t>, t</a:t>
            </a:r>
            <a:r>
              <a:rPr lang="is-IS" baseline="-25000" dirty="0" smtClean="0"/>
              <a:t>y</a:t>
            </a:r>
            <a:r>
              <a:rPr lang="is-IS" dirty="0" smtClean="0"/>
              <a:t>=d</a:t>
            </a:r>
            <a:r>
              <a:rPr lang="is-IS" baseline="-25000" dirty="0" smtClean="0"/>
              <a:t>B</a:t>
            </a:r>
            <a:r>
              <a:rPr lang="is-IS" dirty="0" smtClean="0"/>
              <a:t>} [AC]{t</a:t>
            </a:r>
            <a:r>
              <a:rPr lang="is-IS" baseline="-25000" dirty="0" smtClean="0"/>
              <a:t>x</a:t>
            </a:r>
            <a:r>
              <a:rPr lang="is-IS" dirty="0" smtClean="0"/>
              <a:t>=d</a:t>
            </a:r>
            <a:r>
              <a:rPr lang="is-IS" baseline="-25000" dirty="0" smtClean="0"/>
              <a:t>A</a:t>
            </a:r>
            <a:r>
              <a:rPr lang="is-IS" dirty="0" smtClean="0"/>
              <a:t>, s</a:t>
            </a:r>
            <a:r>
              <a:rPr lang="is-IS" baseline="-25000" dirty="0" smtClean="0"/>
              <a:t>y</a:t>
            </a:r>
            <a:r>
              <a:rPr lang="is-IS" dirty="0" smtClean="0"/>
              <a:t>=d</a:t>
            </a:r>
            <a:r>
              <a:rPr lang="is-IS" baseline="-25000" dirty="0" smtClean="0"/>
              <a:t>C</a:t>
            </a:r>
            <a:r>
              <a:rPr lang="is-IS" dirty="0" smtClean="0"/>
              <a:t> } + </a:t>
            </a:r>
          </a:p>
          <a:p>
            <a:pPr lvl="1">
              <a:buNone/>
            </a:pPr>
            <a:r>
              <a:rPr lang="is-IS" dirty="0" smtClean="0"/>
              <a:t>	</a:t>
            </a:r>
            <a:r>
              <a:rPr lang="is-IS" dirty="0" smtClean="0"/>
              <a:t>B{s</a:t>
            </a:r>
            <a:r>
              <a:rPr lang="is-IS" baseline="-25000" dirty="0" smtClean="0"/>
              <a:t>x</a:t>
            </a:r>
            <a:r>
              <a:rPr lang="is-IS" dirty="0" smtClean="0"/>
              <a:t>=d</a:t>
            </a:r>
            <a:r>
              <a:rPr lang="is-IS" baseline="-25000" dirty="0" smtClean="0"/>
              <a:t>B</a:t>
            </a:r>
            <a:r>
              <a:rPr lang="is-IS" dirty="0" smtClean="0"/>
              <a:t>, t</a:t>
            </a:r>
            <a:r>
              <a:rPr lang="is-IS" baseline="-25000" dirty="0" smtClean="0"/>
              <a:t>y</a:t>
            </a:r>
            <a:r>
              <a:rPr lang="is-IS" dirty="0" smtClean="0"/>
              <a:t>=d</a:t>
            </a:r>
            <a:r>
              <a:rPr lang="is-IS" baseline="-25000" dirty="0" smtClean="0"/>
              <a:t>B</a:t>
            </a:r>
            <a:r>
              <a:rPr lang="is-IS" dirty="0" smtClean="0"/>
              <a:t>} </a:t>
            </a:r>
            <a:r>
              <a:rPr lang="is-IS" dirty="0" smtClean="0"/>
              <a:t>A{t</a:t>
            </a:r>
            <a:r>
              <a:rPr lang="is-IS" baseline="-25000" dirty="0" smtClean="0"/>
              <a:t>x</a:t>
            </a:r>
            <a:r>
              <a:rPr lang="is-IS" dirty="0" smtClean="0"/>
              <a:t>=d</a:t>
            </a:r>
            <a:r>
              <a:rPr lang="is-IS" baseline="-25000" dirty="0" smtClean="0"/>
              <a:t>A</a:t>
            </a:r>
            <a:r>
              <a:rPr lang="is-IS" dirty="0" smtClean="0"/>
              <a:t>} C{s</a:t>
            </a:r>
            <a:r>
              <a:rPr lang="is-IS" baseline="-25000" dirty="0" smtClean="0"/>
              <a:t>y</a:t>
            </a:r>
            <a:r>
              <a:rPr lang="is-IS" dirty="0" smtClean="0"/>
              <a:t>=d</a:t>
            </a:r>
            <a:r>
              <a:rPr lang="is-IS" baseline="-25000" dirty="0" smtClean="0"/>
              <a:t>C</a:t>
            </a:r>
            <a:r>
              <a:rPr lang="is-IS" dirty="0" smtClean="0"/>
              <a:t>})*  </a:t>
            </a:r>
          </a:p>
          <a:p>
            <a:pPr lvl="1">
              <a:buNone/>
            </a:pPr>
            <a:r>
              <a:rPr lang="is-IS" dirty="0" smtClean="0"/>
              <a:t>	</a:t>
            </a:r>
            <a:r>
              <a:rPr lang="is-IS" dirty="0" smtClean="0"/>
              <a:t>B{s</a:t>
            </a:r>
            <a:r>
              <a:rPr lang="is-IS" baseline="-25000" dirty="0" smtClean="0"/>
              <a:t>x</a:t>
            </a:r>
            <a:r>
              <a:rPr lang="is-IS" dirty="0" smtClean="0"/>
              <a:t>=d</a:t>
            </a:r>
            <a:r>
              <a:rPr lang="is-IS" baseline="-25000" dirty="0" smtClean="0"/>
              <a:t>B</a:t>
            </a:r>
            <a:r>
              <a:rPr lang="is-IS" dirty="0" smtClean="0"/>
              <a:t>, t</a:t>
            </a:r>
            <a:r>
              <a:rPr lang="is-IS" baseline="-25000" dirty="0" smtClean="0"/>
              <a:t>y</a:t>
            </a:r>
            <a:r>
              <a:rPr lang="is-IS" dirty="0" smtClean="0"/>
              <a:t>=d</a:t>
            </a:r>
            <a:r>
              <a:rPr lang="is-IS" baseline="-25000" dirty="0" smtClean="0"/>
              <a:t>B</a:t>
            </a:r>
            <a:r>
              <a:rPr lang="is-IS" dirty="0" smtClean="0"/>
              <a:t>} C{s</a:t>
            </a:r>
            <a:r>
              <a:rPr lang="is-IS" baseline="-25000" dirty="0" smtClean="0"/>
              <a:t>y</a:t>
            </a:r>
            <a:r>
              <a:rPr lang="is-IS" dirty="0" smtClean="0"/>
              <a:t>=d</a:t>
            </a:r>
            <a:r>
              <a:rPr lang="is-IS" baseline="-25000" dirty="0" smtClean="0"/>
              <a:t>C</a:t>
            </a:r>
            <a:r>
              <a:rPr lang="is-IS" dirty="0" smtClean="0"/>
              <a:t>})*</a:t>
            </a:r>
          </a:p>
          <a:p>
            <a:endParaRPr lang="is-I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Symbolic Execution of Reo Circuits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C77ED2-0F17-484F-8465-E8FE95A15463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Step 2</a:t>
            </a:r>
            <a:endParaRPr lang="is-IS" smtClean="0"/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Construct the derivatives (words) of the regular expression, </a:t>
            </a:r>
          </a:p>
          <a:p>
            <a:pPr lvl="1"/>
            <a:r>
              <a:rPr lang="en-US" dirty="0" smtClean="0"/>
              <a:t>by substituting the </a:t>
            </a:r>
            <a:r>
              <a:rPr lang="en-US" dirty="0" err="1" smtClean="0"/>
              <a:t>Kleene</a:t>
            </a:r>
            <a:r>
              <a:rPr lang="en-US" dirty="0" smtClean="0"/>
              <a:t> '*’ </a:t>
            </a:r>
            <a:r>
              <a:rPr lang="en-US" dirty="0" smtClean="0"/>
              <a:t>with one or zero repetition. </a:t>
            </a:r>
          </a:p>
          <a:p>
            <a:pPr lvl="1"/>
            <a:r>
              <a:rPr lang="en-US" dirty="0" smtClean="0"/>
              <a:t>These derivatives represent the set of all execution paths in the constraint automaton (leaves in the symbolic execution tree) </a:t>
            </a:r>
          </a:p>
          <a:p>
            <a:pPr lvl="2"/>
            <a:r>
              <a:rPr lang="en-US" dirty="0" smtClean="0"/>
              <a:t>if we go through each cycle of the CA only once (substitution of '*’ with one), or </a:t>
            </a:r>
          </a:p>
          <a:p>
            <a:pPr lvl="2"/>
            <a:r>
              <a:rPr lang="en-US" dirty="0" smtClean="0"/>
              <a:t>bypass the cycle where possible (substitution of '*’ with zero).</a:t>
            </a:r>
          </a:p>
          <a:p>
            <a:endParaRPr lang="is-I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Symbolic Execution of Reo Circuits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FBCBD-1E06-4596-B85A-B0287EA2C697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952500"/>
            <a:ext cx="2543175" cy="56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6400800" cy="5486400"/>
          </a:xfrm>
        </p:spPr>
        <p:txBody>
          <a:bodyPr/>
          <a:lstStyle/>
          <a:p>
            <a:r>
              <a:rPr lang="en-US" dirty="0" smtClean="0"/>
              <a:t>Substituting the outer '*' with zero repetition</a:t>
            </a:r>
            <a:endParaRPr lang="is-IS" dirty="0" smtClean="0"/>
          </a:p>
          <a:p>
            <a:pPr lvl="1"/>
            <a:r>
              <a:rPr lang="is-IS" dirty="0" smtClean="0"/>
              <a:t>R</a:t>
            </a:r>
            <a:r>
              <a:rPr lang="is-IS" baseline="-25000" dirty="0" smtClean="0"/>
              <a:t>11</a:t>
            </a:r>
            <a:r>
              <a:rPr lang="is-IS" dirty="0" smtClean="0"/>
              <a:t> = null</a:t>
            </a:r>
          </a:p>
          <a:p>
            <a:r>
              <a:rPr lang="is-IS" dirty="0" smtClean="0"/>
              <a:t>Substituting the inner '*’ with zero repetition and the outer '*’with one:	</a:t>
            </a:r>
          </a:p>
          <a:p>
            <a:pPr lvl="1"/>
            <a:r>
              <a:rPr lang="is-IS" dirty="0" smtClean="0"/>
              <a:t> R</a:t>
            </a:r>
            <a:r>
              <a:rPr lang="is-IS" baseline="-25000" dirty="0" smtClean="0"/>
              <a:t>12</a:t>
            </a:r>
            <a:r>
              <a:rPr lang="is-IS" dirty="0" smtClean="0"/>
              <a:t> = (A{t</a:t>
            </a:r>
            <a:r>
              <a:rPr lang="is-IS" baseline="-25000" dirty="0" smtClean="0"/>
              <a:t>x</a:t>
            </a:r>
            <a:r>
              <a:rPr lang="is-IS" dirty="0" smtClean="0"/>
              <a:t>=d</a:t>
            </a:r>
            <a:r>
              <a:rPr lang="is-IS" baseline="-25000" dirty="0" smtClean="0"/>
              <a:t>A</a:t>
            </a:r>
            <a:r>
              <a:rPr lang="is-IS" dirty="0" smtClean="0"/>
              <a:t>} B{s</a:t>
            </a:r>
            <a:r>
              <a:rPr lang="is-IS" baseline="-25000" dirty="0" smtClean="0"/>
              <a:t>x</a:t>
            </a:r>
            <a:r>
              <a:rPr lang="is-IS" dirty="0" smtClean="0"/>
              <a:t>=d</a:t>
            </a:r>
            <a:r>
              <a:rPr lang="is-IS" baseline="-25000" dirty="0" smtClean="0"/>
              <a:t>B</a:t>
            </a:r>
            <a:r>
              <a:rPr lang="is-IS" dirty="0" smtClean="0"/>
              <a:t>, t</a:t>
            </a:r>
            <a:r>
              <a:rPr lang="is-IS" baseline="-25000" dirty="0" smtClean="0"/>
              <a:t>y</a:t>
            </a:r>
            <a:r>
              <a:rPr lang="is-IS" dirty="0" smtClean="0"/>
              <a:t>=d</a:t>
            </a:r>
            <a:r>
              <a:rPr lang="is-IS" baseline="-25000" dirty="0" smtClean="0"/>
              <a:t>B</a:t>
            </a:r>
            <a:r>
              <a:rPr lang="is-IS" dirty="0" smtClean="0"/>
              <a:t>} C{s</a:t>
            </a:r>
            <a:r>
              <a:rPr lang="is-IS" baseline="-25000" dirty="0" smtClean="0"/>
              <a:t>y</a:t>
            </a:r>
            <a:r>
              <a:rPr lang="is-IS" dirty="0" smtClean="0"/>
              <a:t>=d</a:t>
            </a:r>
            <a:r>
              <a:rPr lang="is-IS" baseline="-25000" dirty="0" smtClean="0"/>
              <a:t>C</a:t>
            </a:r>
            <a:r>
              <a:rPr lang="is-IS" dirty="0" smtClean="0"/>
              <a:t>}) </a:t>
            </a:r>
          </a:p>
          <a:p>
            <a:r>
              <a:rPr lang="is-IS" dirty="0" smtClean="0"/>
              <a:t>Substituting the inner '*' with one repetition and the outer '*’with one: </a:t>
            </a:r>
          </a:p>
          <a:p>
            <a:pPr lvl="1"/>
            <a:r>
              <a:rPr lang="is-IS" dirty="0" smtClean="0"/>
              <a:t>R</a:t>
            </a:r>
            <a:r>
              <a:rPr lang="is-IS" baseline="-25000" dirty="0" smtClean="0"/>
              <a:t>13</a:t>
            </a:r>
            <a:r>
              <a:rPr lang="is-IS" dirty="0" smtClean="0"/>
              <a:t> = ((A{t</a:t>
            </a:r>
            <a:r>
              <a:rPr lang="is-IS" baseline="-25000" dirty="0" smtClean="0"/>
              <a:t>x</a:t>
            </a:r>
            <a:r>
              <a:rPr lang="is-IS" dirty="0" smtClean="0"/>
              <a:t>=d</a:t>
            </a:r>
            <a:r>
              <a:rPr lang="is-IS" baseline="-25000" dirty="0" smtClean="0"/>
              <a:t>A</a:t>
            </a:r>
            <a:r>
              <a:rPr lang="is-IS" dirty="0" smtClean="0"/>
              <a:t>})(B{s</a:t>
            </a:r>
            <a:r>
              <a:rPr lang="is-IS" baseline="-25000" dirty="0" smtClean="0"/>
              <a:t>x</a:t>
            </a:r>
            <a:r>
              <a:rPr lang="is-IS" dirty="0" smtClean="0"/>
              <a:t>=d</a:t>
            </a:r>
            <a:r>
              <a:rPr lang="is-IS" baseline="-25000" dirty="0" smtClean="0"/>
              <a:t>B</a:t>
            </a:r>
            <a:r>
              <a:rPr lang="is-IS" dirty="0" smtClean="0"/>
              <a:t>, t</a:t>
            </a:r>
            <a:r>
              <a:rPr lang="is-IS" baseline="-25000" dirty="0" smtClean="0"/>
              <a:t>y</a:t>
            </a:r>
            <a:r>
              <a:rPr lang="is-IS" dirty="0" smtClean="0"/>
              <a:t>=d</a:t>
            </a:r>
            <a:r>
              <a:rPr lang="is-IS" baseline="-25000" dirty="0" smtClean="0"/>
              <a:t>B</a:t>
            </a:r>
            <a:r>
              <a:rPr lang="is-IS" dirty="0" smtClean="0"/>
              <a:t>} ) ([AC]{t</a:t>
            </a:r>
            <a:r>
              <a:rPr lang="is-IS" baseline="-25000" dirty="0" smtClean="0"/>
              <a:t>x</a:t>
            </a:r>
            <a:r>
              <a:rPr lang="is-IS" dirty="0" smtClean="0"/>
              <a:t>=d</a:t>
            </a:r>
            <a:r>
              <a:rPr lang="is-IS" baseline="-25000" dirty="0" smtClean="0"/>
              <a:t>A</a:t>
            </a:r>
            <a:r>
              <a:rPr lang="is-IS" dirty="0" smtClean="0"/>
              <a:t>, s</a:t>
            </a:r>
            <a:r>
              <a:rPr lang="is-IS" baseline="-25000" dirty="0" smtClean="0"/>
              <a:t>y</a:t>
            </a:r>
            <a:r>
              <a:rPr lang="is-IS" dirty="0" smtClean="0"/>
              <a:t>=d</a:t>
            </a:r>
            <a:r>
              <a:rPr lang="is-IS" baseline="-25000" dirty="0" smtClean="0"/>
              <a:t>C</a:t>
            </a:r>
            <a:r>
              <a:rPr lang="is-IS" dirty="0" smtClean="0"/>
              <a:t>} + A{t</a:t>
            </a:r>
            <a:r>
              <a:rPr lang="is-IS" baseline="-25000" dirty="0" smtClean="0"/>
              <a:t>x</a:t>
            </a:r>
            <a:r>
              <a:rPr lang="is-IS" dirty="0" smtClean="0"/>
              <a:t>=d</a:t>
            </a:r>
            <a:r>
              <a:rPr lang="is-IS" baseline="-25000" dirty="0" smtClean="0"/>
              <a:t>A</a:t>
            </a:r>
            <a:r>
              <a:rPr lang="is-IS" dirty="0" smtClean="0"/>
              <a:t>} C{s</a:t>
            </a:r>
            <a:r>
              <a:rPr lang="is-IS" baseline="-25000" dirty="0" smtClean="0"/>
              <a:t>y</a:t>
            </a:r>
            <a:r>
              <a:rPr lang="is-IS" dirty="0" smtClean="0"/>
              <a:t>=d</a:t>
            </a:r>
            <a:r>
              <a:rPr lang="is-IS" baseline="-25000" dirty="0" smtClean="0"/>
              <a:t>C</a:t>
            </a:r>
            <a:r>
              <a:rPr lang="is-IS" dirty="0" smtClean="0"/>
              <a:t>}) B{s</a:t>
            </a:r>
            <a:r>
              <a:rPr lang="is-IS" baseline="-25000" dirty="0" smtClean="0"/>
              <a:t>x</a:t>
            </a:r>
            <a:r>
              <a:rPr lang="is-IS" dirty="0" smtClean="0"/>
              <a:t>=d</a:t>
            </a:r>
            <a:r>
              <a:rPr lang="is-IS" baseline="-25000" dirty="0" smtClean="0"/>
              <a:t>B</a:t>
            </a:r>
            <a:r>
              <a:rPr lang="is-IS" dirty="0" smtClean="0"/>
              <a:t>, t</a:t>
            </a:r>
            <a:r>
              <a:rPr lang="is-IS" baseline="-25000" dirty="0" smtClean="0"/>
              <a:t>y</a:t>
            </a:r>
            <a:r>
              <a:rPr lang="is-IS" dirty="0" smtClean="0"/>
              <a:t>=d</a:t>
            </a:r>
            <a:r>
              <a:rPr lang="is-IS" baseline="-25000" dirty="0" smtClean="0"/>
              <a:t>B</a:t>
            </a:r>
            <a:r>
              <a:rPr lang="is-IS" dirty="0" smtClean="0"/>
              <a:t>} C{s</a:t>
            </a:r>
            <a:r>
              <a:rPr lang="is-IS" baseline="-25000" dirty="0" smtClean="0"/>
              <a:t>y</a:t>
            </a:r>
            <a:r>
              <a:rPr lang="is-IS" dirty="0" smtClean="0"/>
              <a:t>=d</a:t>
            </a:r>
            <a:r>
              <a:rPr lang="is-IS" baseline="-25000" dirty="0" smtClean="0"/>
              <a:t>C</a:t>
            </a:r>
            <a:r>
              <a:rPr lang="is-IS" dirty="0" smtClean="0"/>
              <a:t>})</a:t>
            </a:r>
            <a:endParaRPr lang="is-I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Symbolic Execution of Reo Circuits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C77ED2-0F17-484F-8465-E8FE95A15463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458200" cy="609600"/>
          </a:xfrm>
        </p:spPr>
        <p:txBody>
          <a:bodyPr/>
          <a:lstStyle/>
          <a:p>
            <a:r>
              <a:rPr lang="en-US" sz="3600" dirty="0" smtClean="0"/>
              <a:t>Step 2: Construct the derivatives - example</a:t>
            </a:r>
            <a:endParaRPr lang="is-I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Step 3</a:t>
            </a:r>
            <a:endParaRPr lang="is-IS" smtClean="0"/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 the symbolic data stream of each output node based on the symbolic input stream of data for each derivative</a:t>
            </a:r>
            <a:endParaRPr lang="is-IS" dirty="0" smtClean="0"/>
          </a:p>
          <a:p>
            <a:r>
              <a:rPr lang="en-US" dirty="0" smtClean="0"/>
              <a:t>By forming the transitive closure of the relation among the elements of data in each stream.</a:t>
            </a:r>
          </a:p>
          <a:p>
            <a:pPr lvl="1"/>
            <a:r>
              <a:rPr lang="en-US" dirty="0" smtClean="0"/>
              <a:t>3.1. traverse </a:t>
            </a:r>
            <a:r>
              <a:rPr lang="en-US" dirty="0" smtClean="0"/>
              <a:t>each derivative from right to left and substitute data elements of data streams in the formula on data constraints (add proper </a:t>
            </a:r>
            <a:r>
              <a:rPr lang="en-US" dirty="0" smtClean="0"/>
              <a:t>index </a:t>
            </a:r>
            <a:r>
              <a:rPr lang="en-US" dirty="0" smtClean="0"/>
              <a:t>for each element).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3.2. compute </a:t>
            </a:r>
            <a:r>
              <a:rPr lang="en-US" dirty="0" smtClean="0"/>
              <a:t>the transitive closure of relations between data elements in input and output data streams.</a:t>
            </a:r>
            <a:endParaRPr lang="is-IS" dirty="0" smtClean="0"/>
          </a:p>
          <a:p>
            <a:endParaRPr lang="is-I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Symbolic Execution of Reo Circuits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286209-7765-47E5-B46F-33BCA39D326C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is-IS" dirty="0" smtClean="0"/>
              <a:t>Step 3.1: Indexing – example</a:t>
            </a:r>
            <a:endParaRPr lang="is-I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s-IS" dirty="0" smtClean="0"/>
              <a:t>R</a:t>
            </a:r>
            <a:r>
              <a:rPr lang="is-IS" baseline="-25000" dirty="0" smtClean="0"/>
              <a:t>12</a:t>
            </a:r>
            <a:r>
              <a:rPr lang="is-IS" dirty="0" smtClean="0"/>
              <a:t> </a:t>
            </a:r>
            <a:r>
              <a:rPr lang="is-IS" dirty="0" smtClean="0"/>
              <a:t>= (A{t</a:t>
            </a:r>
            <a:r>
              <a:rPr lang="is-IS" baseline="-25000" dirty="0" smtClean="0"/>
              <a:t>x</a:t>
            </a:r>
            <a:r>
              <a:rPr lang="is-IS" dirty="0" smtClean="0"/>
              <a:t>=a</a:t>
            </a:r>
            <a:r>
              <a:rPr lang="is-IS" baseline="-25000" dirty="0" smtClean="0"/>
              <a:t>last</a:t>
            </a:r>
            <a:r>
              <a:rPr lang="is-IS" dirty="0" smtClean="0"/>
              <a:t>} B{s</a:t>
            </a:r>
            <a:r>
              <a:rPr lang="is-IS" baseline="-25000" dirty="0" smtClean="0"/>
              <a:t>x</a:t>
            </a:r>
            <a:r>
              <a:rPr lang="is-IS" dirty="0" smtClean="0"/>
              <a:t>=b</a:t>
            </a:r>
            <a:r>
              <a:rPr lang="is-IS" baseline="-25000" dirty="0" smtClean="0"/>
              <a:t>last</a:t>
            </a:r>
            <a:r>
              <a:rPr lang="is-IS" dirty="0" smtClean="0"/>
              <a:t>, t</a:t>
            </a:r>
            <a:r>
              <a:rPr lang="is-IS" baseline="-25000" dirty="0" smtClean="0"/>
              <a:t>y</a:t>
            </a:r>
            <a:r>
              <a:rPr lang="is-IS" dirty="0" smtClean="0"/>
              <a:t>=b</a:t>
            </a:r>
            <a:r>
              <a:rPr lang="is-IS" baseline="-25000" dirty="0" smtClean="0"/>
              <a:t>last</a:t>
            </a:r>
            <a:r>
              <a:rPr lang="is-IS" dirty="0" smtClean="0"/>
              <a:t>} C{s</a:t>
            </a:r>
            <a:r>
              <a:rPr lang="is-IS" baseline="-25000" dirty="0" smtClean="0"/>
              <a:t>y</a:t>
            </a:r>
            <a:r>
              <a:rPr lang="is-IS" dirty="0" smtClean="0"/>
              <a:t>=c</a:t>
            </a:r>
            <a:r>
              <a:rPr lang="is-IS" baseline="-25000" dirty="0" smtClean="0"/>
              <a:t>last</a:t>
            </a:r>
            <a:r>
              <a:rPr lang="is-IS" dirty="0" smtClean="0"/>
              <a:t>})</a:t>
            </a:r>
          </a:p>
          <a:p>
            <a:endParaRPr lang="en-US" dirty="0" smtClean="0"/>
          </a:p>
          <a:p>
            <a:r>
              <a:rPr lang="is-IS" dirty="0" smtClean="0"/>
              <a:t>R</a:t>
            </a:r>
            <a:r>
              <a:rPr lang="is-IS" baseline="-25000" dirty="0" smtClean="0"/>
              <a:t>13 </a:t>
            </a:r>
            <a:r>
              <a:rPr lang="is-IS" dirty="0" smtClean="0"/>
              <a:t>=((A{t</a:t>
            </a:r>
            <a:r>
              <a:rPr lang="is-IS" baseline="-25000" dirty="0" smtClean="0"/>
              <a:t>x</a:t>
            </a:r>
            <a:r>
              <a:rPr lang="is-IS" dirty="0" smtClean="0"/>
              <a:t>=a</a:t>
            </a:r>
            <a:r>
              <a:rPr lang="is-IS" baseline="-25000" dirty="0" smtClean="0"/>
              <a:t>last-1</a:t>
            </a:r>
            <a:r>
              <a:rPr lang="is-IS" dirty="0" smtClean="0"/>
              <a:t>})</a:t>
            </a:r>
          </a:p>
          <a:p>
            <a:pPr>
              <a:buNone/>
            </a:pPr>
            <a:r>
              <a:rPr lang="is-IS" dirty="0" smtClean="0"/>
              <a:t>	</a:t>
            </a:r>
            <a:r>
              <a:rPr lang="is-IS" dirty="0" smtClean="0"/>
              <a:t>	(B{s</a:t>
            </a:r>
            <a:r>
              <a:rPr lang="is-IS" baseline="-25000" dirty="0" smtClean="0"/>
              <a:t>x</a:t>
            </a:r>
            <a:r>
              <a:rPr lang="is-IS" dirty="0" smtClean="0"/>
              <a:t>=b</a:t>
            </a:r>
            <a:r>
              <a:rPr lang="is-IS" baseline="-25000" dirty="0" smtClean="0"/>
              <a:t>last-1</a:t>
            </a:r>
            <a:r>
              <a:rPr lang="is-IS" dirty="0" smtClean="0"/>
              <a:t>, t</a:t>
            </a:r>
            <a:r>
              <a:rPr lang="is-IS" baseline="-25000" dirty="0" smtClean="0"/>
              <a:t>y</a:t>
            </a:r>
            <a:r>
              <a:rPr lang="is-IS" dirty="0" smtClean="0"/>
              <a:t>=b</a:t>
            </a:r>
            <a:r>
              <a:rPr lang="is-IS" baseline="-25000" dirty="0" smtClean="0"/>
              <a:t>last-1</a:t>
            </a:r>
            <a:r>
              <a:rPr lang="is-IS" dirty="0" smtClean="0"/>
              <a:t>} [AC]{t</a:t>
            </a:r>
            <a:r>
              <a:rPr lang="is-IS" baseline="-25000" dirty="0" smtClean="0"/>
              <a:t>x</a:t>
            </a:r>
            <a:r>
              <a:rPr lang="is-IS" dirty="0" smtClean="0"/>
              <a:t>=a</a:t>
            </a:r>
            <a:r>
              <a:rPr lang="is-IS" baseline="-25000" dirty="0" smtClean="0"/>
              <a:t>last</a:t>
            </a:r>
            <a:r>
              <a:rPr lang="is-IS" dirty="0" smtClean="0"/>
              <a:t>, s</a:t>
            </a:r>
            <a:r>
              <a:rPr lang="is-IS" baseline="-25000" dirty="0" smtClean="0"/>
              <a:t>y</a:t>
            </a:r>
            <a:r>
              <a:rPr lang="is-IS" dirty="0" smtClean="0"/>
              <a:t>=c</a:t>
            </a:r>
            <a:r>
              <a:rPr lang="is-IS" baseline="-25000" dirty="0" smtClean="0"/>
              <a:t>last-1</a:t>
            </a:r>
            <a:r>
              <a:rPr lang="is-IS" dirty="0" smtClean="0"/>
              <a:t>} + 	B{s</a:t>
            </a:r>
            <a:r>
              <a:rPr lang="is-IS" baseline="-25000" dirty="0" smtClean="0"/>
              <a:t>x</a:t>
            </a:r>
            <a:r>
              <a:rPr lang="is-IS" dirty="0" smtClean="0"/>
              <a:t>=b</a:t>
            </a:r>
            <a:r>
              <a:rPr lang="is-IS" baseline="-25000" dirty="0" smtClean="0"/>
              <a:t>last-1</a:t>
            </a:r>
            <a:r>
              <a:rPr lang="is-IS" dirty="0" smtClean="0"/>
              <a:t>, t</a:t>
            </a:r>
            <a:r>
              <a:rPr lang="is-IS" baseline="-25000" dirty="0" smtClean="0"/>
              <a:t>y</a:t>
            </a:r>
            <a:r>
              <a:rPr lang="is-IS" dirty="0" smtClean="0"/>
              <a:t>=b</a:t>
            </a:r>
            <a:r>
              <a:rPr lang="is-IS" baseline="-25000" dirty="0" smtClean="0"/>
              <a:t>last-1</a:t>
            </a:r>
            <a:r>
              <a:rPr lang="is-IS" dirty="0" smtClean="0"/>
              <a:t>}  A{t</a:t>
            </a:r>
            <a:r>
              <a:rPr lang="is-IS" baseline="-25000" dirty="0" smtClean="0"/>
              <a:t>x</a:t>
            </a:r>
            <a:r>
              <a:rPr lang="is-IS" dirty="0" smtClean="0"/>
              <a:t>=a</a:t>
            </a:r>
            <a:r>
              <a:rPr lang="is-IS" baseline="-25000" dirty="0" smtClean="0"/>
              <a:t>last</a:t>
            </a:r>
            <a:r>
              <a:rPr lang="is-IS" dirty="0" smtClean="0"/>
              <a:t>}C{s</a:t>
            </a:r>
            <a:r>
              <a:rPr lang="is-IS" baseline="-25000" dirty="0" smtClean="0"/>
              <a:t>y</a:t>
            </a:r>
            <a:r>
              <a:rPr lang="is-IS" dirty="0" smtClean="0"/>
              <a:t>=c</a:t>
            </a:r>
            <a:r>
              <a:rPr lang="is-IS" baseline="-25000" dirty="0" smtClean="0"/>
              <a:t>last-1</a:t>
            </a:r>
            <a:r>
              <a:rPr lang="is-IS" dirty="0" smtClean="0"/>
              <a:t>}) 	B{s</a:t>
            </a:r>
            <a:r>
              <a:rPr lang="is-IS" baseline="-25000" dirty="0" smtClean="0"/>
              <a:t>x</a:t>
            </a:r>
            <a:r>
              <a:rPr lang="is-IS" dirty="0" smtClean="0"/>
              <a:t>=b</a:t>
            </a:r>
            <a:r>
              <a:rPr lang="is-IS" baseline="-25000" dirty="0" smtClean="0"/>
              <a:t>last</a:t>
            </a:r>
            <a:r>
              <a:rPr lang="is-IS" dirty="0" smtClean="0"/>
              <a:t>, t</a:t>
            </a:r>
            <a:r>
              <a:rPr lang="is-IS" baseline="-25000" dirty="0" smtClean="0"/>
              <a:t>y</a:t>
            </a:r>
            <a:r>
              <a:rPr lang="is-IS" dirty="0" smtClean="0"/>
              <a:t>=b</a:t>
            </a:r>
            <a:r>
              <a:rPr lang="is-IS" baseline="-25000" dirty="0" smtClean="0"/>
              <a:t>last</a:t>
            </a:r>
            <a:r>
              <a:rPr lang="is-IS" dirty="0" smtClean="0"/>
              <a:t>} C{s</a:t>
            </a:r>
            <a:r>
              <a:rPr lang="is-IS" baseline="-25000" dirty="0" smtClean="0"/>
              <a:t>y</a:t>
            </a:r>
            <a:r>
              <a:rPr lang="is-IS" dirty="0" smtClean="0"/>
              <a:t>=c</a:t>
            </a:r>
            <a:r>
              <a:rPr lang="is-IS" baseline="-25000" dirty="0" smtClean="0"/>
              <a:t>last</a:t>
            </a:r>
            <a:r>
              <a:rPr lang="is-IS" dirty="0" smtClean="0"/>
              <a:t>})</a:t>
            </a:r>
            <a:endParaRPr lang="is-I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Symbolic Execution of Reo Circuits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C77ED2-0F17-484F-8465-E8FE95A15463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05800" cy="762000"/>
          </a:xfrm>
        </p:spPr>
        <p:txBody>
          <a:bodyPr/>
          <a:lstStyle/>
          <a:p>
            <a:r>
              <a:rPr lang="is-IS" sz="4000" dirty="0" smtClean="0"/>
              <a:t>Step 3.2: Transitive Closure - example</a:t>
            </a:r>
            <a:endParaRPr lang="is-I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9363"/>
            <a:ext cx="8229600" cy="5075237"/>
          </a:xfrm>
        </p:spPr>
        <p:txBody>
          <a:bodyPr/>
          <a:lstStyle/>
          <a:p>
            <a:r>
              <a:rPr lang="is-IS" dirty="0" smtClean="0"/>
              <a:t>R</a:t>
            </a:r>
            <a:r>
              <a:rPr lang="is-IS" baseline="-25000" dirty="0" smtClean="0"/>
              <a:t>12</a:t>
            </a:r>
            <a:r>
              <a:rPr lang="is-IS" dirty="0" smtClean="0"/>
              <a:t> = (A{t</a:t>
            </a:r>
            <a:r>
              <a:rPr lang="is-IS" baseline="-25000" dirty="0" smtClean="0"/>
              <a:t>x</a:t>
            </a:r>
            <a:r>
              <a:rPr lang="is-IS" dirty="0" smtClean="0"/>
              <a:t>=a</a:t>
            </a:r>
            <a:r>
              <a:rPr lang="is-IS" baseline="-25000" dirty="0" smtClean="0"/>
              <a:t>last</a:t>
            </a:r>
            <a:r>
              <a:rPr lang="is-IS" dirty="0" smtClean="0"/>
              <a:t>} B{s</a:t>
            </a:r>
            <a:r>
              <a:rPr lang="is-IS" baseline="-25000" dirty="0" smtClean="0"/>
              <a:t>x</a:t>
            </a:r>
            <a:r>
              <a:rPr lang="is-IS" dirty="0" smtClean="0"/>
              <a:t>=b</a:t>
            </a:r>
            <a:r>
              <a:rPr lang="is-IS" baseline="-25000" dirty="0" smtClean="0"/>
              <a:t>last</a:t>
            </a:r>
            <a:r>
              <a:rPr lang="is-IS" dirty="0" smtClean="0"/>
              <a:t>, t</a:t>
            </a:r>
            <a:r>
              <a:rPr lang="is-IS" baseline="-25000" dirty="0" smtClean="0"/>
              <a:t>y</a:t>
            </a:r>
            <a:r>
              <a:rPr lang="is-IS" dirty="0" smtClean="0"/>
              <a:t>=b</a:t>
            </a:r>
            <a:r>
              <a:rPr lang="is-IS" baseline="-25000" dirty="0" smtClean="0"/>
              <a:t>last</a:t>
            </a:r>
            <a:r>
              <a:rPr lang="is-IS" dirty="0" smtClean="0"/>
              <a:t>} C{s</a:t>
            </a:r>
            <a:r>
              <a:rPr lang="is-IS" baseline="-25000" dirty="0" smtClean="0"/>
              <a:t>y</a:t>
            </a:r>
            <a:r>
              <a:rPr lang="is-IS" dirty="0" smtClean="0"/>
              <a:t>=c</a:t>
            </a:r>
            <a:r>
              <a:rPr lang="is-IS" baseline="-25000" dirty="0" smtClean="0"/>
              <a:t>last</a:t>
            </a:r>
            <a:r>
              <a:rPr lang="is-IS" dirty="0" smtClean="0"/>
              <a:t>})</a:t>
            </a:r>
          </a:p>
          <a:p>
            <a:pPr lvl="1">
              <a:buNone/>
            </a:pPr>
            <a:r>
              <a:rPr lang="is-IS" dirty="0" smtClean="0"/>
              <a:t>	= (AB{t</a:t>
            </a:r>
            <a:r>
              <a:rPr lang="is-IS" baseline="-25000" dirty="0" smtClean="0"/>
              <a:t>x</a:t>
            </a:r>
            <a:r>
              <a:rPr lang="is-IS" dirty="0" smtClean="0"/>
              <a:t>=a</a:t>
            </a:r>
            <a:r>
              <a:rPr lang="is-IS" baseline="-25000" dirty="0" smtClean="0"/>
              <a:t>last</a:t>
            </a:r>
            <a:r>
              <a:rPr lang="is-IS" dirty="0" smtClean="0"/>
              <a:t>, s</a:t>
            </a:r>
            <a:r>
              <a:rPr lang="is-IS" baseline="-25000" dirty="0" smtClean="0"/>
              <a:t>x</a:t>
            </a:r>
            <a:r>
              <a:rPr lang="is-IS" dirty="0" smtClean="0"/>
              <a:t>=b</a:t>
            </a:r>
            <a:r>
              <a:rPr lang="is-IS" baseline="-25000" dirty="0" smtClean="0"/>
              <a:t>last</a:t>
            </a:r>
            <a:r>
              <a:rPr lang="is-IS" dirty="0" smtClean="0"/>
              <a:t>, t</a:t>
            </a:r>
            <a:r>
              <a:rPr lang="is-IS" baseline="-25000" dirty="0" smtClean="0"/>
              <a:t>y</a:t>
            </a:r>
            <a:r>
              <a:rPr lang="is-IS" dirty="0" smtClean="0"/>
              <a:t>=b</a:t>
            </a:r>
            <a:r>
              <a:rPr lang="is-IS" baseline="-25000" dirty="0" smtClean="0"/>
              <a:t>last</a:t>
            </a:r>
            <a:r>
              <a:rPr lang="is-IS" dirty="0" smtClean="0"/>
              <a:t>, a</a:t>
            </a:r>
            <a:r>
              <a:rPr lang="is-IS" baseline="-25000" dirty="0" smtClean="0"/>
              <a:t>last</a:t>
            </a:r>
            <a:r>
              <a:rPr lang="is-IS" dirty="0" smtClean="0"/>
              <a:t>=b</a:t>
            </a:r>
            <a:r>
              <a:rPr lang="is-IS" baseline="-25000" dirty="0" smtClean="0"/>
              <a:t>last</a:t>
            </a:r>
            <a:r>
              <a:rPr lang="is-IS" dirty="0" smtClean="0"/>
              <a:t>, t</a:t>
            </a:r>
            <a:r>
              <a:rPr lang="is-IS" baseline="-25000" dirty="0" smtClean="0"/>
              <a:t>y</a:t>
            </a:r>
            <a:r>
              <a:rPr lang="is-IS" dirty="0" smtClean="0"/>
              <a:t>=a</a:t>
            </a:r>
            <a:r>
              <a:rPr lang="is-IS" baseline="-25000" dirty="0" smtClean="0"/>
              <a:t>last</a:t>
            </a:r>
            <a:r>
              <a:rPr lang="is-IS" dirty="0" smtClean="0"/>
              <a:t>} 	  C{s</a:t>
            </a:r>
            <a:r>
              <a:rPr lang="is-IS" baseline="-25000" dirty="0" smtClean="0"/>
              <a:t>y</a:t>
            </a:r>
            <a:r>
              <a:rPr lang="is-IS" dirty="0" smtClean="0"/>
              <a:t>=c</a:t>
            </a:r>
            <a:r>
              <a:rPr lang="is-IS" baseline="-25000" dirty="0" smtClean="0"/>
              <a:t>last</a:t>
            </a:r>
            <a:r>
              <a:rPr lang="is-IS" dirty="0" smtClean="0"/>
              <a:t>})</a:t>
            </a:r>
          </a:p>
          <a:p>
            <a:pPr>
              <a:buNone/>
            </a:pPr>
            <a:r>
              <a:rPr lang="is-IS" dirty="0" smtClean="0"/>
              <a:t>	    = (ABC {t</a:t>
            </a:r>
            <a:r>
              <a:rPr lang="is-IS" baseline="-25000" dirty="0" smtClean="0"/>
              <a:t>x</a:t>
            </a:r>
            <a:r>
              <a:rPr lang="is-IS" dirty="0" smtClean="0"/>
              <a:t>=a</a:t>
            </a:r>
            <a:r>
              <a:rPr lang="is-IS" baseline="-25000" dirty="0" smtClean="0"/>
              <a:t>last</a:t>
            </a:r>
            <a:r>
              <a:rPr lang="is-IS" dirty="0" smtClean="0"/>
              <a:t>, s</a:t>
            </a:r>
            <a:r>
              <a:rPr lang="is-IS" baseline="-25000" dirty="0" smtClean="0"/>
              <a:t>x</a:t>
            </a:r>
            <a:r>
              <a:rPr lang="is-IS" dirty="0" smtClean="0"/>
              <a:t>=b</a:t>
            </a:r>
            <a:r>
              <a:rPr lang="is-IS" baseline="-25000" dirty="0" smtClean="0"/>
              <a:t>last</a:t>
            </a:r>
            <a:r>
              <a:rPr lang="is-IS" dirty="0" smtClean="0"/>
              <a:t>, t</a:t>
            </a:r>
            <a:r>
              <a:rPr lang="is-IS" baseline="-25000" dirty="0" smtClean="0"/>
              <a:t>y</a:t>
            </a:r>
            <a:r>
              <a:rPr lang="is-IS" dirty="0" smtClean="0"/>
              <a:t>=b</a:t>
            </a:r>
            <a:r>
              <a:rPr lang="is-IS" baseline="-25000" dirty="0" smtClean="0"/>
              <a:t>last</a:t>
            </a:r>
            <a:r>
              <a:rPr lang="is-IS" dirty="0" smtClean="0"/>
              <a:t>, a</a:t>
            </a:r>
            <a:r>
              <a:rPr lang="is-IS" baseline="-25000" dirty="0" smtClean="0"/>
              <a:t>last</a:t>
            </a:r>
            <a:r>
              <a:rPr lang="is-IS" dirty="0" smtClean="0"/>
              <a:t>=b</a:t>
            </a:r>
            <a:r>
              <a:rPr lang="is-IS" baseline="-25000" dirty="0" smtClean="0"/>
              <a:t>last</a:t>
            </a:r>
            <a:r>
              <a:rPr lang="is-IS" dirty="0" smtClean="0"/>
              <a:t>, t</a:t>
            </a:r>
            <a:r>
              <a:rPr lang="is-IS" baseline="-25000" dirty="0" smtClean="0"/>
              <a:t>y</a:t>
            </a:r>
            <a:r>
              <a:rPr lang="is-IS" dirty="0" smtClean="0"/>
              <a:t>=a</a:t>
            </a:r>
            <a:r>
              <a:rPr lang="is-IS" baseline="-25000" dirty="0" smtClean="0"/>
              <a:t>last</a:t>
            </a:r>
            <a:r>
              <a:rPr lang="is-IS" dirty="0" smtClean="0"/>
              <a:t>, 		s</a:t>
            </a:r>
            <a:r>
              <a:rPr lang="is-IS" baseline="-25000" dirty="0" smtClean="0"/>
              <a:t>y</a:t>
            </a:r>
            <a:r>
              <a:rPr lang="is-IS" dirty="0" smtClean="0"/>
              <a:t>=c</a:t>
            </a:r>
            <a:r>
              <a:rPr lang="is-IS" baseline="-25000" dirty="0" smtClean="0"/>
              <a:t>last</a:t>
            </a:r>
            <a:r>
              <a:rPr lang="is-IS" dirty="0" smtClean="0"/>
              <a:t>, c</a:t>
            </a:r>
            <a:r>
              <a:rPr lang="is-IS" baseline="-25000" dirty="0" smtClean="0"/>
              <a:t>last</a:t>
            </a:r>
            <a:r>
              <a:rPr lang="is-IS" dirty="0" smtClean="0"/>
              <a:t>=a</a:t>
            </a:r>
            <a:r>
              <a:rPr lang="is-IS" baseline="-25000" dirty="0" smtClean="0"/>
              <a:t>last</a:t>
            </a:r>
            <a:r>
              <a:rPr lang="is-IS" dirty="0" smtClean="0"/>
              <a:t>)</a:t>
            </a:r>
          </a:p>
          <a:p>
            <a:endParaRPr lang="en-US" dirty="0" smtClean="0"/>
          </a:p>
          <a:p>
            <a:pPr>
              <a:buNone/>
            </a:pPr>
            <a:endParaRPr lang="is-IS" dirty="0" smtClean="0"/>
          </a:p>
          <a:p>
            <a:pPr>
              <a:buNone/>
            </a:pPr>
            <a:r>
              <a:rPr lang="is-IS" b="1" dirty="0" smtClean="0"/>
              <a:t>R</a:t>
            </a:r>
            <a:r>
              <a:rPr lang="is-IS" b="1" baseline="-25000" dirty="0" smtClean="0"/>
              <a:t>12</a:t>
            </a:r>
            <a:r>
              <a:rPr lang="en-US" b="1" dirty="0" smtClean="0"/>
              <a:t> </a:t>
            </a:r>
            <a:r>
              <a:rPr lang="en-US" b="1" dirty="0" smtClean="0"/>
              <a:t>= (ABC {</a:t>
            </a:r>
            <a:r>
              <a:rPr lang="en-US" b="1" dirty="0" err="1" smtClean="0"/>
              <a:t>c</a:t>
            </a:r>
            <a:r>
              <a:rPr lang="en-US" b="1" baseline="-25000" dirty="0" err="1" smtClean="0"/>
              <a:t>last</a:t>
            </a:r>
            <a:r>
              <a:rPr lang="en-US" b="1" dirty="0" smtClean="0"/>
              <a:t>=</a:t>
            </a:r>
            <a:r>
              <a:rPr lang="en-US" b="1" dirty="0" err="1" smtClean="0"/>
              <a:t>a</a:t>
            </a:r>
            <a:r>
              <a:rPr lang="en-US" b="1" baseline="-25000" dirty="0" err="1" smtClean="0"/>
              <a:t>last</a:t>
            </a:r>
            <a:r>
              <a:rPr lang="en-US" b="1" dirty="0" smtClean="0"/>
              <a:t>})</a:t>
            </a:r>
            <a:endParaRPr lang="en-US" b="1" dirty="0" smtClean="0"/>
          </a:p>
          <a:p>
            <a:endParaRPr lang="is-I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Symbolic Execution of Reo Circuits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C77ED2-0F17-484F-8465-E8FE95A15463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Technical benefits</a:t>
            </a:r>
            <a:endParaRPr lang="is-IS" smtClean="0"/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Number of cycles</a:t>
            </a:r>
          </a:p>
          <a:p>
            <a:pPr lvl="1"/>
            <a:r>
              <a:rPr lang="en-US" dirty="0" smtClean="0"/>
              <a:t>Remember two </a:t>
            </a:r>
            <a:r>
              <a:rPr lang="en-US" dirty="0" smtClean="0"/>
              <a:t>main difficulties in performing symbolic execution are </a:t>
            </a:r>
          </a:p>
          <a:p>
            <a:pPr marL="1125537" lvl="2" indent="-457200">
              <a:buFont typeface="+mj-lt"/>
              <a:buAutoNum type="arabicPeriod"/>
            </a:pPr>
            <a:r>
              <a:rPr lang="en-US" dirty="0" smtClean="0"/>
              <a:t>handling complicated data structures and data types; and </a:t>
            </a:r>
          </a:p>
          <a:p>
            <a:pPr marL="1125537" lvl="2" indent="-457200">
              <a:buFont typeface="+mj-lt"/>
              <a:buAutoNum type="arabicPeriod"/>
            </a:pPr>
            <a:r>
              <a:rPr lang="en-US" dirty="0" smtClean="0"/>
              <a:t>dealing with a potentially infinite number of symbolic </a:t>
            </a:r>
            <a:r>
              <a:rPr lang="is-IS" dirty="0" smtClean="0"/>
              <a:t>execution paths</a:t>
            </a:r>
            <a:r>
              <a:rPr lang="is-IS" dirty="0" smtClean="0"/>
              <a:t>.</a:t>
            </a:r>
          </a:p>
          <a:p>
            <a:pPr lvl="1"/>
            <a:r>
              <a:rPr lang="en-US" dirty="0" smtClean="0"/>
              <a:t>We don’t have problem 2, and we don’t care about problem 1 at the moment</a:t>
            </a:r>
          </a:p>
          <a:p>
            <a:r>
              <a:rPr lang="en-US" dirty="0" smtClean="0"/>
              <a:t>Starting from the automata</a:t>
            </a:r>
          </a:p>
          <a:p>
            <a:r>
              <a:rPr lang="en-US" dirty="0" smtClean="0"/>
              <a:t>Using symbolic data</a:t>
            </a:r>
            <a:endParaRPr lang="is-IS" dirty="0" smtClean="0"/>
          </a:p>
          <a:p>
            <a:pPr lvl="1"/>
            <a:endParaRPr lang="en-US" dirty="0" smtClean="0"/>
          </a:p>
          <a:p>
            <a:endParaRPr lang="is-IS" dirty="0" smtClean="0"/>
          </a:p>
          <a:p>
            <a:endParaRPr lang="is-I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Symbolic Execution of Reo Circuits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C31E9-AA98-4850-BCA3-568B3A2B011B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Case Studies</a:t>
            </a:r>
            <a:endParaRPr lang="is-IS" smtClean="0"/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Fibonacci</a:t>
            </a:r>
          </a:p>
          <a:p>
            <a:r>
              <a:rPr lang="en-US" smtClean="0"/>
              <a:t>Critical section</a:t>
            </a:r>
            <a:endParaRPr lang="is-I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Symbolic Execution of Reo Circuits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F57341-0176-4F8E-B870-CB32863D5BB8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Fibonacci</a:t>
            </a:r>
            <a:endParaRPr lang="is-I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0"/>
            <a:ext cx="4724400" cy="1066800"/>
          </a:xfrm>
        </p:spPr>
        <p:txBody>
          <a:bodyPr/>
          <a:lstStyle/>
          <a:p>
            <a:pPr>
              <a:buNone/>
            </a:pPr>
            <a:r>
              <a:rPr lang="is-IS" b="1" dirty="0" smtClean="0"/>
              <a:t>E</a:t>
            </a:r>
            <a:r>
              <a:rPr lang="is-IS" b="1" baseline="-25000" dirty="0" smtClean="0"/>
              <a:t>last</a:t>
            </a:r>
            <a:r>
              <a:rPr lang="is-IS" b="1" dirty="0" smtClean="0"/>
              <a:t>=E</a:t>
            </a:r>
            <a:r>
              <a:rPr lang="is-IS" b="1" baseline="-25000" dirty="0" smtClean="0"/>
              <a:t>last-1</a:t>
            </a:r>
            <a:r>
              <a:rPr lang="is-IS" b="1" dirty="0" smtClean="0"/>
              <a:t>+E</a:t>
            </a:r>
            <a:r>
              <a:rPr lang="is-IS" b="1" baseline="-25000" dirty="0" smtClean="0"/>
              <a:t>last-2</a:t>
            </a:r>
            <a:endParaRPr lang="is-I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Symbolic Execution of Reo Circuits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C77ED2-0F17-484F-8465-E8FE95A15463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pic>
        <p:nvPicPr>
          <p:cNvPr id="993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0975" y="1447800"/>
            <a:ext cx="4772025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is-I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Walking on the cycles </a:t>
            </a:r>
            <a:r>
              <a:rPr lang="en-US" dirty="0" smtClean="0"/>
              <a:t>through the constraint automata </a:t>
            </a:r>
          </a:p>
          <a:p>
            <a:pPr lvl="1"/>
            <a:r>
              <a:rPr lang="en-US" dirty="0" smtClean="0"/>
              <a:t>Find the outputs based on inputs in their symbolic representation</a:t>
            </a:r>
          </a:p>
          <a:p>
            <a:pPr lvl="1"/>
            <a:r>
              <a:rPr lang="en-US" dirty="0" smtClean="0"/>
              <a:t>Find possible deadlocks and </a:t>
            </a:r>
            <a:r>
              <a:rPr lang="en-US" dirty="0" err="1" smtClean="0"/>
              <a:t>livelocks</a:t>
            </a:r>
            <a:r>
              <a:rPr lang="en-US" dirty="0" smtClean="0"/>
              <a:t> by </a:t>
            </a:r>
            <a:r>
              <a:rPr lang="en-US" dirty="0" err="1" smtClean="0"/>
              <a:t>reachability</a:t>
            </a:r>
            <a:r>
              <a:rPr lang="en-US" dirty="0" smtClean="0"/>
              <a:t> analysis: </a:t>
            </a:r>
          </a:p>
          <a:p>
            <a:pPr lvl="2"/>
            <a:r>
              <a:rPr lang="en-US" dirty="0" smtClean="0"/>
              <a:t>whether an input data reaches an output port</a:t>
            </a:r>
          </a:p>
          <a:p>
            <a:pPr lvl="1"/>
            <a:r>
              <a:rPr lang="en-US" dirty="0" smtClean="0"/>
              <a:t> May extract the coordination patterns</a:t>
            </a:r>
          </a:p>
          <a:p>
            <a:pPr>
              <a:buNone/>
            </a:pPr>
            <a:endParaRPr lang="is-I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Symbolic Execution of Reo Circuits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C77ED2-0F17-484F-8465-E8FE95A1546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Critical Section</a:t>
            </a:r>
            <a:endParaRPr lang="is-I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867400"/>
            <a:ext cx="8229600" cy="228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Find the deadlock</a:t>
            </a:r>
            <a:endParaRPr lang="is-I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Symbolic Execution of Reo Circuits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C77ED2-0F17-484F-8465-E8FE95A15463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graphicFrame>
        <p:nvGraphicFramePr>
          <p:cNvPr id="101378" name="Object 2"/>
          <p:cNvGraphicFramePr>
            <a:graphicFrameLocks noChangeAspect="1"/>
          </p:cNvGraphicFramePr>
          <p:nvPr/>
        </p:nvGraphicFramePr>
        <p:xfrm>
          <a:off x="3962400" y="1219200"/>
          <a:ext cx="4648200" cy="4933950"/>
        </p:xfrm>
        <a:graphic>
          <a:graphicData uri="http://schemas.openxmlformats.org/presentationml/2006/ole">
            <p:oleObj spid="_x0000_s102402" name="Acrobat Document" r:id="rId4" imgW="4648200" imgH="4324350" progId="AcroExch.Document.7">
              <p:embed/>
            </p:oleObj>
          </a:graphicData>
        </a:graphic>
      </p:graphicFrame>
      <p:graphicFrame>
        <p:nvGraphicFramePr>
          <p:cNvPr id="101379" name="Object 3"/>
          <p:cNvGraphicFramePr>
            <a:graphicFrameLocks noChangeAspect="1"/>
          </p:cNvGraphicFramePr>
          <p:nvPr/>
        </p:nvGraphicFramePr>
        <p:xfrm>
          <a:off x="990600" y="3095625"/>
          <a:ext cx="2381250" cy="2543175"/>
        </p:xfrm>
        <a:graphic>
          <a:graphicData uri="http://schemas.openxmlformats.org/presentationml/2006/ole">
            <p:oleObj spid="_x0000_s102403" name="Acrobat Document" r:id="rId5" imgW="2381250" imgH="2543175" progId="AcroExch.Document.7">
              <p:embed/>
            </p:oleObj>
          </a:graphicData>
        </a:graphic>
      </p:graphicFrame>
      <p:graphicFrame>
        <p:nvGraphicFramePr>
          <p:cNvPr id="101381" name="Object 5"/>
          <p:cNvGraphicFramePr>
            <a:graphicFrameLocks noChangeAspect="1"/>
          </p:cNvGraphicFramePr>
          <p:nvPr/>
        </p:nvGraphicFramePr>
        <p:xfrm>
          <a:off x="914400" y="1524000"/>
          <a:ext cx="2438400" cy="1466850"/>
        </p:xfrm>
        <a:graphic>
          <a:graphicData uri="http://schemas.openxmlformats.org/presentationml/2006/ole">
            <p:oleObj spid="_x0000_s102404" name="Acrobat Document" r:id="rId6" imgW="19050000" imgH="9048750" progId="AcroExch.Document.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 of the talk</a:t>
            </a:r>
            <a:endParaRPr lang="is-IS" smtClean="0"/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Introduction and Motivation</a:t>
            </a:r>
          </a:p>
          <a:p>
            <a:r>
              <a:rPr lang="en-US" smtClean="0"/>
              <a:t>Reo and Constraint Automata</a:t>
            </a:r>
          </a:p>
          <a:p>
            <a:r>
              <a:rPr lang="en-US" smtClean="0"/>
              <a:t>Symbolic Execution</a:t>
            </a:r>
          </a:p>
          <a:p>
            <a:r>
              <a:rPr lang="en-US" smtClean="0"/>
              <a:t>Our Approach</a:t>
            </a:r>
          </a:p>
          <a:p>
            <a:pPr>
              <a:buFont typeface="Wingdings" pitchFamily="2" charset="2"/>
              <a:buChar char="Ø"/>
            </a:pPr>
            <a:r>
              <a:rPr lang="en-US" smtClean="0">
                <a:solidFill>
                  <a:srgbClr val="FF0000"/>
                </a:solidFill>
              </a:rPr>
              <a:t>Conclusion and Future Work</a:t>
            </a:r>
            <a:endParaRPr lang="is-IS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8E4A96-E364-4622-AB97-FBE6DF4F043B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Symbolic Execution of Reo Circuits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</a:t>
            </a:r>
            <a:endParaRPr lang="is-IS" smtClean="0"/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Lucida Handwriting" pitchFamily="66" charset="0"/>
              </a:rPr>
              <a:t>Beautiful and elegant technique</a:t>
            </a:r>
          </a:p>
          <a:p>
            <a:pPr lvl="1"/>
            <a:r>
              <a:rPr lang="en-US" dirty="0" smtClean="0"/>
              <a:t>Simple: Trivial when solved</a:t>
            </a:r>
          </a:p>
          <a:p>
            <a:pPr lvl="1"/>
            <a:r>
              <a:rPr lang="en-US" dirty="0" smtClean="0"/>
              <a:t>Useful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Light-weight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A29DF-F06E-470C-9E85-D2CD692BC89B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Symbolic Execution of Reo Circuits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Future work</a:t>
            </a:r>
            <a:endParaRPr lang="is-IS" smtClean="0"/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</a:t>
            </a:r>
            <a:r>
              <a:rPr lang="en-US" b="1" dirty="0" smtClean="0">
                <a:latin typeface="Elephant" pitchFamily="18" charset="0"/>
              </a:rPr>
              <a:t>formal</a:t>
            </a:r>
            <a:r>
              <a:rPr lang="en-US" dirty="0" smtClean="0"/>
              <a:t> explanations for</a:t>
            </a:r>
          </a:p>
          <a:p>
            <a:pPr lvl="1"/>
            <a:r>
              <a:rPr lang="en-US" dirty="0" smtClean="0"/>
              <a:t>How many times to cycle?</a:t>
            </a:r>
          </a:p>
          <a:p>
            <a:pPr lvl="1"/>
            <a:r>
              <a:rPr lang="en-US" dirty="0" smtClean="0"/>
              <a:t>Why the final state shall be the initial state?</a:t>
            </a:r>
          </a:p>
          <a:p>
            <a:pPr lvl="1"/>
            <a:r>
              <a:rPr lang="en-US" dirty="0" smtClean="0"/>
              <a:t>Recursive </a:t>
            </a:r>
            <a:r>
              <a:rPr lang="en-US" dirty="0" smtClean="0"/>
              <a:t>functions, feedbacks</a:t>
            </a:r>
          </a:p>
          <a:p>
            <a:pPr lvl="1"/>
            <a:r>
              <a:rPr lang="en-US" dirty="0" smtClean="0"/>
              <a:t>A syntax for </a:t>
            </a:r>
            <a:r>
              <a:rPr lang="en-US" smtClean="0"/>
              <a:t>more general expression</a:t>
            </a:r>
            <a:endParaRPr lang="en-US" dirty="0" smtClean="0"/>
          </a:p>
          <a:p>
            <a:pPr lvl="1"/>
            <a:r>
              <a:rPr lang="en-US" dirty="0" smtClean="0"/>
              <a:t>Coordination patterns</a:t>
            </a:r>
          </a:p>
          <a:p>
            <a:pPr lvl="1"/>
            <a:endParaRPr lang="en-US" dirty="0" smtClean="0"/>
          </a:p>
          <a:p>
            <a:r>
              <a:rPr lang="en-US" b="1" dirty="0" smtClean="0">
                <a:latin typeface="Elephant" pitchFamily="18" charset="0"/>
              </a:rPr>
              <a:t>Big</a:t>
            </a:r>
            <a:r>
              <a:rPr lang="en-US" dirty="0" smtClean="0"/>
              <a:t> </a:t>
            </a:r>
            <a:r>
              <a:rPr lang="en-US" dirty="0" smtClean="0"/>
              <a:t>case studies and experimental results</a:t>
            </a:r>
          </a:p>
          <a:p>
            <a:pPr lvl="1"/>
            <a:r>
              <a:rPr lang="en-US" dirty="0" smtClean="0"/>
              <a:t>Compare with model checking</a:t>
            </a:r>
            <a:endParaRPr lang="is-I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Symbolic Execution of Reo Circuits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737EEA-F2FC-43C4-A1D7-7956C4C80634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E</a:t>
            </a:r>
            <a:r>
              <a:rPr lang="en-US" dirty="0" smtClean="0"/>
              <a:t>xample: Fibonacci circuit</a:t>
            </a:r>
            <a:endParaRPr lang="is-I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0"/>
            <a:ext cx="4724400" cy="1066800"/>
          </a:xfrm>
        </p:spPr>
        <p:txBody>
          <a:bodyPr/>
          <a:lstStyle/>
          <a:p>
            <a:pPr>
              <a:buNone/>
            </a:pPr>
            <a:r>
              <a:rPr lang="is-IS" b="1" dirty="0" smtClean="0"/>
              <a:t>E</a:t>
            </a:r>
            <a:r>
              <a:rPr lang="is-IS" b="1" baseline="-25000" dirty="0" smtClean="0"/>
              <a:t>last</a:t>
            </a:r>
            <a:r>
              <a:rPr lang="is-IS" b="1" dirty="0" smtClean="0"/>
              <a:t>=E</a:t>
            </a:r>
            <a:r>
              <a:rPr lang="is-IS" b="1" baseline="-25000" dirty="0" smtClean="0"/>
              <a:t>last-1</a:t>
            </a:r>
            <a:r>
              <a:rPr lang="is-IS" b="1" dirty="0" smtClean="0"/>
              <a:t>+E</a:t>
            </a:r>
            <a:r>
              <a:rPr lang="is-IS" b="1" baseline="-25000" dirty="0" smtClean="0"/>
              <a:t>last-2</a:t>
            </a:r>
            <a:endParaRPr lang="is-I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Symbolic Execution of Reo Circuits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C77ED2-0F17-484F-8465-E8FE95A1546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993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0975" y="1447800"/>
            <a:ext cx="4772025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04800" y="5334000"/>
            <a:ext cx="6324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en-US" sz="2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Useful in data-dominated</a:t>
            </a:r>
            <a:r>
              <a:rPr kumimoji="0" lang="en-US" sz="2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application</a:t>
            </a:r>
            <a:endParaRPr lang="is-IS" sz="2600" noProof="0" dirty="0" smtClean="0">
              <a:latin typeface="+mn-lt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en-US" sz="260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Hardware</a:t>
            </a:r>
            <a:r>
              <a:rPr kumimoji="0" lang="en-US" sz="260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designs</a:t>
            </a:r>
            <a:endParaRPr kumimoji="0" lang="is-IS" sz="2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 dirty="0" smtClean="0"/>
              <a:t>Example: critical section in a code</a:t>
            </a:r>
            <a:endParaRPr lang="is-I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91200"/>
            <a:ext cx="8229600" cy="5334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hlinkClick r:id="rId4" action="ppaction://hlinkfile"/>
              </a:rPr>
              <a:t>Find the deadlock</a:t>
            </a:r>
            <a:endParaRPr lang="is-IS" dirty="0">
              <a:hlinkClick r:id="rId4" action="ppaction://hlinkfile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Symbolic Execution of Reo Circuits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C77ED2-0F17-484F-8465-E8FE95A1546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101378" name="Object 2"/>
          <p:cNvGraphicFramePr>
            <a:graphicFrameLocks noChangeAspect="1"/>
          </p:cNvGraphicFramePr>
          <p:nvPr/>
        </p:nvGraphicFramePr>
        <p:xfrm>
          <a:off x="3962400" y="1219200"/>
          <a:ext cx="4648200" cy="4933950"/>
        </p:xfrm>
        <a:graphic>
          <a:graphicData uri="http://schemas.openxmlformats.org/presentationml/2006/ole">
            <p:oleObj spid="_x0000_s101378" name="Acrobat Document" r:id="rId5" imgW="4648200" imgH="4324350" progId="AcroExch.Document.7">
              <p:embed/>
            </p:oleObj>
          </a:graphicData>
        </a:graphic>
      </p:graphicFrame>
      <p:graphicFrame>
        <p:nvGraphicFramePr>
          <p:cNvPr id="101379" name="Object 3"/>
          <p:cNvGraphicFramePr>
            <a:graphicFrameLocks noChangeAspect="1"/>
          </p:cNvGraphicFramePr>
          <p:nvPr/>
        </p:nvGraphicFramePr>
        <p:xfrm>
          <a:off x="990600" y="3095625"/>
          <a:ext cx="2381250" cy="2543175"/>
        </p:xfrm>
        <a:graphic>
          <a:graphicData uri="http://schemas.openxmlformats.org/presentationml/2006/ole">
            <p:oleObj spid="_x0000_s101379" name="Acrobat Document" r:id="rId6" imgW="2381250" imgH="2543175" progId="AcroExch.Document.7">
              <p:embed/>
            </p:oleObj>
          </a:graphicData>
        </a:graphic>
      </p:graphicFrame>
      <p:graphicFrame>
        <p:nvGraphicFramePr>
          <p:cNvPr id="101381" name="Object 5"/>
          <p:cNvGraphicFramePr>
            <a:graphicFrameLocks noChangeAspect="1"/>
          </p:cNvGraphicFramePr>
          <p:nvPr/>
        </p:nvGraphicFramePr>
        <p:xfrm>
          <a:off x="914400" y="1524000"/>
          <a:ext cx="2438400" cy="1466850"/>
        </p:xfrm>
        <a:graphic>
          <a:graphicData uri="http://schemas.openxmlformats.org/presentationml/2006/ole">
            <p:oleObj spid="_x0000_s101381" name="Acrobat Document" r:id="rId7" imgW="19050000" imgH="9048750" progId="AcroExch.Document.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 of the talk</a:t>
            </a:r>
            <a:endParaRPr lang="is-IS" smtClean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Introduction and Motivation</a:t>
            </a:r>
          </a:p>
          <a:p>
            <a:pPr>
              <a:buFont typeface="Wingdings" pitchFamily="2" charset="2"/>
              <a:buChar char="Ø"/>
            </a:pPr>
            <a:r>
              <a:rPr lang="en-US" smtClean="0">
                <a:solidFill>
                  <a:srgbClr val="FF0000"/>
                </a:solidFill>
              </a:rPr>
              <a:t>Reo and Constraint Automata</a:t>
            </a:r>
          </a:p>
          <a:p>
            <a:r>
              <a:rPr lang="en-US" smtClean="0"/>
              <a:t>Symbolic Execution</a:t>
            </a:r>
          </a:p>
          <a:p>
            <a:r>
              <a:rPr lang="en-US" smtClean="0"/>
              <a:t>Our Approach</a:t>
            </a:r>
          </a:p>
          <a:p>
            <a:r>
              <a:rPr lang="en-US" smtClean="0"/>
              <a:t>Conclusion and Future Work</a:t>
            </a:r>
            <a:endParaRPr lang="is-I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E67370-C05F-415D-8790-734B3F65067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Symbolic Execution of Reo Circuits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6405B8-0400-45E9-9194-18590F6B6B0B}" type="slidenum">
              <a:rPr lang="en-GB"/>
              <a:pPr>
                <a:defRPr/>
              </a:pPr>
              <a:t>8</a:t>
            </a:fld>
            <a:endParaRPr lang="en-GB"/>
          </a:p>
        </p:txBody>
      </p:sp>
      <p:sp>
        <p:nvSpPr>
          <p:cNvPr id="2253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pPr marL="342900" indent="-342900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Reo</a:t>
            </a:r>
            <a:br>
              <a:rPr lang="en-GB" smtClean="0"/>
            </a:br>
            <a:r>
              <a:rPr lang="en-US" sz="2400" smtClean="0"/>
              <a:t>Introduced by Arbab, 2001</a:t>
            </a:r>
            <a:endParaRPr lang="en-GB" smtClean="0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066800" y="1981200"/>
            <a:ext cx="7543800" cy="4114800"/>
          </a:xfrm>
        </p:spPr>
        <p:txBody>
          <a:bodyPr/>
          <a:lstStyle/>
          <a:p>
            <a:pPr eaLnBrk="1" hangingPunct="1"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800" smtClean="0"/>
              <a:t>Exogenous coordination language based on channels</a:t>
            </a:r>
          </a:p>
          <a:p>
            <a:pPr eaLnBrk="1" hangingPunct="1"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800" smtClean="0"/>
              <a:t>Reo Circuit </a:t>
            </a:r>
          </a:p>
          <a:p>
            <a:pPr lvl="1" eaLnBrk="1" hangingPunct="1"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Components &amp; Connectors</a:t>
            </a:r>
          </a:p>
          <a:p>
            <a:pPr lvl="1" eaLnBrk="1" hangingPunct="1"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Components are coordinated through connectors </a:t>
            </a:r>
          </a:p>
          <a:p>
            <a:pPr lvl="1" eaLnBrk="1" hangingPunct="1"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Simplest connectors are channels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Symbolic Execution of Reo Circuits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144EA4-0654-40D9-9451-EF50E4A9859C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Channels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smtClean="0"/>
              <a:t>Basic connectors</a:t>
            </a:r>
          </a:p>
          <a:p>
            <a:r>
              <a:rPr lang="en-US" sz="2800" smtClean="0"/>
              <a:t>Channel in </a:t>
            </a:r>
            <a:r>
              <a:rPr lang="en-US" sz="2800" i="1" smtClean="0"/>
              <a:t>Reo</a:t>
            </a:r>
            <a:r>
              <a:rPr lang="en-US" sz="2800" smtClean="0"/>
              <a:t> is a generalization of its common notion:</a:t>
            </a:r>
          </a:p>
          <a:p>
            <a:pPr lvl="1"/>
            <a:r>
              <a:rPr lang="en-US" smtClean="0"/>
              <a:t>Always has </a:t>
            </a:r>
            <a:r>
              <a:rPr lang="en-US" smtClean="0">
                <a:solidFill>
                  <a:schemeClr val="accent1"/>
                </a:solidFill>
              </a:rPr>
              <a:t>two ends</a:t>
            </a:r>
          </a:p>
          <a:p>
            <a:pPr lvl="1"/>
            <a:r>
              <a:rPr lang="en-US" smtClean="0"/>
              <a:t>Two types of channel ends</a:t>
            </a:r>
          </a:p>
          <a:p>
            <a:pPr lvl="2"/>
            <a:r>
              <a:rPr lang="en-US" sz="2000" smtClean="0">
                <a:solidFill>
                  <a:schemeClr val="accent1"/>
                </a:solidFill>
              </a:rPr>
              <a:t>Source</a:t>
            </a:r>
            <a:r>
              <a:rPr lang="en-US" sz="2000" smtClean="0"/>
              <a:t>: data enters into the channel</a:t>
            </a:r>
            <a:endParaRPr lang="en-US" sz="2000" smtClean="0">
              <a:solidFill>
                <a:schemeClr val="accent1"/>
              </a:solidFill>
            </a:endParaRPr>
          </a:p>
          <a:p>
            <a:pPr lvl="2"/>
            <a:r>
              <a:rPr lang="en-US" sz="2000" smtClean="0">
                <a:solidFill>
                  <a:schemeClr val="accent1"/>
                </a:solidFill>
              </a:rPr>
              <a:t>Sink</a:t>
            </a:r>
            <a:r>
              <a:rPr lang="en-US" sz="2000" smtClean="0"/>
              <a:t>: data</a:t>
            </a:r>
            <a:r>
              <a:rPr lang="en-US" sz="2000" smtClean="0">
                <a:solidFill>
                  <a:schemeClr val="accent1"/>
                </a:solidFill>
              </a:rPr>
              <a:t> </a:t>
            </a:r>
            <a:r>
              <a:rPr lang="en-US" sz="2000" smtClean="0"/>
              <a:t>leaves the channel</a:t>
            </a:r>
          </a:p>
          <a:p>
            <a:pPr lvl="1"/>
            <a:r>
              <a:rPr lang="en-US" smtClean="0"/>
              <a:t>A channel can have two sources or two sinks</a:t>
            </a:r>
          </a:p>
          <a:p>
            <a:endParaRPr lang="en-US" sz="280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Symbolic Execution of Reo Circuits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2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46791C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2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46791C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ppt/theme/themeOverride2.xml><?xml version="1.0" encoding="utf-8"?>
<a:themeOverride xmlns:a="http://schemas.openxmlformats.org/drawingml/2006/main">
  <a:clrScheme name="Custom 2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46791C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9366</TotalTime>
  <Words>1628</Words>
  <Application>Microsoft Office PowerPoint</Application>
  <PresentationFormat>On-screen Show (4:3)</PresentationFormat>
  <Paragraphs>385</Paragraphs>
  <Slides>43</Slides>
  <Notes>43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43</vt:i4>
      </vt:variant>
    </vt:vector>
  </HeadingPairs>
  <TitlesOfParts>
    <vt:vector size="59" baseType="lpstr">
      <vt:lpstr>Arial</vt:lpstr>
      <vt:lpstr>Calibri</vt:lpstr>
      <vt:lpstr>Constantia</vt:lpstr>
      <vt:lpstr>Wingdings 2</vt:lpstr>
      <vt:lpstr>Wingdings</vt:lpstr>
      <vt:lpstr>Times New Roman</vt:lpstr>
      <vt:lpstr>Majalla UI</vt:lpstr>
      <vt:lpstr>Symbol</vt:lpstr>
      <vt:lpstr>Tahoma</vt:lpstr>
      <vt:lpstr>Traditional Arabic</vt:lpstr>
      <vt:lpstr>Lucida Handwriting</vt:lpstr>
      <vt:lpstr>Elephant</vt:lpstr>
      <vt:lpstr>Flow</vt:lpstr>
      <vt:lpstr>Microsoft Office Visio Drawing</vt:lpstr>
      <vt:lpstr>Acrobat Document</vt:lpstr>
      <vt:lpstr>Adobe Acrobat Document</vt:lpstr>
      <vt:lpstr>Symbolic Execution of Reo Circuits</vt:lpstr>
      <vt:lpstr>Outline of the talk</vt:lpstr>
      <vt:lpstr>Motivation</vt:lpstr>
      <vt:lpstr>Introduction</vt:lpstr>
      <vt:lpstr>Example: Fibonacci circuit</vt:lpstr>
      <vt:lpstr>Example: critical section in a code</vt:lpstr>
      <vt:lpstr>Outline of the talk</vt:lpstr>
      <vt:lpstr>Reo Introduced by Arbab, 2001</vt:lpstr>
      <vt:lpstr>Channels</vt:lpstr>
      <vt:lpstr>Join: Connecting channels, putting channel ends together in Nodes</vt:lpstr>
      <vt:lpstr>Constraint Automata Introduced by Baier, Sirjani, Arbab, Rutten, 2003</vt:lpstr>
      <vt:lpstr>Reo Primitive Channels</vt:lpstr>
      <vt:lpstr>CASM: CA with State Memory</vt:lpstr>
      <vt:lpstr>CASM for FIFO1</vt:lpstr>
      <vt:lpstr>Slide 15</vt:lpstr>
      <vt:lpstr>Outline of the talk</vt:lpstr>
      <vt:lpstr>Symbolic execution</vt:lpstr>
      <vt:lpstr>Symbolic Execution Example</vt:lpstr>
      <vt:lpstr>State of a Program</vt:lpstr>
      <vt:lpstr>Symbolic Execution Tree</vt:lpstr>
      <vt:lpstr>Symbolic Execution Example: Loop</vt:lpstr>
      <vt:lpstr>Symbolic Execution versus Model Checkers</vt:lpstr>
      <vt:lpstr>Main Difficulties</vt:lpstr>
      <vt:lpstr>Outline of the talk</vt:lpstr>
      <vt:lpstr>Our Approach</vt:lpstr>
      <vt:lpstr>Example: FIFO2</vt:lpstr>
      <vt:lpstr>Execution tree</vt:lpstr>
      <vt:lpstr>But …</vt:lpstr>
      <vt:lpstr>Using Regular Expressions</vt:lpstr>
      <vt:lpstr>Step 1</vt:lpstr>
      <vt:lpstr>Step 1: Obtain the regular expression- example</vt:lpstr>
      <vt:lpstr>Step 2</vt:lpstr>
      <vt:lpstr>Step 2: Construct the derivatives - example</vt:lpstr>
      <vt:lpstr>Step 3</vt:lpstr>
      <vt:lpstr>Step 3.1: Indexing – example</vt:lpstr>
      <vt:lpstr>Step 3.2: Transitive Closure - example</vt:lpstr>
      <vt:lpstr>Technical benefits</vt:lpstr>
      <vt:lpstr>Case Studies</vt:lpstr>
      <vt:lpstr>Fibonacci</vt:lpstr>
      <vt:lpstr>Critical Section</vt:lpstr>
      <vt:lpstr>Outline of the talk</vt:lpstr>
      <vt:lpstr>Conclusion</vt:lpstr>
      <vt:lpstr>Future work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Formal Modeling and Conformance Validation for WS-CDL using Reo and CASM</dc:title>
  <dc:creator>Samira</dc:creator>
  <cp:lastModifiedBy>marjan</cp:lastModifiedBy>
  <cp:revision>358</cp:revision>
  <dcterms:created xsi:type="dcterms:W3CDTF">2008-06-05T04:28:10Z</dcterms:created>
  <dcterms:modified xsi:type="dcterms:W3CDTF">2009-05-08T11:33:00Z</dcterms:modified>
</cp:coreProperties>
</file>