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79" r:id="rId2"/>
    <p:sldId id="281" r:id="rId3"/>
    <p:sldId id="258" r:id="rId4"/>
    <p:sldId id="273" r:id="rId5"/>
    <p:sldId id="274" r:id="rId6"/>
    <p:sldId id="259" r:id="rId7"/>
    <p:sldId id="260" r:id="rId8"/>
    <p:sldId id="261" r:id="rId9"/>
    <p:sldId id="263" r:id="rId10"/>
    <p:sldId id="275" r:id="rId11"/>
    <p:sldId id="276" r:id="rId12"/>
    <p:sldId id="277" r:id="rId13"/>
    <p:sldId id="262" r:id="rId14"/>
    <p:sldId id="264" r:id="rId15"/>
    <p:sldId id="278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>
        <p:scale>
          <a:sx n="100" d="100"/>
          <a:sy n="100" d="100"/>
        </p:scale>
        <p:origin x="-516" y="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19EF5-C71B-4339-9BE2-FEE67D4049C6}" type="datetimeFigureOut">
              <a:rPr lang="en-US" smtClean="0"/>
              <a:t>10/18/2010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61760-F1ED-4ED4-826F-683FD646B08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61760-F1ED-4ED4-826F-683FD646B08F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6E64A66-6CB2-4E5E-A86B-6303C92E8F1B}" type="datetimeFigureOut">
              <a:rPr lang="en-US" smtClean="0"/>
              <a:pPr/>
              <a:t>10/18/2010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596332-6342-4EC3-B55E-E940681E3E9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Reverse Program Calculation Supported by Code Slicing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 lvl="1"/>
            <a:r>
              <a:rPr lang="en-GB" dirty="0" smtClean="0"/>
              <a:t>paper presentation: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sz="2000" b="1" i="1" dirty="0" smtClean="0">
                <a:solidFill>
                  <a:srgbClr val="C00000"/>
                </a:solidFill>
              </a:rPr>
              <a:t>Reverse Program Calculation Supported by Code Slicing, G. Villavicencio, J.N. Oliveira</a:t>
            </a:r>
          </a:p>
          <a:p>
            <a:pPr lvl="1"/>
            <a:endParaRPr lang="en-GB" sz="2000" b="1" i="1" dirty="0" smtClean="0"/>
          </a:p>
          <a:p>
            <a:pPr lvl="1">
              <a:buNone/>
            </a:pPr>
            <a:endParaRPr lang="en-GB" sz="2000" b="1" i="1" dirty="0" smtClean="0"/>
          </a:p>
          <a:p>
            <a:pPr lvl="1">
              <a:buNone/>
            </a:pPr>
            <a:endParaRPr lang="en-GB" sz="2000" b="1" i="1" dirty="0" smtClean="0"/>
          </a:p>
          <a:p>
            <a:pPr lvl="1"/>
            <a:r>
              <a:rPr lang="en-GB" sz="1600" b="1" i="1" dirty="0" smtClean="0"/>
              <a:t>by </a:t>
            </a:r>
            <a:r>
              <a:rPr lang="en-GB" sz="1600" b="1" i="1" dirty="0" err="1" smtClean="0"/>
              <a:t>Constantin</a:t>
            </a:r>
            <a:r>
              <a:rPr lang="en-GB" sz="1600" b="1" i="1" dirty="0" smtClean="0"/>
              <a:t> </a:t>
            </a:r>
            <a:r>
              <a:rPr lang="en-GB" sz="1600" b="1" i="1" dirty="0" err="1" smtClean="0"/>
              <a:t>Taivan</a:t>
            </a:r>
            <a:r>
              <a:rPr lang="en-GB" sz="2000" b="1" i="1" dirty="0" smtClean="0"/>
              <a:t>, 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Foundation of the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17523"/>
            <a:ext cx="8627966" cy="4830910"/>
          </a:xfrm>
        </p:spPr>
        <p:txBody>
          <a:bodyPr>
            <a:normAutofit/>
          </a:bodyPr>
          <a:lstStyle/>
          <a:p>
            <a:r>
              <a:rPr lang="en-GB" sz="1600" dirty="0" smtClean="0"/>
              <a:t>These </a:t>
            </a:r>
            <a:r>
              <a:rPr lang="en-GB" sz="1600" dirty="0" err="1" smtClean="0"/>
              <a:t>combinators</a:t>
            </a:r>
            <a:r>
              <a:rPr lang="en-GB" sz="1600" dirty="0" smtClean="0"/>
              <a:t> are rich in algebraic properties, e.g. </a:t>
            </a:r>
            <a:r>
              <a:rPr lang="en-GB" sz="1600" i="1" dirty="0" smtClean="0"/>
              <a:t>X – fusion low, </a:t>
            </a:r>
            <a:r>
              <a:rPr lang="en-GB" sz="1600" dirty="0" smtClean="0"/>
              <a:t>depicted below:</a:t>
            </a:r>
          </a:p>
          <a:p>
            <a:endParaRPr lang="en-GB" sz="1600" i="1" dirty="0" smtClean="0"/>
          </a:p>
          <a:p>
            <a:endParaRPr lang="en-GB" sz="1600" i="1" dirty="0" smtClean="0"/>
          </a:p>
          <a:p>
            <a:endParaRPr lang="en-GB" sz="1600" i="1" dirty="0" smtClean="0"/>
          </a:p>
          <a:p>
            <a:pPr algn="just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Objective and motivation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: construction of the original program plan using the lows above applied in a opposite direction. Code slicing has the ability for identifying the independent parallel computations</a:t>
            </a:r>
          </a:p>
          <a:p>
            <a:pPr algn="just"/>
            <a:r>
              <a:rPr lang="en-GB" sz="1600" dirty="0" smtClean="0"/>
              <a:t>From code slicing we have: </a:t>
            </a:r>
          </a:p>
          <a:p>
            <a:r>
              <a:rPr lang="en-GB" sz="1600" dirty="0" smtClean="0"/>
              <a:t>Conjecture: Let P be a program containing n output variables, and let P</a:t>
            </a:r>
            <a:r>
              <a:rPr lang="en-GB" sz="1600" baseline="-25000" dirty="0" smtClean="0"/>
              <a:t>1,</a:t>
            </a:r>
            <a:r>
              <a:rPr lang="en-GB" sz="1600" dirty="0" smtClean="0"/>
              <a:t> ... </a:t>
            </a:r>
            <a:r>
              <a:rPr lang="en-GB" sz="1600" dirty="0" err="1" smtClean="0"/>
              <a:t>P</a:t>
            </a:r>
            <a:r>
              <a:rPr lang="en-GB" sz="1600" baseline="-25000" dirty="0" err="1" smtClean="0"/>
              <a:t>n</a:t>
            </a:r>
            <a:r>
              <a:rPr lang="en-GB" sz="1600" dirty="0" smtClean="0"/>
              <a:t> be the corresponding slices. Then the semantics of P can be recovered by combining these and only  these slices, that is:</a:t>
            </a:r>
          </a:p>
          <a:p>
            <a:endParaRPr lang="en-GB" sz="1600" dirty="0" smtClean="0"/>
          </a:p>
          <a:p>
            <a:r>
              <a:rPr lang="en-GB" sz="1600" dirty="0" smtClean="0"/>
              <a:t>The paper use the above conjecture as it is, without showing its proof. (the slicing is not formally specified on a </a:t>
            </a:r>
            <a:r>
              <a:rPr lang="en-GB" sz="1600" dirty="0" err="1" smtClean="0"/>
              <a:t>denotational</a:t>
            </a:r>
            <a:r>
              <a:rPr lang="en-GB" sz="1600" dirty="0" smtClean="0"/>
              <a:t> semantics framework)</a:t>
            </a:r>
          </a:p>
          <a:p>
            <a:r>
              <a:rPr lang="en-GB" sz="1600" dirty="0" smtClean="0"/>
              <a:t>The code slicing equations provide the following functional expressions ([3], ex. 3.45):</a:t>
            </a:r>
          </a:p>
          <a:p>
            <a:pPr>
              <a:buNone/>
            </a:pPr>
            <a:r>
              <a:rPr lang="en-GB" sz="1600" dirty="0" smtClean="0"/>
              <a:t>	               		        -&gt;		         -&gt;                                (*)</a:t>
            </a:r>
          </a:p>
          <a:p>
            <a:r>
              <a:rPr lang="en-GB" sz="1600" dirty="0" smtClean="0">
                <a:solidFill>
                  <a:srgbClr val="C00000"/>
                </a:solidFill>
              </a:rPr>
              <a:t>To obtain (*) is needed to remove accumulations</a:t>
            </a:r>
            <a:endParaRPr lang="en-GB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5" y="1928802"/>
            <a:ext cx="2214578" cy="84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143116"/>
            <a:ext cx="1714512" cy="31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071678"/>
            <a:ext cx="2458042" cy="428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538671"/>
            <a:ext cx="169818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00208" y="5738828"/>
            <a:ext cx="167590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5222" y="5738829"/>
            <a:ext cx="1643073" cy="29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14996" y="5738828"/>
            <a:ext cx="1466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91287" y="3519489"/>
            <a:ext cx="1222384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95852" y="3529013"/>
            <a:ext cx="1319211" cy="21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81327" y="3543301"/>
            <a:ext cx="1704987" cy="20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91425" y="3514726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Foundation of the approach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1752" y="1546098"/>
            <a:ext cx="850392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600" b="1" dirty="0" smtClean="0"/>
              <a:t>	Algebra of inductive programming</a:t>
            </a:r>
          </a:p>
          <a:p>
            <a:r>
              <a:rPr lang="en-GB" sz="1600" dirty="0" smtClean="0"/>
              <a:t>The focus is on the </a:t>
            </a:r>
            <a:r>
              <a:rPr lang="en-GB" sz="1600" dirty="0" err="1" smtClean="0"/>
              <a:t>datatype</a:t>
            </a:r>
            <a:r>
              <a:rPr lang="en-GB" sz="1600" dirty="0" smtClean="0"/>
              <a:t> of finite lists [3,15]</a:t>
            </a:r>
          </a:p>
          <a:p>
            <a:r>
              <a:rPr lang="en-GB" sz="1600" dirty="0" smtClean="0"/>
              <a:t>For example, Haskell inductive definition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According to inductive </a:t>
            </a:r>
            <a:r>
              <a:rPr lang="en-GB" sz="1600" dirty="0" err="1" smtClean="0"/>
              <a:t>datatype</a:t>
            </a:r>
            <a:r>
              <a:rPr lang="en-GB" sz="1600" dirty="0" smtClean="0"/>
              <a:t> theory: f is uniquely determined by the pair (</a:t>
            </a:r>
            <a:r>
              <a:rPr lang="en-GB" sz="1600" dirty="0" err="1" smtClean="0"/>
              <a:t>k,g</a:t>
            </a:r>
            <a:r>
              <a:rPr lang="en-GB" sz="1600" dirty="0" smtClean="0"/>
              <a:t>). </a:t>
            </a:r>
            <a:endParaRPr lang="en-GB" sz="1600" dirty="0" smtClean="0"/>
          </a:p>
          <a:p>
            <a:r>
              <a:rPr lang="en-GB" sz="1600" dirty="0" smtClean="0"/>
              <a:t>The following equations are obtained using </a:t>
            </a:r>
            <a:r>
              <a:rPr lang="en-GB" sz="1600" dirty="0" err="1" smtClean="0"/>
              <a:t>combinators</a:t>
            </a:r>
            <a:r>
              <a:rPr lang="en-GB" sz="1600" dirty="0" smtClean="0"/>
              <a:t> and algebra lows as: exchange low and mutual recursion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Exchange low shows: </a:t>
            </a:r>
            <a:endParaRPr lang="en-GB" sz="1600" dirty="0"/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60" y="2500306"/>
            <a:ext cx="2247113" cy="65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1327" y="2671757"/>
            <a:ext cx="928694" cy="292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67184" y="2605082"/>
            <a:ext cx="1669393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9335" y="2605081"/>
            <a:ext cx="267068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9" y="4148142"/>
            <a:ext cx="2428892" cy="5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4057653"/>
            <a:ext cx="1816363" cy="85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63" y="5157801"/>
            <a:ext cx="1211044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4" name="Picture 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09774" y="5105414"/>
            <a:ext cx="2000264" cy="245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19588" y="5095888"/>
            <a:ext cx="2777771" cy="2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43783" y="5086363"/>
            <a:ext cx="1423197" cy="3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95298" y="5500702"/>
            <a:ext cx="1500198" cy="78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47910" y="5519752"/>
            <a:ext cx="1523209" cy="25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8" name="Picture 2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428859" y="5929330"/>
            <a:ext cx="1571637" cy="26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9" name="Picture 2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300536" y="5519752"/>
            <a:ext cx="1946196" cy="28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286249" y="5929330"/>
            <a:ext cx="1071570" cy="22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51" name="Picture 2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429388" y="5572140"/>
            <a:ext cx="2309819" cy="22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52" name="Picture 2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429389" y="5857893"/>
            <a:ext cx="1285884" cy="25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Foundation of the approach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1600" b="1" dirty="0" smtClean="0"/>
              <a:t>Mutual recursion low (“</a:t>
            </a:r>
            <a:r>
              <a:rPr lang="en-GB" sz="1600" b="1" dirty="0" err="1" smtClean="0"/>
              <a:t>Fokkinga</a:t>
            </a:r>
            <a:r>
              <a:rPr lang="en-GB" sz="1600" b="1" dirty="0" smtClean="0"/>
              <a:t> low”)</a:t>
            </a:r>
          </a:p>
          <a:p>
            <a:endParaRPr lang="en-GB" sz="1600" dirty="0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071678"/>
            <a:ext cx="3127397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6434" y="2571744"/>
            <a:ext cx="5000660" cy="8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study: The </a:t>
            </a:r>
            <a:r>
              <a:rPr lang="en-GB" dirty="0" err="1" smtClean="0"/>
              <a:t>WordCount</a:t>
            </a:r>
            <a:r>
              <a:rPr lang="en-GB" dirty="0" smtClean="0"/>
              <a:t> Program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1600" b="1" dirty="0" smtClean="0"/>
              <a:t>	Slicing</a:t>
            </a:r>
          </a:p>
          <a:p>
            <a:pPr>
              <a:buNone/>
            </a:pPr>
            <a:r>
              <a:rPr lang="en-GB" sz="1600" dirty="0" smtClean="0"/>
              <a:t>	</a:t>
            </a:r>
            <a:r>
              <a:rPr lang="en-GB" sz="1600" dirty="0" smtClean="0"/>
              <a:t>		</a:t>
            </a:r>
            <a:r>
              <a:rPr lang="en-GB" sz="1600" dirty="0" smtClean="0"/>
              <a:t>	 </a:t>
            </a:r>
            <a:r>
              <a:rPr lang="en-GB" sz="1600" dirty="0" smtClean="0"/>
              <a:t>            S(</a:t>
            </a:r>
            <a:r>
              <a:rPr lang="en-GB" sz="1600" dirty="0" err="1" smtClean="0"/>
              <a:t>nc</a:t>
            </a:r>
            <a:r>
              <a:rPr lang="en-GB" sz="1600" dirty="0" smtClean="0"/>
              <a:t>)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r>
              <a:rPr lang="en-GB" sz="1600" dirty="0" smtClean="0"/>
              <a:t>	</a:t>
            </a:r>
            <a:r>
              <a:rPr lang="en-GB" sz="1600" dirty="0" smtClean="0"/>
              <a:t>			             S(</a:t>
            </a:r>
            <a:r>
              <a:rPr lang="en-GB" sz="1600" dirty="0" err="1" smtClean="0"/>
              <a:t>nl</a:t>
            </a:r>
            <a:r>
              <a:rPr lang="en-GB" sz="1600" dirty="0" smtClean="0"/>
              <a:t>)</a:t>
            </a:r>
          </a:p>
          <a:p>
            <a:pPr>
              <a:buNone/>
            </a:pPr>
            <a:r>
              <a:rPr lang="en-GB" sz="1600" b="1" dirty="0" smtClean="0"/>
              <a:t>	</a:t>
            </a:r>
            <a:r>
              <a:rPr lang="en-GB" sz="1600" b="1" dirty="0" smtClean="0"/>
              <a:t>				</a:t>
            </a:r>
            <a:endParaRPr lang="en-GB" sz="1600" b="1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35" y="1857364"/>
            <a:ext cx="2888438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200531"/>
            <a:ext cx="4929222" cy="181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105016"/>
            <a:ext cx="43624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study: The </a:t>
            </a:r>
            <a:r>
              <a:rPr lang="en-GB" dirty="0" err="1" smtClean="0"/>
              <a:t>WordCount</a:t>
            </a:r>
            <a:r>
              <a:rPr lang="en-GB" dirty="0" smtClean="0"/>
              <a:t> Program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1600" dirty="0" smtClean="0"/>
              <a:t>	</a:t>
            </a:r>
            <a:r>
              <a:rPr lang="en-GB" sz="1600" b="1" dirty="0" smtClean="0"/>
              <a:t>Slicing</a:t>
            </a:r>
          </a:p>
          <a:p>
            <a:pPr>
              <a:buNone/>
            </a:pPr>
            <a:r>
              <a:rPr lang="en-GB" sz="1600" dirty="0" smtClean="0"/>
              <a:t>	</a:t>
            </a:r>
            <a:r>
              <a:rPr lang="en-GB" sz="1600" dirty="0" smtClean="0"/>
              <a:t>S(</a:t>
            </a:r>
            <a:r>
              <a:rPr lang="en-GB" sz="1600" dirty="0" err="1" smtClean="0"/>
              <a:t>nw</a:t>
            </a:r>
            <a:r>
              <a:rPr lang="en-GB" sz="1600" dirty="0" smtClean="0"/>
              <a:t>)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r>
              <a:rPr lang="en-GB" sz="1600" dirty="0" smtClean="0">
                <a:solidFill>
                  <a:srgbClr val="C00000"/>
                </a:solidFill>
              </a:rPr>
              <a:t>According to the conjecture, the whole program semantics is captured by:</a:t>
            </a:r>
          </a:p>
          <a:p>
            <a:endParaRPr lang="en-GB" sz="1600" dirty="0" smtClean="0">
              <a:solidFill>
                <a:srgbClr val="C00000"/>
              </a:solidFill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3116"/>
            <a:ext cx="601793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429264"/>
            <a:ext cx="2289972" cy="689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study: The </a:t>
            </a:r>
            <a:r>
              <a:rPr lang="en-GB" dirty="0" err="1" smtClean="0"/>
              <a:t>WordCount</a:t>
            </a:r>
            <a:r>
              <a:rPr lang="en-GB" dirty="0" smtClean="0"/>
              <a:t> Program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1600" dirty="0" smtClean="0"/>
              <a:t>	</a:t>
            </a:r>
            <a:r>
              <a:rPr lang="en-GB" sz="1600" b="1" dirty="0" smtClean="0"/>
              <a:t>Removing </a:t>
            </a:r>
            <a:r>
              <a:rPr lang="en-GB" sz="1600" b="1" dirty="0" smtClean="0"/>
              <a:t>the accumulation </a:t>
            </a:r>
            <a:r>
              <a:rPr lang="en-GB" sz="1600" b="1" dirty="0" smtClean="0"/>
              <a:t>parameters (the non-inductive parameters)</a:t>
            </a:r>
          </a:p>
          <a:p>
            <a:pPr>
              <a:buNone/>
            </a:pPr>
            <a:r>
              <a:rPr lang="en-GB" sz="1600" dirty="0" smtClean="0"/>
              <a:t>	S(</a:t>
            </a:r>
            <a:r>
              <a:rPr lang="en-GB" sz="1600" dirty="0" err="1" smtClean="0"/>
              <a:t>nc</a:t>
            </a:r>
            <a:r>
              <a:rPr lang="en-GB" sz="1600" dirty="0" smtClean="0"/>
              <a:t>)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r>
              <a:rPr lang="en-GB" sz="1600" dirty="0" smtClean="0"/>
              <a:t>	</a:t>
            </a:r>
            <a:r>
              <a:rPr lang="en-GB" sz="1600" dirty="0" smtClean="0"/>
              <a:t>S(</a:t>
            </a:r>
            <a:r>
              <a:rPr lang="en-GB" sz="1600" dirty="0" err="1" smtClean="0"/>
              <a:t>nl</a:t>
            </a:r>
            <a:r>
              <a:rPr lang="en-GB" sz="1600" dirty="0" smtClean="0"/>
              <a:t>)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r>
              <a:rPr lang="en-GB" sz="1600" dirty="0" smtClean="0"/>
              <a:t>	S(</a:t>
            </a:r>
            <a:r>
              <a:rPr lang="en-GB" sz="1600" dirty="0" err="1" smtClean="0"/>
              <a:t>nw</a:t>
            </a:r>
            <a:r>
              <a:rPr lang="en-GB" sz="1600" dirty="0" smtClean="0"/>
              <a:t>)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en-GB" sz="16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881178"/>
            <a:ext cx="5552290" cy="113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195638"/>
            <a:ext cx="652772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767271"/>
            <a:ext cx="6429420" cy="1608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study: The </a:t>
            </a:r>
            <a:r>
              <a:rPr lang="en-GB" dirty="0" err="1" smtClean="0"/>
              <a:t>WordCount</a:t>
            </a:r>
            <a:r>
              <a:rPr lang="en-GB" dirty="0" smtClean="0"/>
              <a:t> Program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1600" dirty="0" smtClean="0"/>
              <a:t>	</a:t>
            </a:r>
            <a:r>
              <a:rPr lang="en-GB" sz="1600" b="1" dirty="0" smtClean="0"/>
              <a:t>Introduction </a:t>
            </a:r>
            <a:r>
              <a:rPr lang="en-GB" sz="1600" b="1" dirty="0" smtClean="0"/>
              <a:t>of mutual recursion</a:t>
            </a:r>
          </a:p>
          <a:p>
            <a:endParaRPr lang="en-GB" sz="1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00240"/>
            <a:ext cx="5913449" cy="1181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00438"/>
            <a:ext cx="5956075" cy="2205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GB" sz="1600" dirty="0" smtClean="0"/>
          </a:p>
          <a:p>
            <a:r>
              <a:rPr lang="en-GB" sz="1600" dirty="0" smtClean="0"/>
              <a:t>All the formal transformation that were made so far aimed to construct proper inductive function, e.g. </a:t>
            </a:r>
            <a:r>
              <a:rPr lang="en-GB" sz="1600" dirty="0" err="1" smtClean="0"/>
              <a:t>paramorphisms</a:t>
            </a:r>
            <a:r>
              <a:rPr lang="en-GB" sz="1600" dirty="0" smtClean="0"/>
              <a:t>, </a:t>
            </a:r>
            <a:r>
              <a:rPr lang="en-GB" sz="1600" dirty="0" err="1" smtClean="0"/>
              <a:t>catamorphisms</a:t>
            </a:r>
            <a:r>
              <a:rPr lang="en-GB" sz="1600" dirty="0" smtClean="0"/>
              <a:t>. This offers a high level of abstraction, which is the paper’s goal.</a:t>
            </a:r>
          </a:p>
          <a:p>
            <a:endParaRPr lang="en-GB" sz="1600" dirty="0" smtClean="0"/>
          </a:p>
          <a:p>
            <a:r>
              <a:rPr lang="en-GB" sz="1600" dirty="0" smtClean="0"/>
              <a:t>The strong point of this approach are its constructive style based on powerful algebraic lows of programming. The current research went deeper than other related works</a:t>
            </a:r>
          </a:p>
          <a:p>
            <a:endParaRPr lang="en-GB" sz="1600" dirty="0" smtClean="0"/>
          </a:p>
          <a:p>
            <a:r>
              <a:rPr lang="en-GB" sz="1600" dirty="0" smtClean="0"/>
              <a:t>Code slicing had the roll of trimming down of complexity</a:t>
            </a:r>
          </a:p>
          <a:p>
            <a:endParaRPr lang="en-GB" sz="1600" dirty="0" smtClean="0"/>
          </a:p>
          <a:p>
            <a:r>
              <a:rPr lang="en-GB" sz="1600" dirty="0" smtClean="0"/>
              <a:t>As a further work, the conjecture defined should be proofed in a </a:t>
            </a:r>
            <a:r>
              <a:rPr lang="en-GB" sz="1600" dirty="0" err="1" smtClean="0"/>
              <a:t>denotational</a:t>
            </a:r>
            <a:r>
              <a:rPr lang="en-GB" sz="1600" dirty="0" smtClean="0"/>
              <a:t> semantics setting</a:t>
            </a:r>
          </a:p>
          <a:p>
            <a:endParaRPr lang="en-GB" sz="1600" dirty="0" smtClean="0"/>
          </a:p>
          <a:p>
            <a:r>
              <a:rPr lang="en-GB" sz="1600" dirty="0" smtClean="0"/>
              <a:t>Generalize the reverse approach using relation algebra to any sliceable program</a:t>
            </a:r>
            <a:endParaRPr lang="en-GB" sz="1600" dirty="0" smtClean="0"/>
          </a:p>
          <a:p>
            <a:pPr>
              <a:buNone/>
            </a:pP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Why do </a:t>
            </a:r>
            <a:r>
              <a:rPr lang="en-GB" sz="2400" dirty="0" smtClean="0"/>
              <a:t>we need Reverse Program Calculation?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1800" dirty="0" smtClean="0"/>
              <a:t>	                	        Imagine a large software application...</a:t>
            </a:r>
            <a:endParaRPr lang="en-GB" sz="1800" dirty="0"/>
          </a:p>
        </p:txBody>
      </p:sp>
      <p:pic>
        <p:nvPicPr>
          <p:cNvPr id="4" name="Content Placeholder 3" descr="SemNetRelatio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071678"/>
            <a:ext cx="6162675" cy="4067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Reverse Program Calculation Supported by Code Slicing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en-GB" sz="1600" dirty="0" smtClean="0"/>
          </a:p>
          <a:p>
            <a:pPr algn="just"/>
            <a:endParaRPr lang="en-GB" sz="1600" dirty="0" smtClean="0"/>
          </a:p>
          <a:p>
            <a:pPr algn="just"/>
            <a:r>
              <a:rPr lang="en-GB" sz="2000" dirty="0" smtClean="0"/>
              <a:t>The </a:t>
            </a:r>
            <a:r>
              <a:rPr lang="en-GB" sz="2000" dirty="0" smtClean="0"/>
              <a:t>paper presents an approach for reverse program calculation, which is based on a semi-formal method: code slicing and a formal-method: the algebra of </a:t>
            </a:r>
            <a:r>
              <a:rPr lang="en-GB" sz="2000" dirty="0" smtClean="0"/>
              <a:t>programming</a:t>
            </a:r>
            <a:endParaRPr lang="en-GB" sz="2000" dirty="0" smtClean="0"/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Current </a:t>
            </a:r>
            <a:r>
              <a:rPr lang="en-GB" sz="2000" dirty="0" smtClean="0"/>
              <a:t>reverse program calculation aims to reconstruct the formal specifications of legacy </a:t>
            </a:r>
            <a:r>
              <a:rPr lang="en-GB" sz="2000" dirty="0" smtClean="0"/>
              <a:t>code.</a:t>
            </a:r>
            <a:endParaRPr lang="en-GB" sz="2000" dirty="0" smtClean="0"/>
          </a:p>
          <a:p>
            <a:pPr algn="just">
              <a:buNone/>
            </a:pPr>
            <a:endParaRPr lang="en-GB" sz="2000" dirty="0" smtClean="0"/>
          </a:p>
          <a:p>
            <a:pPr algn="just"/>
            <a:r>
              <a:rPr lang="en-GB" sz="2000" dirty="0" smtClean="0"/>
              <a:t> </a:t>
            </a:r>
            <a:r>
              <a:rPr lang="en-GB" sz="2000" dirty="0" smtClean="0"/>
              <a:t>Handling formal semantics of all program variables at the same time is it a complex process and for this reason, code slicing was used</a:t>
            </a:r>
          </a:p>
          <a:p>
            <a:pPr algn="just"/>
            <a:endParaRPr lang="en-GB" sz="1600" dirty="0" smtClean="0"/>
          </a:p>
          <a:p>
            <a:pPr algn="just">
              <a:buNone/>
            </a:pP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en-GB" sz="1800" dirty="0" smtClean="0"/>
          </a:p>
          <a:p>
            <a:pPr algn="just"/>
            <a:endParaRPr lang="en-GB" sz="1800" dirty="0" smtClean="0"/>
          </a:p>
          <a:p>
            <a:pPr algn="just"/>
            <a:r>
              <a:rPr lang="en-GB" sz="1800" dirty="0" smtClean="0"/>
              <a:t>This </a:t>
            </a:r>
            <a:r>
              <a:rPr lang="en-GB" sz="1800" dirty="0" smtClean="0"/>
              <a:t>research was a follow up of the Karma project, that consisted in data reverse engineering (DRE). (overall abstraction function of legacy data</a:t>
            </a:r>
            <a:r>
              <a:rPr lang="en-GB" sz="1800" dirty="0" smtClean="0"/>
              <a:t>)</a:t>
            </a:r>
          </a:p>
          <a:p>
            <a:pPr algn="just"/>
            <a:endParaRPr lang="en-GB" sz="1800" dirty="0" smtClean="0"/>
          </a:p>
          <a:p>
            <a:pPr algn="just"/>
            <a:r>
              <a:rPr lang="en-GB" sz="1800" dirty="0" smtClean="0">
                <a:solidFill>
                  <a:srgbClr val="C00000"/>
                </a:solidFill>
              </a:rPr>
              <a:t>In the paper, it is interesting the constructive style upon the entire reverse calculation, specifically the steps of transforming semantic functions into well-known generic programming schemata: </a:t>
            </a:r>
            <a:r>
              <a:rPr lang="en-GB" sz="1800" dirty="0" err="1" smtClean="0">
                <a:solidFill>
                  <a:srgbClr val="C00000"/>
                </a:solidFill>
              </a:rPr>
              <a:t>cata</a:t>
            </a:r>
            <a:r>
              <a:rPr lang="en-GB" sz="1800" dirty="0" smtClean="0">
                <a:solidFill>
                  <a:srgbClr val="C00000"/>
                </a:solidFill>
              </a:rPr>
              <a:t>/</a:t>
            </a:r>
            <a:r>
              <a:rPr lang="en-GB" sz="1800" dirty="0" err="1" smtClean="0">
                <a:solidFill>
                  <a:srgbClr val="C00000"/>
                </a:solidFill>
              </a:rPr>
              <a:t>paramorphism</a:t>
            </a:r>
            <a:r>
              <a:rPr lang="en-GB" sz="1800" dirty="0" smtClean="0">
                <a:solidFill>
                  <a:srgbClr val="C00000"/>
                </a:solidFill>
              </a:rPr>
              <a:t>, e.g., factorial function. For supporting this, the calculations included: imploding of auxiliary variables and introduction of mutual </a:t>
            </a:r>
            <a:r>
              <a:rPr lang="en-GB" sz="1800" dirty="0" smtClean="0">
                <a:solidFill>
                  <a:srgbClr val="C00000"/>
                </a:solidFill>
              </a:rPr>
              <a:t>recursion</a:t>
            </a:r>
          </a:p>
          <a:p>
            <a:pPr algn="just"/>
            <a:endParaRPr lang="en-GB" sz="1800" dirty="0" smtClean="0">
              <a:solidFill>
                <a:srgbClr val="C00000"/>
              </a:solidFill>
            </a:endParaRPr>
          </a:p>
          <a:p>
            <a:pPr algn="just"/>
            <a:r>
              <a:rPr lang="en-GB" sz="1800" dirty="0" smtClean="0"/>
              <a:t>The approach is illustrated by reversing a piece of code from C to Haskell, that is the </a:t>
            </a:r>
            <a:r>
              <a:rPr lang="en-GB" sz="1800" dirty="0" err="1" smtClean="0"/>
              <a:t>WordCount</a:t>
            </a:r>
            <a:r>
              <a:rPr lang="en-GB" sz="1800" dirty="0" smtClean="0"/>
              <a:t> program</a:t>
            </a:r>
          </a:p>
          <a:p>
            <a:pPr algn="just"/>
            <a:endParaRPr lang="en-GB" sz="1800" dirty="0" smtClean="0"/>
          </a:p>
          <a:p>
            <a:pPr algn="just">
              <a:buNone/>
            </a:pPr>
            <a:endParaRPr lang="en-GB" sz="1800" dirty="0" smtClean="0"/>
          </a:p>
          <a:p>
            <a:pPr algn="just"/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of the 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GB" sz="2000" b="1" dirty="0" smtClean="0"/>
              <a:t>	Software </a:t>
            </a:r>
            <a:r>
              <a:rPr lang="en-GB" sz="2000" b="1" dirty="0" smtClean="0"/>
              <a:t>reification vs. reverse </a:t>
            </a:r>
            <a:r>
              <a:rPr lang="en-GB" sz="2000" b="1" dirty="0" smtClean="0"/>
              <a:t>specification</a:t>
            </a:r>
          </a:p>
          <a:p>
            <a:pPr algn="just">
              <a:buNone/>
            </a:pPr>
            <a:endParaRPr lang="en-GB" sz="2000" b="1" dirty="0" smtClean="0"/>
          </a:p>
          <a:p>
            <a:pPr algn="just"/>
            <a:r>
              <a:rPr lang="en-GB" sz="2000" i="1" dirty="0" smtClean="0"/>
              <a:t>Forward engineering</a:t>
            </a:r>
            <a:r>
              <a:rPr lang="en-GB" sz="2000" dirty="0" smtClean="0"/>
              <a:t>: moving from abstract to detailed implementations; it is a synthetic </a:t>
            </a:r>
            <a:r>
              <a:rPr lang="en-GB" sz="2000" dirty="0" smtClean="0"/>
              <a:t>process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i="1" dirty="0" smtClean="0"/>
              <a:t>Reverse engineering</a:t>
            </a:r>
            <a:r>
              <a:rPr lang="en-GB" sz="2000" dirty="0" smtClean="0"/>
              <a:t>/specification is the opposite of software reification; it is a analytical process of inferring the original specification (</a:t>
            </a:r>
            <a:r>
              <a:rPr lang="en-GB" sz="2000" dirty="0" err="1" smtClean="0"/>
              <a:t>indentifing</a:t>
            </a:r>
            <a:r>
              <a:rPr lang="en-GB" sz="2000" dirty="0" smtClean="0"/>
              <a:t> </a:t>
            </a:r>
            <a:r>
              <a:rPr lang="en-GB" sz="2000" dirty="0" smtClean="0"/>
              <a:t>the components and intended behaviour in order to create higher level abstraction of the </a:t>
            </a:r>
            <a:r>
              <a:rPr lang="en-GB" sz="2000" dirty="0" smtClean="0"/>
              <a:t>systems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 Formal/informal refinement, scaling up mathematical reasoning to real </a:t>
            </a:r>
            <a:r>
              <a:rPr lang="en-GB" sz="2000" dirty="0" smtClean="0"/>
              <a:t>problems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Increased motivation for reverse software engineering; </a:t>
            </a:r>
            <a:r>
              <a:rPr lang="en-GB" sz="2000" dirty="0" smtClean="0"/>
              <a:t>restructuring (“</a:t>
            </a:r>
            <a:r>
              <a:rPr lang="en-GB" sz="2000" dirty="0" smtClean="0"/>
              <a:t>spaghetti” to structured code) and re-engineering for rebuilding new system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of the 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GB" sz="2000" b="1" dirty="0" smtClean="0"/>
              <a:t>	Code slicing</a:t>
            </a:r>
          </a:p>
          <a:p>
            <a:pPr algn="just">
              <a:buNone/>
            </a:pPr>
            <a:endParaRPr lang="en-GB" sz="2000" b="1" dirty="0" smtClean="0"/>
          </a:p>
          <a:p>
            <a:pPr algn="just"/>
            <a:r>
              <a:rPr lang="en-GB" sz="2000" dirty="0" smtClean="0"/>
              <a:t>In real situations, for large piece of code produced in an “ad-hoc” way, using formal description is quite complex and counterproductive to </a:t>
            </a:r>
            <a:r>
              <a:rPr lang="en-GB" sz="2000" dirty="0" smtClean="0"/>
              <a:t>inspect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Program slicing was introduced by M. Weiser for helping programmers in understanding foreign code and in </a:t>
            </a:r>
            <a:r>
              <a:rPr lang="en-GB" sz="2000" dirty="0" smtClean="0"/>
              <a:t>debugging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A slice captures contain all computation on a given </a:t>
            </a:r>
            <a:r>
              <a:rPr lang="en-GB" sz="2000" dirty="0" smtClean="0"/>
              <a:t>variable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That is, code slicing is used in the application of </a:t>
            </a:r>
            <a:r>
              <a:rPr lang="en-GB" sz="2000" dirty="0" err="1" smtClean="0"/>
              <a:t>denotational</a:t>
            </a:r>
            <a:r>
              <a:rPr lang="en-GB" sz="2000" dirty="0" smtClean="0"/>
              <a:t> semantics techniques to formal reverse specification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Foundations of the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GB" sz="1800" b="1" dirty="0" err="1" smtClean="0"/>
              <a:t>Denotational</a:t>
            </a:r>
            <a:r>
              <a:rPr lang="en-GB" sz="1800" b="1" dirty="0" smtClean="0"/>
              <a:t> semantics vs. program </a:t>
            </a:r>
            <a:r>
              <a:rPr lang="en-GB" sz="1800" b="1" dirty="0" smtClean="0"/>
              <a:t>synthesis/analysis</a:t>
            </a:r>
          </a:p>
          <a:p>
            <a:pPr algn="just">
              <a:buNone/>
            </a:pPr>
            <a:endParaRPr lang="en-GB" sz="1800" b="1" dirty="0" smtClean="0"/>
          </a:p>
          <a:p>
            <a:pPr algn="just"/>
            <a:r>
              <a:rPr lang="en-GB" sz="1800" dirty="0" smtClean="0"/>
              <a:t>P – a piece of algorithmic code</a:t>
            </a:r>
          </a:p>
          <a:p>
            <a:pPr algn="just"/>
            <a:r>
              <a:rPr lang="en-GB" sz="1800" dirty="0" smtClean="0"/>
              <a:t>[P] – input/output relation which captures the behaviour of P   </a:t>
            </a:r>
          </a:p>
          <a:p>
            <a:pPr algn="just"/>
            <a:r>
              <a:rPr lang="en-GB" sz="1800" dirty="0" smtClean="0"/>
              <a:t>Forward engineering: (left to right). </a:t>
            </a:r>
          </a:p>
          <a:p>
            <a:pPr algn="just"/>
            <a:r>
              <a:rPr lang="en-GB" sz="1800" dirty="0" smtClean="0"/>
              <a:t>S </a:t>
            </a:r>
            <a:r>
              <a:rPr lang="en-GB" sz="1800" dirty="0" smtClean="0"/>
              <a:t>, </a:t>
            </a:r>
            <a:r>
              <a:rPr lang="en-GB" sz="1800" dirty="0" smtClean="0"/>
              <a:t>S</a:t>
            </a:r>
            <a:r>
              <a:rPr lang="en-GB" sz="1800" baseline="-25000" dirty="0" smtClean="0"/>
              <a:t>1</a:t>
            </a:r>
            <a:r>
              <a:rPr lang="en-GB" sz="1800" dirty="0" smtClean="0"/>
              <a:t> </a:t>
            </a:r>
            <a:r>
              <a:rPr lang="en-GB" sz="1800" dirty="0" smtClean="0"/>
              <a:t>... </a:t>
            </a:r>
            <a:r>
              <a:rPr lang="en-GB" sz="1800" dirty="0" err="1" smtClean="0"/>
              <a:t>S</a:t>
            </a:r>
            <a:r>
              <a:rPr lang="en-GB" sz="1800" baseline="-25000" dirty="0" err="1" smtClean="0"/>
              <a:t>n</a:t>
            </a:r>
            <a:r>
              <a:rPr lang="en-GB" sz="1800" dirty="0" smtClean="0"/>
              <a:t> </a:t>
            </a:r>
            <a:r>
              <a:rPr lang="en-GB" sz="1800" dirty="0" smtClean="0"/>
              <a:t>= [P]</a:t>
            </a:r>
          </a:p>
          <a:p>
            <a:pPr algn="just"/>
            <a:r>
              <a:rPr lang="en-GB" sz="1800" dirty="0" smtClean="0"/>
              <a:t>[P;Q] = [Q][P]; </a:t>
            </a:r>
          </a:p>
          <a:p>
            <a:pPr algn="just"/>
            <a:r>
              <a:rPr lang="en-GB" sz="1800" dirty="0" smtClean="0"/>
              <a:t>Reverse engineering: (right to left) . Consists in identifying sequential chunks of code such that their semantics can be inferred and abstracted upon. </a:t>
            </a:r>
          </a:p>
          <a:p>
            <a:pPr algn="just"/>
            <a:r>
              <a:rPr lang="en-GB" sz="1800" dirty="0" smtClean="0"/>
              <a:t>The approach reverse a piece of code P only in terms of its functional specification</a:t>
            </a:r>
          </a:p>
          <a:p>
            <a:pPr algn="just"/>
            <a:r>
              <a:rPr lang="en-GB" sz="1800" dirty="0" smtClean="0"/>
              <a:t>It was used Haskell programming notation to express the semantics of deterministic code</a:t>
            </a:r>
          </a:p>
          <a:p>
            <a:pPr algn="just"/>
            <a:endParaRPr lang="en-GB" sz="1800" dirty="0" smtClean="0"/>
          </a:p>
          <a:p>
            <a:pPr algn="just">
              <a:buNone/>
            </a:pP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Foundations of the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noFill/>
        </p:spPr>
        <p:txBody>
          <a:bodyPr>
            <a:normAutofit/>
          </a:bodyPr>
          <a:lstStyle/>
          <a:p>
            <a:pPr algn="just">
              <a:buNone/>
            </a:pPr>
            <a:r>
              <a:rPr lang="en-GB" sz="2000" b="1" dirty="0" smtClean="0"/>
              <a:t>	Loop </a:t>
            </a:r>
            <a:r>
              <a:rPr lang="en-GB" sz="2000" b="1" dirty="0" smtClean="0"/>
              <a:t>inter-combination, code fusion and </a:t>
            </a:r>
            <a:r>
              <a:rPr lang="en-GB" sz="2000" b="1" dirty="0" smtClean="0"/>
              <a:t>slicing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Taking in account that a slice captures all the computations on a given </a:t>
            </a:r>
            <a:r>
              <a:rPr lang="en-GB" sz="2000" dirty="0" smtClean="0"/>
              <a:t>variables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Due to the programmers will for efficiency, the code can be comprised of a multitude of loop inter-combinations. Code slicing proves a really useful in debugging as we may see below</a:t>
            </a:r>
            <a:r>
              <a:rPr lang="en-GB" sz="2000" dirty="0" smtClean="0"/>
              <a:t>:</a:t>
            </a:r>
          </a:p>
          <a:p>
            <a:pPr algn="just"/>
            <a:endParaRPr lang="en-GB" sz="2000" dirty="0" smtClean="0"/>
          </a:p>
          <a:p>
            <a:pPr algn="just"/>
            <a:r>
              <a:rPr lang="en-GB" sz="2000" dirty="0" smtClean="0"/>
              <a:t>Loop &lt;</a:t>
            </a:r>
            <a:r>
              <a:rPr lang="en-GB" sz="2000" dirty="0" err="1" smtClean="0"/>
              <a:t>f,g</a:t>
            </a:r>
            <a:r>
              <a:rPr lang="en-GB" sz="2000" dirty="0" smtClean="0"/>
              <a:t>&gt; = &lt;loop f, loop g&gt;, where &lt;&gt; denotes “parallel” execution of computations f and 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Foundation of the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GB" sz="1600" b="1" dirty="0" smtClean="0"/>
              <a:t>Algebra of programming laws</a:t>
            </a:r>
          </a:p>
          <a:p>
            <a:r>
              <a:rPr lang="en-GB" sz="1600" dirty="0" smtClean="0"/>
              <a:t>The obsession for efficiently may complicate the original programming plan </a:t>
            </a:r>
          </a:p>
          <a:p>
            <a:r>
              <a:rPr lang="en-GB" sz="1600" i="1" dirty="0" smtClean="0"/>
              <a:t>Fusion lows </a:t>
            </a:r>
            <a:r>
              <a:rPr lang="en-GB" sz="1600" dirty="0" smtClean="0"/>
              <a:t>for sequential </a:t>
            </a:r>
          </a:p>
          <a:p>
            <a:r>
              <a:rPr lang="en-GB" sz="1600" dirty="0" smtClean="0"/>
              <a:t>computations</a:t>
            </a:r>
          </a:p>
          <a:p>
            <a:pPr lvl="2">
              <a:buNone/>
            </a:pPr>
            <a:endParaRPr lang="en-GB" sz="1600" dirty="0" smtClean="0"/>
          </a:p>
          <a:p>
            <a:pPr lvl="2">
              <a:buNone/>
            </a:pPr>
            <a:r>
              <a:rPr lang="en-GB" sz="1600" dirty="0" smtClean="0"/>
              <a:t> </a:t>
            </a:r>
            <a:r>
              <a:rPr lang="en-GB" sz="1600" dirty="0" smtClean="0"/>
              <a:t>                                                  </a:t>
            </a:r>
          </a:p>
          <a:p>
            <a:pPr lvl="2">
              <a:buNone/>
            </a:pPr>
            <a:r>
              <a:rPr lang="en-GB" sz="1600" dirty="0" smtClean="0"/>
              <a:t>	</a:t>
            </a:r>
            <a:r>
              <a:rPr lang="en-GB" sz="1600" dirty="0" smtClean="0"/>
              <a:t>				 </a:t>
            </a:r>
          </a:p>
          <a:p>
            <a:pPr lvl="2">
              <a:buNone/>
            </a:pPr>
            <a:r>
              <a:rPr lang="en-GB" sz="1600" dirty="0" smtClean="0"/>
              <a:t>	</a:t>
            </a:r>
            <a:r>
              <a:rPr lang="en-GB" sz="1600" dirty="0" smtClean="0"/>
              <a:t>			  	(f ∙ g) a = f (g a)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i="1" dirty="0" smtClean="0"/>
              <a:t>Mutual exclusion </a:t>
            </a:r>
            <a:r>
              <a:rPr lang="en-GB" sz="1600" dirty="0" smtClean="0"/>
              <a:t>lows for “parallel” computations (subsequent used for “splitting”)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pPr>
              <a:buNone/>
            </a:pPr>
            <a:r>
              <a:rPr lang="en-GB" sz="1600" dirty="0" smtClean="0"/>
              <a:t>				            (</a:t>
            </a:r>
            <a:r>
              <a:rPr lang="en-GB" sz="1600" dirty="0" smtClean="0"/>
              <a:t>i.e. implemented in Haskell (Backus [2,3]) 					            using </a:t>
            </a:r>
            <a:r>
              <a:rPr lang="en-GB" sz="1600" i="1" dirty="0" smtClean="0"/>
              <a:t>constructor</a:t>
            </a:r>
            <a:r>
              <a:rPr lang="en-GB" sz="1600" dirty="0" smtClean="0"/>
              <a:t> operator)</a:t>
            </a:r>
            <a:r>
              <a:rPr lang="en-GB" sz="1600" dirty="0" smtClean="0"/>
              <a:t>	</a:t>
            </a:r>
          </a:p>
          <a:p>
            <a:pPr>
              <a:buNone/>
            </a:pPr>
            <a:endParaRPr lang="en-GB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643182"/>
            <a:ext cx="1928826" cy="123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5206" y="2662232"/>
            <a:ext cx="2359367" cy="63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4414846"/>
            <a:ext cx="2123286" cy="5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5110178"/>
            <a:ext cx="44386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4381510"/>
            <a:ext cx="2341384" cy="123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530</TotalTime>
  <Words>646</Words>
  <Application>Microsoft Office PowerPoint</Application>
  <PresentationFormat>On-screen Show (4:3)</PresentationFormat>
  <Paragraphs>165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Reverse Program Calculation Supported by Code Slicing</vt:lpstr>
      <vt:lpstr>Why do we need Reverse Program Calculation?</vt:lpstr>
      <vt:lpstr>Reverse Program Calculation Supported by Code Slicing</vt:lpstr>
      <vt:lpstr>Introduction</vt:lpstr>
      <vt:lpstr>State of the art</vt:lpstr>
      <vt:lpstr>State of the art</vt:lpstr>
      <vt:lpstr>Foundations of the approach</vt:lpstr>
      <vt:lpstr>Foundations of the approach</vt:lpstr>
      <vt:lpstr>Foundation of the approach</vt:lpstr>
      <vt:lpstr>Foundation of the approach</vt:lpstr>
      <vt:lpstr>Foundation of the approach</vt:lpstr>
      <vt:lpstr>Foundation of the approach</vt:lpstr>
      <vt:lpstr>Case study: The WordCount Program</vt:lpstr>
      <vt:lpstr>Case study: The WordCount Program</vt:lpstr>
      <vt:lpstr>Case study: The WordCount Program</vt:lpstr>
      <vt:lpstr>Case study: The WordCount Program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DANIEL TAIVAN</dc:creator>
  <cp:lastModifiedBy>DANIEL TAIVAN</cp:lastModifiedBy>
  <cp:revision>151</cp:revision>
  <dcterms:created xsi:type="dcterms:W3CDTF">2010-10-16T12:23:21Z</dcterms:created>
  <dcterms:modified xsi:type="dcterms:W3CDTF">2010-10-18T07:19:27Z</dcterms:modified>
</cp:coreProperties>
</file>