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Click to edit Master text styles</a:t>
            </a:r>
          </a:p>
          <a:p>
            <a:pPr lvl="1" eaLnBrk="1" latinLnBrk="0" hangingPunct="1"/>
            <a:r>
              <a:rPr kumimoji="0" lang="pt-PT" smtClean="0"/>
              <a:t>Second level</a:t>
            </a:r>
          </a:p>
          <a:p>
            <a:pPr lvl="2" eaLnBrk="1" latinLnBrk="0" hangingPunct="1"/>
            <a:r>
              <a:rPr kumimoji="0" lang="pt-PT" smtClean="0"/>
              <a:t>Third level</a:t>
            </a:r>
          </a:p>
          <a:p>
            <a:pPr lvl="3" eaLnBrk="1" latinLnBrk="0" hangingPunct="1"/>
            <a:r>
              <a:rPr kumimoji="0" lang="pt-PT" smtClean="0"/>
              <a:t>Fourth level</a:t>
            </a:r>
          </a:p>
          <a:p>
            <a:pPr lvl="4" eaLnBrk="1" latinLnBrk="0" hangingPunct="1"/>
            <a:r>
              <a:rPr kumimoji="0" lang="pt-PT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C91F985E-3D15-8949-BD4D-28D4833F04EE}" type="datetimeFigureOut">
              <a:rPr lang="en-GB" smtClean="0"/>
              <a:t>10/17/10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93F87D0-405E-124F-B4F0-9F87EF2E5F6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Proving Correctness via Free Theorems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Pedro Martins</a:t>
            </a:r>
          </a:p>
          <a:p>
            <a:r>
              <a:rPr lang="en-GB" dirty="0" err="1" smtClean="0"/>
              <a:t>Universidade</a:t>
            </a:r>
            <a:r>
              <a:rPr lang="en-GB" dirty="0" smtClean="0"/>
              <a:t> do Minho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By definition: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Which is equivalent to: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Correctness of destroy/build</a:t>
            </a:r>
            <a:endParaRPr lang="en-GB" dirty="0"/>
          </a:p>
        </p:txBody>
      </p:sp>
      <p:pic>
        <p:nvPicPr>
          <p:cNvPr id="4" name="Picture 3" descr="Screen shot 2010-10-18 at 01.13.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313" y="2222499"/>
            <a:ext cx="4096250" cy="706967"/>
          </a:xfrm>
          <a:prstGeom prst="rect">
            <a:avLst/>
          </a:prstGeom>
        </p:spPr>
      </p:pic>
      <p:pic>
        <p:nvPicPr>
          <p:cNvPr id="5" name="Picture 4" descr="Screen shot 2010-10-18 at 01.13.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" y="4367213"/>
            <a:ext cx="8170862" cy="9743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Tool automatically derives the free theorems from function signatures. Example: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Correctness of destroy/build</a:t>
            </a:r>
            <a:endParaRPr lang="en-GB" dirty="0"/>
          </a:p>
        </p:txBody>
      </p:sp>
      <p:pic>
        <p:nvPicPr>
          <p:cNvPr id="4" name="Picture 3" descr="Screen shot 2010-10-18 at 01.21.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313" y="2260790"/>
            <a:ext cx="6069276" cy="3987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GB" dirty="0" smtClean="0"/>
              <a:t>Derive the free-theorems (tool)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Instantiations (could be tool)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Omission of unnecessary pre-conditions (could be tool)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Specializing into functions (tool)</a:t>
            </a:r>
          </a:p>
          <a:p>
            <a:pPr marL="624078" indent="-514350">
              <a:buFont typeface="+mj-lt"/>
              <a:buAutoNum type="arabicPeriod"/>
            </a:pPr>
            <a:r>
              <a:rPr lang="en-GB" dirty="0" smtClean="0"/>
              <a:t>Automatic function specialization (tool)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Correctness proof: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easy to construct correctness proofs for free theorems-based program transformations</a:t>
            </a:r>
          </a:p>
          <a:p>
            <a:pPr lvl="1"/>
            <a:r>
              <a:rPr lang="en-GB" dirty="0" smtClean="0"/>
              <a:t>And this process can be eased by the use of tools</a:t>
            </a:r>
          </a:p>
          <a:p>
            <a:endParaRPr lang="en-GB" dirty="0" smtClean="0"/>
          </a:p>
          <a:p>
            <a:r>
              <a:rPr lang="en-GB" dirty="0" smtClean="0"/>
              <a:t>d</a:t>
            </a:r>
            <a:r>
              <a:rPr lang="en-GB" dirty="0" smtClean="0"/>
              <a:t>estroy/build does not need pre-conditions to be valid as a semantic equivalence (as destroy/</a:t>
            </a:r>
            <a:r>
              <a:rPr lang="en-GB" dirty="0" err="1" smtClean="0"/>
              <a:t>unfoldr</a:t>
            </a:r>
            <a:r>
              <a:rPr lang="en-GB" dirty="0" smtClean="0"/>
              <a:t> and </a:t>
            </a:r>
            <a:r>
              <a:rPr lang="en-GB" dirty="0" err="1" smtClean="0"/>
              <a:t>foldr</a:t>
            </a:r>
            <a:r>
              <a:rPr lang="en-GB" dirty="0" smtClean="0"/>
              <a:t>/build needed)</a:t>
            </a:r>
          </a:p>
          <a:p>
            <a:pPr lvl="1"/>
            <a:r>
              <a:rPr lang="en-GB" dirty="0" smtClean="0"/>
              <a:t>Even in the presence of general recursion and mixed evaluation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Foldr</a:t>
            </a:r>
            <a:r>
              <a:rPr lang="en-GB" dirty="0" smtClean="0"/>
              <a:t>/build rule</a:t>
            </a:r>
          </a:p>
          <a:p>
            <a:pPr lvl="1"/>
            <a:r>
              <a:rPr lang="en-US" dirty="0" smtClean="0"/>
              <a:t>A. Gill, J. </a:t>
            </a:r>
            <a:r>
              <a:rPr lang="en-US" dirty="0" err="1" smtClean="0"/>
              <a:t>Launchbury</a:t>
            </a:r>
            <a:r>
              <a:rPr lang="en-US" dirty="0" smtClean="0"/>
              <a:t>, and S.L. Peyton Jones. A short cut to </a:t>
            </a:r>
            <a:r>
              <a:rPr lang="en-US" dirty="0" smtClean="0"/>
              <a:t>deforestation.</a:t>
            </a:r>
            <a:endParaRPr lang="en-GB" dirty="0" smtClean="0"/>
          </a:p>
          <a:p>
            <a:r>
              <a:rPr lang="en-GB" dirty="0" smtClean="0"/>
              <a:t>Destroy/</a:t>
            </a:r>
            <a:r>
              <a:rPr lang="en-GB" dirty="0" err="1" smtClean="0"/>
              <a:t>unfoldr</a:t>
            </a:r>
            <a:r>
              <a:rPr lang="en-GB" dirty="0" smtClean="0"/>
              <a:t> rule</a:t>
            </a:r>
          </a:p>
          <a:p>
            <a:pPr lvl="1"/>
            <a:r>
              <a:rPr lang="en-US" dirty="0" smtClean="0"/>
              <a:t>J. </a:t>
            </a:r>
            <a:r>
              <a:rPr lang="en-US" dirty="0" err="1" smtClean="0"/>
              <a:t>Svenningsson</a:t>
            </a:r>
            <a:r>
              <a:rPr lang="en-US" dirty="0" smtClean="0"/>
              <a:t>. Shortcut fusion for accumulating parameters &amp; zip-like functions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Free Theorems</a:t>
            </a:r>
          </a:p>
          <a:p>
            <a:pPr lvl="1"/>
            <a:r>
              <a:rPr lang="en-US" dirty="0" err="1" smtClean="0"/>
              <a:t>Wadler</a:t>
            </a:r>
            <a:r>
              <a:rPr lang="en-US" dirty="0" smtClean="0"/>
              <a:t>, P.: Theorems for Free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important information: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i="1" dirty="0" smtClean="0"/>
              <a:t>“From the type of a polymorphic function we can derive a theorem that it satisfies. Every function of the same type satisfies the same theorem”  </a:t>
            </a:r>
            <a:r>
              <a:rPr lang="en-GB" dirty="0" err="1" smtClean="0"/>
              <a:t>Wadler</a:t>
            </a:r>
            <a:r>
              <a:rPr lang="en-GB" dirty="0" smtClean="0"/>
              <a:t>, P.: Theorems for free!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Extract theorems from types by reading types as relations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Free Theorems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Pure functional programming languages are amenable to automatic program transformations</a:t>
            </a:r>
          </a:p>
          <a:p>
            <a:endParaRPr lang="en-GB" dirty="0" smtClean="0"/>
          </a:p>
          <a:p>
            <a:r>
              <a:rPr lang="en-GB" dirty="0" smtClean="0"/>
              <a:t>For example, such as those based on free theorems.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Transformations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Transformations that eliminate intermediate data types: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destroy/</a:t>
            </a:r>
            <a:r>
              <a:rPr lang="en-GB" dirty="0" err="1" smtClean="0"/>
              <a:t>unfoldr</a:t>
            </a:r>
            <a:r>
              <a:rPr lang="en-GB" dirty="0" smtClean="0"/>
              <a:t> rule</a:t>
            </a:r>
          </a:p>
          <a:p>
            <a:pPr lvl="1"/>
            <a:endParaRPr lang="en-GB" dirty="0" smtClean="0"/>
          </a:p>
          <a:p>
            <a:pPr lvl="1"/>
            <a:r>
              <a:rPr lang="en-GB" dirty="0" err="1" smtClean="0"/>
              <a:t>f</a:t>
            </a:r>
            <a:r>
              <a:rPr lang="en-GB" dirty="0" err="1" smtClean="0"/>
              <a:t>oldr</a:t>
            </a:r>
            <a:r>
              <a:rPr lang="en-GB" dirty="0" smtClean="0"/>
              <a:t>/build rule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Semantic properties are very hard to define: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General recursion</a:t>
            </a:r>
          </a:p>
          <a:p>
            <a:pPr lvl="1"/>
            <a:r>
              <a:rPr lang="en-GB" dirty="0" smtClean="0"/>
              <a:t>Different evaluation strategies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Therefore semantic properties are </a:t>
            </a:r>
            <a:r>
              <a:rPr lang="en-GB" dirty="0" smtClean="0"/>
              <a:t>not usually very detailed or rigorous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Semantic Properties of Transformations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</a:t>
            </a:r>
            <a:r>
              <a:rPr lang="en-GB" dirty="0" smtClean="0"/>
              <a:t>estroy/</a:t>
            </a:r>
            <a:r>
              <a:rPr lang="en-GB" dirty="0" err="1" smtClean="0"/>
              <a:t>unfoldr</a:t>
            </a:r>
            <a:endParaRPr lang="en-GB" dirty="0" smtClean="0"/>
          </a:p>
          <a:p>
            <a:pPr lvl="1"/>
            <a:r>
              <a:rPr lang="en-GB" dirty="0" smtClean="0"/>
              <a:t>In the presence of general recursion can make a program more terminating that it originally was</a:t>
            </a:r>
          </a:p>
          <a:p>
            <a:pPr lvl="1"/>
            <a:r>
              <a:rPr lang="en-GB" dirty="0" smtClean="0"/>
              <a:t>In the presence of strict evaluation there is a potential loss of termination</a:t>
            </a:r>
          </a:p>
          <a:p>
            <a:r>
              <a:rPr lang="en-GB" dirty="0" err="1" smtClean="0"/>
              <a:t>f</a:t>
            </a:r>
            <a:r>
              <a:rPr lang="en-GB" dirty="0" err="1" smtClean="0"/>
              <a:t>oldr</a:t>
            </a:r>
            <a:r>
              <a:rPr lang="en-GB" dirty="0" smtClean="0"/>
              <a:t>/build</a:t>
            </a:r>
          </a:p>
          <a:p>
            <a:pPr lvl="1"/>
            <a:r>
              <a:rPr lang="en-GB" dirty="0" smtClean="0"/>
              <a:t>Potentially mixed strict/non-strict evaluation breaks total correctness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Proving correctness of transformations is hard…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All the required theoretical foundations and formal methods are developed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We can be “partial ignorant”, because much of the underlying theory can be automated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…or is it?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Objective is to reduce the overhead introduced when expressing the producer and consumer in terms of build and destroy</a:t>
            </a:r>
          </a:p>
          <a:p>
            <a:endParaRPr lang="en-GB" dirty="0" smtClean="0"/>
          </a:p>
          <a:p>
            <a:r>
              <a:rPr lang="en-GB" dirty="0" smtClean="0"/>
              <a:t>z</a:t>
            </a:r>
            <a:r>
              <a:rPr lang="en-GB" dirty="0" smtClean="0"/>
              <a:t>ip exp1 exp2</a:t>
            </a:r>
          </a:p>
          <a:p>
            <a:pPr lvl="1"/>
            <a:r>
              <a:rPr lang="en-GB" dirty="0" smtClean="0"/>
              <a:t>e</a:t>
            </a:r>
            <a:r>
              <a:rPr lang="en-GB" dirty="0" smtClean="0"/>
              <a:t>xp2 is expressed in terms of </a:t>
            </a:r>
            <a:r>
              <a:rPr lang="en-GB" dirty="0" err="1" smtClean="0"/>
              <a:t>unfoldr</a:t>
            </a:r>
            <a:endParaRPr lang="en-GB" dirty="0" smtClean="0"/>
          </a:p>
          <a:p>
            <a:pPr lvl="1"/>
            <a:r>
              <a:rPr lang="en-GB" dirty="0" smtClean="0"/>
              <a:t>e</a:t>
            </a:r>
            <a:r>
              <a:rPr lang="en-GB" dirty="0" smtClean="0"/>
              <a:t>xp1 is not</a:t>
            </a:r>
          </a:p>
          <a:p>
            <a:pPr lvl="1"/>
            <a:r>
              <a:rPr lang="en-GB" dirty="0" smtClean="0"/>
              <a:t>Is it worth to apply the </a:t>
            </a:r>
            <a:r>
              <a:rPr lang="en-GB" dirty="0" err="1" smtClean="0"/>
              <a:t>unfoldr</a:t>
            </a:r>
            <a:r>
              <a:rPr lang="en-GB" dirty="0" smtClean="0"/>
              <a:t>/destroy rule?</a:t>
            </a:r>
          </a:p>
          <a:p>
            <a:pPr lvl="1"/>
            <a:r>
              <a:rPr lang="en-GB" dirty="0" smtClean="0"/>
              <a:t>It may be if, at least, exp1 is expressed in terms of build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destroy/build rule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 of build and destroy</a:t>
            </a:r>
            <a:endParaRPr lang="en-GB" dirty="0"/>
          </a:p>
        </p:txBody>
      </p:sp>
      <p:pic>
        <p:nvPicPr>
          <p:cNvPr id="5" name="Content Placeholder 4" descr="Screen shot 2010-10-18 at 01.11.21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7587" b="-17587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135</TotalTime>
  <Words>466</Words>
  <Application>Microsoft Macintosh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Proving Correctness via Free Theorems</vt:lpstr>
      <vt:lpstr>Free Theorems</vt:lpstr>
      <vt:lpstr>Transformations</vt:lpstr>
      <vt:lpstr>Examples</vt:lpstr>
      <vt:lpstr>Semantic Properties of Transformations</vt:lpstr>
      <vt:lpstr>Proving correctness of transformations is hard…</vt:lpstr>
      <vt:lpstr>…or is it?</vt:lpstr>
      <vt:lpstr>The destroy/build rule</vt:lpstr>
      <vt:lpstr>Definitions of build and destroy</vt:lpstr>
      <vt:lpstr>Correctness of destroy/build</vt:lpstr>
      <vt:lpstr>Correctness of destroy/build</vt:lpstr>
      <vt:lpstr>Correctness proof:</vt:lpstr>
      <vt:lpstr>Conclusion</vt:lpstr>
      <vt:lpstr>More important information:</vt:lpstr>
    </vt:vector>
  </TitlesOfParts>
  <Company>University of Minho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Proving Correctness via Free Theorems</dc:title>
  <dc:creator>Pedro Miguel Ribeiro Martins</dc:creator>
  <cp:lastModifiedBy>Pedro Miguel Ribeiro Martins</cp:lastModifiedBy>
  <cp:revision>7</cp:revision>
  <dcterms:created xsi:type="dcterms:W3CDTF">2010-10-17T22:46:52Z</dcterms:created>
  <dcterms:modified xsi:type="dcterms:W3CDTF">2010-10-18T01:02:13Z</dcterms:modified>
</cp:coreProperties>
</file>