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79" r:id="rId2"/>
    <p:sldId id="291" r:id="rId3"/>
    <p:sldId id="293" r:id="rId4"/>
    <p:sldId id="288" r:id="rId5"/>
    <p:sldId id="302" r:id="rId6"/>
    <p:sldId id="329" r:id="rId7"/>
    <p:sldId id="299" r:id="rId8"/>
    <p:sldId id="324" r:id="rId9"/>
    <p:sldId id="325" r:id="rId10"/>
    <p:sldId id="326" r:id="rId11"/>
    <p:sldId id="327" r:id="rId12"/>
    <p:sldId id="328" r:id="rId13"/>
    <p:sldId id="309" r:id="rId14"/>
    <p:sldId id="301" r:id="rId15"/>
    <p:sldId id="322" r:id="rId16"/>
    <p:sldId id="330" r:id="rId17"/>
    <p:sldId id="332" r:id="rId18"/>
    <p:sldId id="318" r:id="rId19"/>
    <p:sldId id="303" r:id="rId20"/>
    <p:sldId id="331" r:id="rId21"/>
    <p:sldId id="320" r:id="rId22"/>
    <p:sldId id="323" r:id="rId23"/>
    <p:sldId id="333" r:id="rId24"/>
  </p:sldIdLst>
  <p:sldSz cx="10080625" cy="5761038"/>
  <p:notesSz cx="6858000" cy="9144000"/>
  <p:defaultTextStyle>
    <a:defPPr>
      <a:defRPr lang="pt-PT"/>
    </a:defPPr>
    <a:lvl1pPr marL="0" algn="l" defTabSz="101379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6898" algn="l" defTabSz="101379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13795" algn="l" defTabSz="101379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20693" algn="l" defTabSz="101379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27591" algn="l" defTabSz="101379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34488" algn="l" defTabSz="101379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41386" algn="l" defTabSz="101379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48283" algn="l" defTabSz="101379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55181" algn="l" defTabSz="101379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2F2C"/>
    <a:srgbClr val="581A18"/>
    <a:srgbClr val="D35E5B"/>
    <a:srgbClr val="C53835"/>
    <a:srgbClr val="7622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36" autoAdjust="0"/>
    <p:restoredTop sz="82258" autoAdjust="0"/>
  </p:normalViewPr>
  <p:slideViewPr>
    <p:cSldViewPr>
      <p:cViewPr varScale="1">
        <p:scale>
          <a:sx n="86" d="100"/>
          <a:sy n="86" d="100"/>
        </p:scale>
        <p:origin x="-1190" y="-82"/>
      </p:cViewPr>
      <p:guideLst>
        <p:guide orient="horz" pos="1815"/>
        <p:guide pos="317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11C49E-B2E5-4234-AAE3-642EF70E3F91}" type="datetimeFigureOut">
              <a:rPr lang="en-US" smtClean="0"/>
              <a:t>9/16/2014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0213" y="685800"/>
            <a:ext cx="59975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D57FE6-66D1-4FB1-A78F-844ADE25178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9425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Na </a:t>
            </a:r>
            <a:r>
              <a:rPr lang="en-US" dirty="0" err="1" smtClean="0"/>
              <a:t>Semana</a:t>
            </a:r>
            <a:r>
              <a:rPr lang="en-US" dirty="0" smtClean="0"/>
              <a:t> Inaugural do MEI…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D57FE6-66D1-4FB1-A78F-844ADE25178B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1992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D57FE6-66D1-4FB1-A78F-844ADE25178B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16466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D57FE6-66D1-4FB1-A78F-844ADE25178B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16466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D57FE6-66D1-4FB1-A78F-844ADE25178B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16466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D57FE6-66D1-4FB1-A78F-844ADE25178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5656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D57FE6-66D1-4FB1-A78F-844ADE25178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5656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D57FE6-66D1-4FB1-A78F-844ADE25178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5656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 smtClean="0"/>
              <a:t>Cabe-me apresentar a unidade</a:t>
            </a:r>
            <a:r>
              <a:rPr lang="pt-PT" baseline="0" dirty="0" smtClean="0"/>
              <a:t> curricular de especialidade UCE-SISTEMAS INTELIGENTES...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D57FE6-66D1-4FB1-A78F-844ADE25178B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1992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 smtClean="0"/>
              <a:t>Cabe-me apresentar a unidade</a:t>
            </a:r>
            <a:r>
              <a:rPr lang="pt-PT" baseline="0" dirty="0" smtClean="0"/>
              <a:t> curricular de especialidade UCE-SISTEMAS INTELIGENTES...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D57FE6-66D1-4FB1-A78F-844ADE25178B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1992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aseline="0" dirty="0" smtClean="0"/>
              <a:t>Quando, ontem, sob pressão, estava a elaborar estes diapositivos, e não se me ocorria ideia válida sobre como o fazer, lembrei-me da excelente comunicação do prof. José Mendes...</a:t>
            </a:r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D57FE6-66D1-4FB1-A78F-844ADE25178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8145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IA = </a:t>
            </a:r>
            <a:r>
              <a:rPr lang="en-US" dirty="0" err="1" smtClean="0"/>
              <a:t>área</a:t>
            </a:r>
            <a:r>
              <a:rPr lang="en-US" dirty="0" smtClean="0"/>
              <a:t> </a:t>
            </a:r>
            <a:r>
              <a:rPr lang="en-US" dirty="0" err="1" smtClean="0"/>
              <a:t>científica</a:t>
            </a:r>
            <a:r>
              <a:rPr lang="en-US" dirty="0" smtClean="0"/>
              <a:t> de base SEM RECEIOS E SEM VERGONHAS!!!</a:t>
            </a:r>
          </a:p>
          <a:p>
            <a:r>
              <a:rPr lang="en-US" dirty="0" err="1" smtClean="0"/>
              <a:t>RC+Rac+Aprend</a:t>
            </a:r>
            <a:r>
              <a:rPr lang="en-US" dirty="0" smtClean="0"/>
              <a:t>.+</a:t>
            </a:r>
            <a:r>
              <a:rPr lang="en-US" dirty="0" err="1" smtClean="0"/>
              <a:t>Arquit</a:t>
            </a:r>
            <a:r>
              <a:rPr lang="en-US" dirty="0" smtClean="0"/>
              <a:t>. = ???</a:t>
            </a:r>
          </a:p>
          <a:p>
            <a:r>
              <a:rPr lang="en-US" dirty="0" smtClean="0"/>
              <a:t>PARA RESOLVER PROBLEMAS: </a:t>
            </a:r>
            <a:r>
              <a:rPr lang="en-US" dirty="0" err="1" smtClean="0"/>
              <a:t>isto</a:t>
            </a:r>
            <a:r>
              <a:rPr lang="en-US" dirty="0" smtClean="0"/>
              <a:t> é ENGENHARIA!!! </a:t>
            </a:r>
            <a:r>
              <a:rPr lang="en-US" dirty="0" err="1" smtClean="0"/>
              <a:t>Acima</a:t>
            </a:r>
            <a:r>
              <a:rPr lang="en-US" dirty="0" smtClean="0"/>
              <a:t> de </a:t>
            </a:r>
            <a:r>
              <a:rPr lang="en-US" dirty="0" err="1" smtClean="0"/>
              <a:t>tudo</a:t>
            </a:r>
            <a:r>
              <a:rPr lang="en-US" dirty="0" smtClean="0"/>
              <a:t>, é INOVAÇÃO!</a:t>
            </a:r>
          </a:p>
          <a:p>
            <a:endParaRPr lang="en-US" dirty="0" smtClean="0"/>
          </a:p>
          <a:p>
            <a:r>
              <a:rPr lang="en-US" dirty="0" smtClean="0"/>
              <a:t>A </a:t>
            </a:r>
            <a:r>
              <a:rPr lang="en-US" dirty="0" err="1" smtClean="0"/>
              <a:t>área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nos</a:t>
            </a:r>
            <a:r>
              <a:rPr lang="en-US" dirty="0" smtClean="0"/>
              <a:t> </a:t>
            </a:r>
            <a:r>
              <a:rPr lang="en-US" dirty="0" err="1" smtClean="0"/>
              <a:t>colocamos</a:t>
            </a:r>
            <a:r>
              <a:rPr lang="en-US" baseline="0" dirty="0" smtClean="0"/>
              <a:t> é </a:t>
            </a:r>
            <a:r>
              <a:rPr lang="en-US" baseline="0" dirty="0" err="1" smtClean="0"/>
              <a:t>na</a:t>
            </a:r>
            <a:r>
              <a:rPr lang="en-US" baseline="0" dirty="0" smtClean="0"/>
              <a:t> crista da </a:t>
            </a:r>
            <a:r>
              <a:rPr lang="en-US" baseline="0" dirty="0" err="1" smtClean="0"/>
              <a:t>onda</a:t>
            </a:r>
            <a:r>
              <a:rPr lang="en-US" baseline="0" dirty="0" smtClean="0"/>
              <a:t>.</a:t>
            </a:r>
          </a:p>
          <a:p>
            <a:r>
              <a:rPr lang="en-US" baseline="0" dirty="0" smtClean="0"/>
              <a:t>O </a:t>
            </a:r>
            <a:r>
              <a:rPr lang="en-US" baseline="0" dirty="0" err="1" smtClean="0"/>
              <a:t>sítio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para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onde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irão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trabalhar</a:t>
            </a:r>
            <a:r>
              <a:rPr lang="en-US" baseline="0" dirty="0" smtClean="0"/>
              <a:t> é </a:t>
            </a:r>
            <a:r>
              <a:rPr lang="en-US" baseline="0" dirty="0" err="1" smtClean="0"/>
              <a:t>para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onde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não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há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soluções</a:t>
            </a:r>
            <a:r>
              <a:rPr lang="en-US" baseline="0" dirty="0" smtClean="0"/>
              <a:t>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D57FE6-66D1-4FB1-A78F-844ADE25178B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1646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smtClean="0"/>
              <a:t>Qual é o cenário </a:t>
            </a:r>
            <a:r>
              <a:rPr lang="pt-PT" dirty="0" err="1" smtClean="0"/>
              <a:t>actual</a:t>
            </a:r>
            <a:r>
              <a:rPr lang="pt-PT" dirty="0" smtClean="0"/>
              <a:t>?</a:t>
            </a:r>
          </a:p>
          <a:p>
            <a:r>
              <a:rPr lang="pt-PT" dirty="0" smtClean="0"/>
              <a:t>A TECNOLOGIA existe, mas estas caricaturas</a:t>
            </a:r>
            <a:r>
              <a:rPr lang="pt-PT" baseline="0" dirty="0" smtClean="0"/>
              <a:t> são mais que as mães!</a:t>
            </a:r>
            <a:endParaRPr lang="pt-PT" dirty="0" smtClean="0"/>
          </a:p>
          <a:p>
            <a:endParaRPr lang="pt-PT" dirty="0" smtClean="0"/>
          </a:p>
          <a:p>
            <a:r>
              <a:rPr lang="pt-PT" dirty="0" smtClean="0"/>
              <a:t>O vosso papel será dar utilidade à tecnologia.</a:t>
            </a:r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D57FE6-66D1-4FB1-A78F-844ADE25178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5656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aseline="0" dirty="0" smtClean="0"/>
              <a:t>Quando, ontem, sob pressão, estava a elaborar estes diapositivos, e não se me ocorria ideia válida sobre como o fazer, lembrei-me da excelente comunicação do prof. José Mendes...</a:t>
            </a:r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D57FE6-66D1-4FB1-A78F-844ADE25178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8145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D57FE6-66D1-4FB1-A78F-844ADE25178B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16466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D57FE6-66D1-4FB1-A78F-844ADE25178B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16466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D57FE6-66D1-4FB1-A78F-844ADE25178B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1646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91738" cy="5770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6047" y="1789657"/>
            <a:ext cx="8568531" cy="1234889"/>
          </a:xfr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pt-PT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12094" y="3264588"/>
            <a:ext cx="7056438" cy="147226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5068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37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0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27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34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41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482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551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pt-P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70159-32E6-4706-BE25-FE0E6EF82FDC}" type="datetimeFigureOut">
              <a:rPr lang="pt-PT" smtClean="0"/>
              <a:t>16/09/2014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A8D24-9133-435D-B6B1-297512A026C8}" type="slidenum">
              <a:rPr lang="pt-PT" smtClean="0"/>
              <a:t>‹nº›</a:t>
            </a:fld>
            <a:endParaRPr lang="pt-PT" dirty="0"/>
          </a:p>
        </p:txBody>
      </p:sp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000" y="0"/>
            <a:ext cx="1801812" cy="89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 userDrawn="1"/>
        </p:nvSpPr>
        <p:spPr>
          <a:xfrm>
            <a:off x="900000" y="1152327"/>
            <a:ext cx="298818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pt-PT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rPr>
              <a:t>Universidade do Minho</a:t>
            </a:r>
          </a:p>
          <a:p>
            <a:r>
              <a:rPr lang="pt-PT" sz="16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rPr>
              <a:t>Departamento de Informática</a:t>
            </a:r>
            <a:endParaRPr lang="pt-PT" sz="16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wsGot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2521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86975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000" y="1800000"/>
            <a:ext cx="1710000" cy="3600000"/>
          </a:xfrm>
        </p:spPr>
        <p:txBody>
          <a:bodyPr lIns="0" tIns="0" rIns="0" bIns="0" anchor="t">
            <a:normAutofit/>
          </a:bodyPr>
          <a:lstStyle>
            <a:lvl1pPr algn="l">
              <a:defRPr sz="1600" b="1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pt-PT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70159-32E6-4706-BE25-FE0E6EF82FDC}" type="datetimeFigureOut">
              <a:rPr lang="pt-PT" smtClean="0"/>
              <a:t>16/09/2014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A8D24-9133-435D-B6B1-297512A026C8}" type="slidenum">
              <a:rPr lang="pt-PT" smtClean="0"/>
              <a:t>‹nº›</a:t>
            </a:fld>
            <a:endParaRPr lang="pt-PT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700000" y="1800000"/>
            <a:ext cx="7200000" cy="3600000"/>
          </a:xfrm>
        </p:spPr>
        <p:txBody>
          <a:bodyPr lIns="0" tIns="0" rIns="0" bIns="0"/>
          <a:lstStyle>
            <a:lvl1pPr marL="176213" indent="-176213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1pPr>
            <a:lvl2pPr marL="627063" indent="-184150">
              <a:spcBef>
                <a:spcPts val="0"/>
              </a:spcBef>
              <a:spcAft>
                <a:spcPts val="300"/>
              </a:spcAft>
              <a:buFont typeface="Courier New" pitchFamily="49" charset="0"/>
              <a:buChar char="o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2pPr>
            <a:lvl3pPr marL="1076325" indent="-176213">
              <a:spcBef>
                <a:spcPts val="0"/>
              </a:spcBef>
              <a:spcAft>
                <a:spcPts val="300"/>
              </a:spcAft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3pPr>
            <a:lvl4pPr marL="1800000" indent="0">
              <a:spcBef>
                <a:spcPts val="0"/>
              </a:spcBef>
              <a:spcAft>
                <a:spcPts val="300"/>
              </a:spcAft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4pPr>
            <a:lvl5pPr marL="2160000" indent="0">
              <a:spcBef>
                <a:spcPts val="0"/>
              </a:spcBef>
              <a:spcAft>
                <a:spcPts val="300"/>
              </a:spcAft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pt-PT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900000" y="1152327"/>
            <a:ext cx="298818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pt-PT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rPr>
              <a:t>Intelligent</a:t>
            </a:r>
            <a:r>
              <a:rPr lang="pt-PT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rPr>
              <a:t> </a:t>
            </a:r>
            <a:r>
              <a:rPr lang="pt-PT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rPr>
              <a:t>Systems</a:t>
            </a:r>
            <a:r>
              <a:rPr lang="pt-PT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rPr>
              <a:t> </a:t>
            </a:r>
            <a:r>
              <a:rPr lang="pt-PT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rPr>
              <a:t>Lab</a:t>
            </a:r>
            <a:endParaRPr lang="pt-PT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wsGotT" pitchFamily="2" charset="0"/>
            </a:endParaRPr>
          </a:p>
        </p:txBody>
      </p:sp>
      <p:pic>
        <p:nvPicPr>
          <p:cNvPr id="11" name="Picture 4" descr="C:\Users\Cesar\Desktop\eeum\eeum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000" y="0"/>
            <a:ext cx="1800000" cy="900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04281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86975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000" y="1800000"/>
            <a:ext cx="1710000" cy="3600000"/>
          </a:xfrm>
        </p:spPr>
        <p:txBody>
          <a:bodyPr lIns="0" tIns="0" rIns="0" bIns="0" anchor="t">
            <a:normAutofit/>
          </a:bodyPr>
          <a:lstStyle>
            <a:lvl1pPr algn="l">
              <a:defRPr sz="1600" b="1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pt-PT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70159-32E6-4706-BE25-FE0E6EF82FDC}" type="datetimeFigureOut">
              <a:rPr lang="pt-PT" smtClean="0"/>
              <a:t>16/09/2014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A8D24-9133-435D-B6B1-297512A026C8}" type="slidenum">
              <a:rPr lang="pt-PT" smtClean="0"/>
              <a:t>‹nº›</a:t>
            </a:fld>
            <a:endParaRPr lang="pt-PT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700000" y="1800000"/>
            <a:ext cx="7200000" cy="3600000"/>
          </a:xfrm>
        </p:spPr>
        <p:txBody>
          <a:bodyPr lIns="0" tIns="0" rIns="0" bIns="0"/>
          <a:lstStyle>
            <a:lvl1pPr marL="176213" indent="-176213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1pPr>
            <a:lvl2pPr marL="627063" indent="-184150">
              <a:spcBef>
                <a:spcPts val="0"/>
              </a:spcBef>
              <a:spcAft>
                <a:spcPts val="300"/>
              </a:spcAft>
              <a:buFont typeface="Courier New" pitchFamily="49" charset="0"/>
              <a:buChar char="o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2pPr>
            <a:lvl3pPr marL="1076325" indent="-176213">
              <a:spcBef>
                <a:spcPts val="0"/>
              </a:spcBef>
              <a:spcAft>
                <a:spcPts val="300"/>
              </a:spcAft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3pPr>
            <a:lvl4pPr marL="1800000" indent="0">
              <a:spcBef>
                <a:spcPts val="0"/>
              </a:spcBef>
              <a:spcAft>
                <a:spcPts val="300"/>
              </a:spcAft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4pPr>
            <a:lvl5pPr marL="2160000" indent="0">
              <a:spcBef>
                <a:spcPts val="0"/>
              </a:spcBef>
              <a:spcAft>
                <a:spcPts val="300"/>
              </a:spcAft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pt-PT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900000" y="1152327"/>
            <a:ext cx="298818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pt-PT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rPr>
              <a:t>Intelligent</a:t>
            </a:r>
            <a:r>
              <a:rPr lang="pt-PT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rPr>
              <a:t> </a:t>
            </a:r>
            <a:r>
              <a:rPr lang="pt-PT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rPr>
              <a:t>Systems</a:t>
            </a:r>
            <a:r>
              <a:rPr lang="pt-PT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rPr>
              <a:t> </a:t>
            </a:r>
            <a:r>
              <a:rPr lang="pt-PT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rPr>
              <a:t>Lab</a:t>
            </a:r>
            <a:endParaRPr lang="pt-PT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wsGotT" pitchFamily="2" charset="0"/>
            </a:endParaRPr>
          </a:p>
        </p:txBody>
      </p:sp>
      <p:pic>
        <p:nvPicPr>
          <p:cNvPr id="11" name="Picture 4" descr="C:\Users\Cesar\Desktop\eeum\eeum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000" y="0"/>
            <a:ext cx="1800000" cy="900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34544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86975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000" y="1800000"/>
            <a:ext cx="1710000" cy="3600000"/>
          </a:xfrm>
        </p:spPr>
        <p:txBody>
          <a:bodyPr lIns="0" tIns="0" rIns="0" bIns="0" anchor="t">
            <a:normAutofit/>
          </a:bodyPr>
          <a:lstStyle>
            <a:lvl1pPr algn="l">
              <a:defRPr sz="1600" b="1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pt-PT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70159-32E6-4706-BE25-FE0E6EF82FDC}" type="datetimeFigureOut">
              <a:rPr lang="pt-PT" smtClean="0"/>
              <a:t>16/09/2014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A8D24-9133-435D-B6B1-297512A026C8}" type="slidenum">
              <a:rPr lang="pt-PT" smtClean="0"/>
              <a:t>‹nº›</a:t>
            </a:fld>
            <a:endParaRPr lang="pt-PT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700000" y="1800000"/>
            <a:ext cx="7200000" cy="3600000"/>
          </a:xfrm>
        </p:spPr>
        <p:txBody>
          <a:bodyPr lIns="0" tIns="0" rIns="0" bIns="0"/>
          <a:lstStyle>
            <a:lvl1pPr marL="176213" indent="-176213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1pPr>
            <a:lvl2pPr marL="627063" indent="-184150">
              <a:spcBef>
                <a:spcPts val="0"/>
              </a:spcBef>
              <a:spcAft>
                <a:spcPts val="300"/>
              </a:spcAft>
              <a:buFont typeface="Courier New" pitchFamily="49" charset="0"/>
              <a:buChar char="o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2pPr>
            <a:lvl3pPr marL="1076325" indent="-176213">
              <a:spcBef>
                <a:spcPts val="0"/>
              </a:spcBef>
              <a:spcAft>
                <a:spcPts val="300"/>
              </a:spcAft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3pPr>
            <a:lvl4pPr marL="1800000" indent="0">
              <a:spcBef>
                <a:spcPts val="0"/>
              </a:spcBef>
              <a:spcAft>
                <a:spcPts val="300"/>
              </a:spcAft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4pPr>
            <a:lvl5pPr marL="2160000" indent="0">
              <a:spcBef>
                <a:spcPts val="0"/>
              </a:spcBef>
              <a:spcAft>
                <a:spcPts val="300"/>
              </a:spcAft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pt-PT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900000" y="1152327"/>
            <a:ext cx="298818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pt-PT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rPr>
              <a:t>Intelligent</a:t>
            </a:r>
            <a:r>
              <a:rPr lang="pt-PT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rPr>
              <a:t> </a:t>
            </a:r>
            <a:r>
              <a:rPr lang="pt-PT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rPr>
              <a:t>Systems</a:t>
            </a:r>
            <a:r>
              <a:rPr lang="pt-PT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rPr>
              <a:t> </a:t>
            </a:r>
            <a:r>
              <a:rPr lang="pt-PT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rPr>
              <a:t>Lab</a:t>
            </a:r>
            <a:endParaRPr lang="pt-PT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wsGotT" pitchFamily="2" charset="0"/>
            </a:endParaRPr>
          </a:p>
        </p:txBody>
      </p:sp>
      <p:pic>
        <p:nvPicPr>
          <p:cNvPr id="11" name="Picture 4" descr="C:\Users\Cesar\Desktop\eeum\eeum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000" y="0"/>
            <a:ext cx="1800000" cy="900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96208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900000" y="1800000"/>
            <a:ext cx="9000000" cy="3600000"/>
          </a:xfrm>
        </p:spPr>
        <p:txBody>
          <a:bodyPr lIns="0" tIns="0" rIns="0" bIns="0"/>
          <a:lstStyle>
            <a:lvl1pPr marL="216000" indent="-216000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1pPr>
            <a:lvl2pPr marL="720000" indent="-180000">
              <a:spcBef>
                <a:spcPts val="0"/>
              </a:spcBef>
              <a:spcAft>
                <a:spcPts val="300"/>
              </a:spcAft>
              <a:buFont typeface="Courier New" pitchFamily="49" charset="0"/>
              <a:buChar char="o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2pPr>
            <a:lvl3pPr marL="1440000" indent="-180000">
              <a:spcBef>
                <a:spcPts val="0"/>
              </a:spcBef>
              <a:spcAft>
                <a:spcPts val="300"/>
              </a:spcAft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3pPr>
            <a:lvl4pPr marL="1800000" indent="0">
              <a:spcBef>
                <a:spcPts val="0"/>
              </a:spcBef>
              <a:spcAft>
                <a:spcPts val="300"/>
              </a:spcAft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4pPr>
            <a:lvl5pPr marL="2160000" indent="0">
              <a:spcBef>
                <a:spcPts val="0"/>
              </a:spcBef>
              <a:spcAft>
                <a:spcPts val="300"/>
              </a:spcAft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pt-PT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70159-32E6-4706-BE25-FE0E6EF82FDC}" type="datetimeFigureOut">
              <a:rPr lang="pt-PT" smtClean="0"/>
              <a:t>16/09/2014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A8D24-9133-435D-B6B1-297512A026C8}" type="slidenum">
              <a:rPr lang="pt-PT" smtClean="0"/>
              <a:t>‹nº›</a:t>
            </a:fld>
            <a:endParaRPr lang="pt-PT"/>
          </a:p>
        </p:txBody>
      </p:sp>
      <p:sp>
        <p:nvSpPr>
          <p:cNvPr id="10" name="TextBox 9"/>
          <p:cNvSpPr txBox="1"/>
          <p:nvPr userDrawn="1"/>
        </p:nvSpPr>
        <p:spPr>
          <a:xfrm>
            <a:off x="900000" y="1152327"/>
            <a:ext cx="298818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pt-PT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rPr>
              <a:t>Universidade do Minho</a:t>
            </a:r>
          </a:p>
          <a:p>
            <a:r>
              <a:rPr lang="pt-PT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rPr>
              <a:t>Departamento de Informática</a:t>
            </a:r>
            <a:endParaRPr lang="pt-PT" sz="1600" b="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wsGotT" pitchFamily="2" charset="0"/>
            </a:endParaRPr>
          </a:p>
        </p:txBody>
      </p:sp>
      <p:pic>
        <p:nvPicPr>
          <p:cNvPr id="11" name="Picture 4" descr="C:\Users\Cesar\Desktop\eeum\eeum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000" y="0"/>
            <a:ext cx="1800000" cy="900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4180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4031" y="1344243"/>
            <a:ext cx="4452276" cy="3802019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pt-PT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4318" y="1344243"/>
            <a:ext cx="4452276" cy="3802019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70159-32E6-4706-BE25-FE0E6EF82FDC}" type="datetimeFigureOut">
              <a:rPr lang="pt-PT" smtClean="0"/>
              <a:t>16/09/2014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A8D24-9133-435D-B6B1-297512A026C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31789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31" y="1289567"/>
            <a:ext cx="4454027" cy="53743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6898" indent="0">
              <a:buNone/>
              <a:defRPr sz="2200" b="1"/>
            </a:lvl2pPr>
            <a:lvl3pPr marL="1013795" indent="0">
              <a:buNone/>
              <a:defRPr sz="2000" b="1"/>
            </a:lvl3pPr>
            <a:lvl4pPr marL="1520693" indent="0">
              <a:buNone/>
              <a:defRPr sz="1800" b="1"/>
            </a:lvl4pPr>
            <a:lvl5pPr marL="2027591" indent="0">
              <a:buNone/>
              <a:defRPr sz="1800" b="1"/>
            </a:lvl5pPr>
            <a:lvl6pPr marL="2534488" indent="0">
              <a:buNone/>
              <a:defRPr sz="1800" b="1"/>
            </a:lvl6pPr>
            <a:lvl7pPr marL="3041386" indent="0">
              <a:buNone/>
              <a:defRPr sz="1800" b="1"/>
            </a:lvl7pPr>
            <a:lvl8pPr marL="3548283" indent="0">
              <a:buNone/>
              <a:defRPr sz="1800" b="1"/>
            </a:lvl8pPr>
            <a:lvl9pPr marL="4055181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031" y="1826996"/>
            <a:ext cx="4454027" cy="3319265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20819" y="1289567"/>
            <a:ext cx="4455776" cy="53743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6898" indent="0">
              <a:buNone/>
              <a:defRPr sz="2200" b="1"/>
            </a:lvl2pPr>
            <a:lvl3pPr marL="1013795" indent="0">
              <a:buNone/>
              <a:defRPr sz="2000" b="1"/>
            </a:lvl3pPr>
            <a:lvl4pPr marL="1520693" indent="0">
              <a:buNone/>
              <a:defRPr sz="1800" b="1"/>
            </a:lvl4pPr>
            <a:lvl5pPr marL="2027591" indent="0">
              <a:buNone/>
              <a:defRPr sz="1800" b="1"/>
            </a:lvl5pPr>
            <a:lvl6pPr marL="2534488" indent="0">
              <a:buNone/>
              <a:defRPr sz="1800" b="1"/>
            </a:lvl6pPr>
            <a:lvl7pPr marL="3041386" indent="0">
              <a:buNone/>
              <a:defRPr sz="1800" b="1"/>
            </a:lvl7pPr>
            <a:lvl8pPr marL="3548283" indent="0">
              <a:buNone/>
              <a:defRPr sz="1800" b="1"/>
            </a:lvl8pPr>
            <a:lvl9pPr marL="4055181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20819" y="1826996"/>
            <a:ext cx="4455776" cy="3319265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70159-32E6-4706-BE25-FE0E6EF82FDC}" type="datetimeFigureOut">
              <a:rPr lang="pt-PT" smtClean="0"/>
              <a:t>16/09/2014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A8D24-9133-435D-B6B1-297512A026C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104171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70159-32E6-4706-BE25-FE0E6EF82FDC}" type="datetimeFigureOut">
              <a:rPr lang="pt-PT" smtClean="0"/>
              <a:t>16/09/2014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A8D24-9133-435D-B6B1-297512A026C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548544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33" y="229374"/>
            <a:ext cx="3316456" cy="97617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1245" y="229376"/>
            <a:ext cx="5635349" cy="4916887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33" y="1205552"/>
            <a:ext cx="3316456" cy="3940710"/>
          </a:xfrm>
        </p:spPr>
        <p:txBody>
          <a:bodyPr/>
          <a:lstStyle>
            <a:lvl1pPr marL="0" indent="0">
              <a:buNone/>
              <a:defRPr sz="1600"/>
            </a:lvl1pPr>
            <a:lvl2pPr marL="506898" indent="0">
              <a:buNone/>
              <a:defRPr sz="1300"/>
            </a:lvl2pPr>
            <a:lvl3pPr marL="1013795" indent="0">
              <a:buNone/>
              <a:defRPr sz="1100"/>
            </a:lvl3pPr>
            <a:lvl4pPr marL="1520693" indent="0">
              <a:buNone/>
              <a:defRPr sz="1000"/>
            </a:lvl4pPr>
            <a:lvl5pPr marL="2027591" indent="0">
              <a:buNone/>
              <a:defRPr sz="1000"/>
            </a:lvl5pPr>
            <a:lvl6pPr marL="2534488" indent="0">
              <a:buNone/>
              <a:defRPr sz="1000"/>
            </a:lvl6pPr>
            <a:lvl7pPr marL="3041386" indent="0">
              <a:buNone/>
              <a:defRPr sz="1000"/>
            </a:lvl7pPr>
            <a:lvl8pPr marL="3548283" indent="0">
              <a:buNone/>
              <a:defRPr sz="1000"/>
            </a:lvl8pPr>
            <a:lvl9pPr marL="4055181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70159-32E6-4706-BE25-FE0E6EF82FDC}" type="datetimeFigureOut">
              <a:rPr lang="pt-PT" smtClean="0"/>
              <a:t>16/09/2014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A8D24-9133-435D-B6B1-297512A026C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693179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5873" y="4032726"/>
            <a:ext cx="6048375" cy="476087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5873" y="514759"/>
            <a:ext cx="6048375" cy="3456623"/>
          </a:xfrm>
        </p:spPr>
        <p:txBody>
          <a:bodyPr/>
          <a:lstStyle>
            <a:lvl1pPr marL="0" indent="0">
              <a:buNone/>
              <a:defRPr sz="3500"/>
            </a:lvl1pPr>
            <a:lvl2pPr marL="506898" indent="0">
              <a:buNone/>
              <a:defRPr sz="3100"/>
            </a:lvl2pPr>
            <a:lvl3pPr marL="1013795" indent="0">
              <a:buNone/>
              <a:defRPr sz="2700"/>
            </a:lvl3pPr>
            <a:lvl4pPr marL="1520693" indent="0">
              <a:buNone/>
              <a:defRPr sz="2200"/>
            </a:lvl4pPr>
            <a:lvl5pPr marL="2027591" indent="0">
              <a:buNone/>
              <a:defRPr sz="2200"/>
            </a:lvl5pPr>
            <a:lvl6pPr marL="2534488" indent="0">
              <a:buNone/>
              <a:defRPr sz="2200"/>
            </a:lvl6pPr>
            <a:lvl7pPr marL="3041386" indent="0">
              <a:buNone/>
              <a:defRPr sz="2200"/>
            </a:lvl7pPr>
            <a:lvl8pPr marL="3548283" indent="0">
              <a:buNone/>
              <a:defRPr sz="2200"/>
            </a:lvl8pPr>
            <a:lvl9pPr marL="4055181" indent="0">
              <a:buNone/>
              <a:defRPr sz="2200"/>
            </a:lvl9pPr>
          </a:lstStyle>
          <a:p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5873" y="4508813"/>
            <a:ext cx="6048375" cy="676122"/>
          </a:xfrm>
        </p:spPr>
        <p:txBody>
          <a:bodyPr/>
          <a:lstStyle>
            <a:lvl1pPr marL="0" indent="0">
              <a:buNone/>
              <a:defRPr sz="1600"/>
            </a:lvl1pPr>
            <a:lvl2pPr marL="506898" indent="0">
              <a:buNone/>
              <a:defRPr sz="1300"/>
            </a:lvl2pPr>
            <a:lvl3pPr marL="1013795" indent="0">
              <a:buNone/>
              <a:defRPr sz="1100"/>
            </a:lvl3pPr>
            <a:lvl4pPr marL="1520693" indent="0">
              <a:buNone/>
              <a:defRPr sz="1000"/>
            </a:lvl4pPr>
            <a:lvl5pPr marL="2027591" indent="0">
              <a:buNone/>
              <a:defRPr sz="1000"/>
            </a:lvl5pPr>
            <a:lvl6pPr marL="2534488" indent="0">
              <a:buNone/>
              <a:defRPr sz="1000"/>
            </a:lvl6pPr>
            <a:lvl7pPr marL="3041386" indent="0">
              <a:buNone/>
              <a:defRPr sz="1000"/>
            </a:lvl7pPr>
            <a:lvl8pPr marL="3548283" indent="0">
              <a:buNone/>
              <a:defRPr sz="1000"/>
            </a:lvl8pPr>
            <a:lvl9pPr marL="4055181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70159-32E6-4706-BE25-FE0E6EF82FDC}" type="datetimeFigureOut">
              <a:rPr lang="pt-PT" smtClean="0"/>
              <a:t>16/09/2014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A8D24-9133-435D-B6B1-297512A026C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165529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70159-32E6-4706-BE25-FE0E6EF82FDC}" type="datetimeFigureOut">
              <a:rPr lang="pt-PT" smtClean="0"/>
              <a:t>16/09/2014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A8D24-9133-435D-B6B1-297512A026C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09262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Cesar\Documents\My Aulas\Visitas\UMinho.back.top.transparent.16x9.low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94913" cy="176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000" y="1800000"/>
            <a:ext cx="1710000" cy="3600000"/>
          </a:xfrm>
        </p:spPr>
        <p:txBody>
          <a:bodyPr lIns="0" tIns="0" rIns="0" bIns="0" anchor="t">
            <a:normAutofit/>
          </a:bodyPr>
          <a:lstStyle>
            <a:lvl1pPr algn="l">
              <a:defRPr sz="1600" b="1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pt-PT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70159-32E6-4706-BE25-FE0E6EF82FDC}" type="datetimeFigureOut">
              <a:rPr lang="pt-PT" smtClean="0"/>
              <a:t>16/09/2014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A8D24-9133-435D-B6B1-297512A026C8}" type="slidenum">
              <a:rPr lang="pt-PT" smtClean="0"/>
              <a:t>‹nº›</a:t>
            </a:fld>
            <a:endParaRPr lang="pt-PT"/>
          </a:p>
        </p:txBody>
      </p:sp>
      <p:sp>
        <p:nvSpPr>
          <p:cNvPr id="7" name="TextBox 6"/>
          <p:cNvSpPr txBox="1"/>
          <p:nvPr userDrawn="1"/>
        </p:nvSpPr>
        <p:spPr>
          <a:xfrm>
            <a:off x="900000" y="1152327"/>
            <a:ext cx="298818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pt-PT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rPr>
              <a:t>Universidade do Minho</a:t>
            </a:r>
          </a:p>
          <a:p>
            <a:r>
              <a:rPr lang="pt-PT" sz="16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rPr>
              <a:t>Departamento de Informática</a:t>
            </a:r>
            <a:endParaRPr lang="pt-PT" sz="16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wsGotT" pitchFamily="2" charset="0"/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700000" y="1800000"/>
            <a:ext cx="7200000" cy="3600000"/>
          </a:xfrm>
        </p:spPr>
        <p:txBody>
          <a:bodyPr lIns="0" tIns="0" rIns="0" bIns="0"/>
          <a:lstStyle>
            <a:lvl1pPr marL="216000" indent="-216000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1pPr>
            <a:lvl2pPr marL="720000" indent="-180000">
              <a:spcBef>
                <a:spcPts val="0"/>
              </a:spcBef>
              <a:spcAft>
                <a:spcPts val="300"/>
              </a:spcAft>
              <a:buFont typeface="Courier New" pitchFamily="49" charset="0"/>
              <a:buChar char="o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2pPr>
            <a:lvl3pPr marL="1440000" indent="-180000">
              <a:spcBef>
                <a:spcPts val="0"/>
              </a:spcBef>
              <a:spcAft>
                <a:spcPts val="300"/>
              </a:spcAft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3pPr>
            <a:lvl4pPr marL="1800000" indent="0">
              <a:spcBef>
                <a:spcPts val="0"/>
              </a:spcBef>
              <a:spcAft>
                <a:spcPts val="300"/>
              </a:spcAft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4pPr>
            <a:lvl5pPr marL="2160000" indent="0">
              <a:spcBef>
                <a:spcPts val="0"/>
              </a:spcBef>
              <a:spcAft>
                <a:spcPts val="300"/>
              </a:spcAft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pt-PT" dirty="0"/>
          </a:p>
        </p:txBody>
      </p:sp>
      <p:pic>
        <p:nvPicPr>
          <p:cNvPr id="12" name="Picture 4" descr="C:\Users\Cesar\Desktop\eeum\eeum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000" y="0"/>
            <a:ext cx="1800000" cy="900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83514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8453" y="230709"/>
            <a:ext cx="2268141" cy="491555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4031" y="230709"/>
            <a:ext cx="6636411" cy="491555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70159-32E6-4706-BE25-FE0E6EF82FDC}" type="datetimeFigureOut">
              <a:rPr lang="pt-PT" smtClean="0"/>
              <a:t>16/09/2014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A8D24-9133-435D-B6B1-297512A026C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76739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esar\Documents\My Aulas\1213\dc-mimei\mei.background02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88563" cy="5761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000" y="4500000"/>
            <a:ext cx="8100000" cy="1080000"/>
          </a:xfrm>
        </p:spPr>
        <p:txBody>
          <a:bodyPr lIns="0" tIns="0" rIns="0" bIns="0" anchor="t">
            <a:normAutofit/>
          </a:bodyPr>
          <a:lstStyle>
            <a:lvl1pPr algn="r">
              <a:defRPr sz="2400" b="1" cap="none" baseline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pt-P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0000" y="2700000"/>
            <a:ext cx="8100000" cy="1440000"/>
          </a:xfrm>
        </p:spPr>
        <p:txBody>
          <a:bodyPr lIns="0" tIns="0" rIns="0" bIns="0" anchor="b">
            <a:normAutofit/>
          </a:bodyPr>
          <a:lstStyle>
            <a:lvl1pPr marL="0" indent="0" algn="l">
              <a:buNone/>
              <a:defRPr sz="3600" b="1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1pPr>
            <a:lvl2pPr marL="50689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379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206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275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3448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413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482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551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70159-32E6-4706-BE25-FE0E6EF82FDC}" type="datetimeFigureOut">
              <a:rPr lang="pt-PT" smtClean="0"/>
              <a:t>16/09/2014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A8D24-9133-435D-B6B1-297512A026C8}" type="slidenum">
              <a:rPr lang="pt-PT" smtClean="0"/>
              <a:t>‹nº›</a:t>
            </a:fld>
            <a:endParaRPr lang="pt-PT"/>
          </a:p>
        </p:txBody>
      </p:sp>
      <p:sp>
        <p:nvSpPr>
          <p:cNvPr id="9" name="TextBox 8"/>
          <p:cNvSpPr txBox="1"/>
          <p:nvPr userDrawn="1"/>
        </p:nvSpPr>
        <p:spPr>
          <a:xfrm>
            <a:off x="900000" y="1152327"/>
            <a:ext cx="298818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pt-PT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rPr>
              <a:t>Universidade do Minho</a:t>
            </a:r>
          </a:p>
          <a:p>
            <a:r>
              <a:rPr lang="pt-PT" sz="16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rPr>
              <a:t>Escola de Engenharia</a:t>
            </a:r>
          </a:p>
          <a:p>
            <a:r>
              <a:rPr lang="pt-PT" sz="16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rPr>
              <a:t>Departamento de Informática</a:t>
            </a:r>
            <a:endParaRPr lang="pt-PT" sz="16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wsGotT" pitchFamily="2" charset="0"/>
            </a:endParaRPr>
          </a:p>
        </p:txBody>
      </p:sp>
      <p:pic>
        <p:nvPicPr>
          <p:cNvPr id="13" name="Picture 4" descr="C:\Users\Cesar\Desktop\eeum\eeum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000" y="0"/>
            <a:ext cx="1800000" cy="900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97661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86975" cy="576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000" y="4500000"/>
            <a:ext cx="8100000" cy="1080000"/>
          </a:xfrm>
        </p:spPr>
        <p:txBody>
          <a:bodyPr lIns="0" tIns="0" rIns="0" bIns="0" anchor="t">
            <a:noAutofit/>
          </a:bodyPr>
          <a:lstStyle>
            <a:lvl1pPr algn="r">
              <a:defRPr sz="2400" b="1" cap="none" baseline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pt-P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0000" y="2700000"/>
            <a:ext cx="8100000" cy="1440000"/>
          </a:xfrm>
        </p:spPr>
        <p:txBody>
          <a:bodyPr lIns="0" tIns="0" rIns="0" bIns="0" anchor="b">
            <a:normAutofit/>
          </a:bodyPr>
          <a:lstStyle>
            <a:lvl1pPr marL="0" indent="0" algn="l">
              <a:buNone/>
              <a:defRPr sz="3600" b="1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1pPr>
            <a:lvl2pPr marL="50689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379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206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275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3448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413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482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551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70159-32E6-4706-BE25-FE0E6EF82FDC}" type="datetimeFigureOut">
              <a:rPr lang="pt-PT" smtClean="0"/>
              <a:t>16/09/2014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A8D24-9133-435D-B6B1-297512A026C8}" type="slidenum">
              <a:rPr lang="pt-PT" smtClean="0"/>
              <a:t>‹nº›</a:t>
            </a:fld>
            <a:endParaRPr lang="pt-PT"/>
          </a:p>
        </p:txBody>
      </p:sp>
      <p:pic>
        <p:nvPicPr>
          <p:cNvPr id="10" name="Picture 4" descr="C:\Users\Cesar\Desktop\eeum\eeum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000" y="0"/>
            <a:ext cx="1800000" cy="900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6"/>
          <p:cNvSpPr txBox="1"/>
          <p:nvPr userDrawn="1"/>
        </p:nvSpPr>
        <p:spPr>
          <a:xfrm>
            <a:off x="900000" y="1152327"/>
            <a:ext cx="298818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pt-PT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rPr>
              <a:t>Universidade do Minho</a:t>
            </a:r>
          </a:p>
          <a:p>
            <a:r>
              <a:rPr lang="pt-PT" sz="16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rPr>
              <a:t>Departamento de Informática</a:t>
            </a:r>
            <a:endParaRPr lang="pt-PT" sz="16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wsGot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13877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86975" cy="576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000" y="4500000"/>
            <a:ext cx="8100000" cy="1080000"/>
          </a:xfrm>
        </p:spPr>
        <p:txBody>
          <a:bodyPr lIns="0" tIns="0" rIns="0" bIns="0" anchor="t">
            <a:normAutofit/>
          </a:bodyPr>
          <a:lstStyle>
            <a:lvl1pPr algn="r">
              <a:defRPr sz="2400" b="1" cap="none" baseline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pt-P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0000" y="2700000"/>
            <a:ext cx="8100000" cy="1440000"/>
          </a:xfrm>
        </p:spPr>
        <p:txBody>
          <a:bodyPr lIns="0" tIns="0" rIns="0" bIns="0" anchor="b">
            <a:normAutofit/>
          </a:bodyPr>
          <a:lstStyle>
            <a:lvl1pPr marL="0" indent="0" algn="l">
              <a:buNone/>
              <a:defRPr sz="3600" b="1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1pPr>
            <a:lvl2pPr marL="50689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379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206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275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3448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413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482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551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70159-32E6-4706-BE25-FE0E6EF82FDC}" type="datetimeFigureOut">
              <a:rPr lang="pt-PT" smtClean="0"/>
              <a:t>16/09/2014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A8D24-9133-435D-B6B1-297512A026C8}" type="slidenum">
              <a:rPr lang="pt-PT" smtClean="0"/>
              <a:t>‹nº›</a:t>
            </a:fld>
            <a:endParaRPr lang="pt-PT"/>
          </a:p>
        </p:txBody>
      </p:sp>
      <p:pic>
        <p:nvPicPr>
          <p:cNvPr id="12" name="Picture 4" descr="C:\Users\Cesar\Desktop\eeum\eeum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000" y="0"/>
            <a:ext cx="1800000" cy="900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6"/>
          <p:cNvSpPr txBox="1"/>
          <p:nvPr userDrawn="1"/>
        </p:nvSpPr>
        <p:spPr>
          <a:xfrm>
            <a:off x="900000" y="1152327"/>
            <a:ext cx="298818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pt-PT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rPr>
              <a:t>Universidade do Minho</a:t>
            </a:r>
          </a:p>
          <a:p>
            <a:r>
              <a:rPr lang="pt-PT" sz="16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rPr>
              <a:t>Departamento de Informática</a:t>
            </a:r>
            <a:endParaRPr lang="pt-PT" sz="16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wsGot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95886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86975" cy="576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000" y="4500000"/>
            <a:ext cx="8100000" cy="1080000"/>
          </a:xfrm>
        </p:spPr>
        <p:txBody>
          <a:bodyPr lIns="0" tIns="0" rIns="0" bIns="0" anchor="t">
            <a:normAutofit/>
          </a:bodyPr>
          <a:lstStyle>
            <a:lvl1pPr algn="r">
              <a:defRPr sz="2400" b="1" cap="none" baseline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pt-P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0000" y="2700000"/>
            <a:ext cx="8100000" cy="1440000"/>
          </a:xfrm>
        </p:spPr>
        <p:txBody>
          <a:bodyPr lIns="0" tIns="0" rIns="0" bIns="0" anchor="b">
            <a:normAutofit/>
          </a:bodyPr>
          <a:lstStyle>
            <a:lvl1pPr marL="0" indent="0" algn="l">
              <a:buNone/>
              <a:defRPr sz="3600" b="1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1pPr>
            <a:lvl2pPr marL="50689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379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206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275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3448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413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482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551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70159-32E6-4706-BE25-FE0E6EF82FDC}" type="datetimeFigureOut">
              <a:rPr lang="pt-PT" smtClean="0"/>
              <a:t>16/09/2014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A8D24-9133-435D-B6B1-297512A026C8}" type="slidenum">
              <a:rPr lang="pt-PT" smtClean="0"/>
              <a:t>‹nº›</a:t>
            </a:fld>
            <a:endParaRPr lang="pt-PT"/>
          </a:p>
        </p:txBody>
      </p:sp>
      <p:pic>
        <p:nvPicPr>
          <p:cNvPr id="12" name="Picture 4" descr="C:\Users\Cesar\Desktop\eeum\eeum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000" y="0"/>
            <a:ext cx="1800000" cy="900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6"/>
          <p:cNvSpPr txBox="1"/>
          <p:nvPr userDrawn="1"/>
        </p:nvSpPr>
        <p:spPr>
          <a:xfrm>
            <a:off x="900000" y="1152327"/>
            <a:ext cx="298818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pt-PT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rPr>
              <a:t>Universidade do Minho</a:t>
            </a:r>
          </a:p>
          <a:p>
            <a:r>
              <a:rPr lang="pt-PT" sz="16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rPr>
              <a:t>Departamento de Informática</a:t>
            </a:r>
            <a:endParaRPr lang="pt-PT" sz="16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wsGot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88419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86975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000" y="1800000"/>
            <a:ext cx="1710000" cy="3600000"/>
          </a:xfrm>
        </p:spPr>
        <p:txBody>
          <a:bodyPr lIns="0" tIns="0" rIns="0" bIns="0" anchor="t">
            <a:normAutofit/>
          </a:bodyPr>
          <a:lstStyle>
            <a:lvl1pPr algn="l">
              <a:defRPr sz="1600" b="1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pt-PT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70159-32E6-4706-BE25-FE0E6EF82FDC}" type="datetimeFigureOut">
              <a:rPr lang="pt-PT" smtClean="0"/>
              <a:t>16/09/2014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A8D24-9133-435D-B6B1-297512A026C8}" type="slidenum">
              <a:rPr lang="pt-PT" smtClean="0"/>
              <a:t>‹nº›</a:t>
            </a:fld>
            <a:endParaRPr lang="pt-PT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700000" y="1800000"/>
            <a:ext cx="7200000" cy="3600000"/>
          </a:xfrm>
        </p:spPr>
        <p:txBody>
          <a:bodyPr lIns="0" tIns="0" rIns="0" bIns="0"/>
          <a:lstStyle>
            <a:lvl1pPr marL="176213" indent="-176213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1pPr>
            <a:lvl2pPr marL="627063" indent="-184150">
              <a:spcBef>
                <a:spcPts val="0"/>
              </a:spcBef>
              <a:spcAft>
                <a:spcPts val="300"/>
              </a:spcAft>
              <a:buFont typeface="Courier New" pitchFamily="49" charset="0"/>
              <a:buChar char="o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2pPr>
            <a:lvl3pPr marL="1076325" indent="-176213">
              <a:spcBef>
                <a:spcPts val="0"/>
              </a:spcBef>
              <a:spcAft>
                <a:spcPts val="300"/>
              </a:spcAft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3pPr>
            <a:lvl4pPr marL="1800000" indent="0">
              <a:spcBef>
                <a:spcPts val="0"/>
              </a:spcBef>
              <a:spcAft>
                <a:spcPts val="300"/>
              </a:spcAft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4pPr>
            <a:lvl5pPr marL="2160000" indent="0">
              <a:spcBef>
                <a:spcPts val="0"/>
              </a:spcBef>
              <a:spcAft>
                <a:spcPts val="300"/>
              </a:spcAft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pt-PT" dirty="0"/>
          </a:p>
        </p:txBody>
      </p:sp>
      <p:pic>
        <p:nvPicPr>
          <p:cNvPr id="11" name="Picture 4" descr="C:\Users\Cesar\Desktop\eeum\eeum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000" y="0"/>
            <a:ext cx="1800000" cy="900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6"/>
          <p:cNvSpPr txBox="1"/>
          <p:nvPr userDrawn="1"/>
        </p:nvSpPr>
        <p:spPr>
          <a:xfrm>
            <a:off x="900000" y="1152327"/>
            <a:ext cx="298818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pt-PT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rPr>
              <a:t>Universidade do Minho</a:t>
            </a:r>
          </a:p>
          <a:p>
            <a:r>
              <a:rPr lang="pt-PT" sz="16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rPr>
              <a:t>Departamento de Informática</a:t>
            </a:r>
            <a:endParaRPr lang="pt-PT" sz="16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wsGot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65200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86975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000" y="1800000"/>
            <a:ext cx="1710000" cy="3600000"/>
          </a:xfrm>
        </p:spPr>
        <p:txBody>
          <a:bodyPr lIns="0" tIns="0" rIns="0" bIns="0" anchor="t">
            <a:normAutofit/>
          </a:bodyPr>
          <a:lstStyle>
            <a:lvl1pPr algn="l">
              <a:defRPr sz="1600" b="1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pt-PT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70159-32E6-4706-BE25-FE0E6EF82FDC}" type="datetimeFigureOut">
              <a:rPr lang="pt-PT" smtClean="0"/>
              <a:t>16/09/2014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A8D24-9133-435D-B6B1-297512A026C8}" type="slidenum">
              <a:rPr lang="pt-PT" smtClean="0"/>
              <a:t>‹nº›</a:t>
            </a:fld>
            <a:endParaRPr lang="pt-PT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700000" y="1800000"/>
            <a:ext cx="7200000" cy="3600000"/>
          </a:xfrm>
        </p:spPr>
        <p:txBody>
          <a:bodyPr lIns="0" tIns="0" rIns="0" bIns="0"/>
          <a:lstStyle>
            <a:lvl1pPr marL="176213" indent="-176213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1pPr>
            <a:lvl2pPr marL="627063" indent="-184150">
              <a:spcBef>
                <a:spcPts val="0"/>
              </a:spcBef>
              <a:spcAft>
                <a:spcPts val="300"/>
              </a:spcAft>
              <a:buFont typeface="Courier New" pitchFamily="49" charset="0"/>
              <a:buChar char="o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2pPr>
            <a:lvl3pPr marL="1076325" indent="-176213">
              <a:spcBef>
                <a:spcPts val="0"/>
              </a:spcBef>
              <a:spcAft>
                <a:spcPts val="300"/>
              </a:spcAft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3pPr>
            <a:lvl4pPr marL="1800000" indent="0">
              <a:spcBef>
                <a:spcPts val="0"/>
              </a:spcBef>
              <a:spcAft>
                <a:spcPts val="300"/>
              </a:spcAft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4pPr>
            <a:lvl5pPr marL="2160000" indent="0">
              <a:spcBef>
                <a:spcPts val="0"/>
              </a:spcBef>
              <a:spcAft>
                <a:spcPts val="300"/>
              </a:spcAft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pt-PT" dirty="0"/>
          </a:p>
        </p:txBody>
      </p:sp>
      <p:sp>
        <p:nvSpPr>
          <p:cNvPr id="11" name="TextBox 6"/>
          <p:cNvSpPr txBox="1"/>
          <p:nvPr userDrawn="1"/>
        </p:nvSpPr>
        <p:spPr>
          <a:xfrm>
            <a:off x="900000" y="1152327"/>
            <a:ext cx="298818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pt-PT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rPr>
              <a:t>Universidade do Minho</a:t>
            </a:r>
          </a:p>
          <a:p>
            <a:r>
              <a:rPr lang="pt-PT" sz="16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rPr>
              <a:t>Departamento de Informática</a:t>
            </a:r>
            <a:endParaRPr lang="pt-PT" sz="16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wsGotT" pitchFamily="2" charset="0"/>
            </a:endParaRPr>
          </a:p>
        </p:txBody>
      </p:sp>
      <p:pic>
        <p:nvPicPr>
          <p:cNvPr id="13" name="Picture 4" descr="C:\Users\Cesar\Desktop\eeum\eeum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000" y="0"/>
            <a:ext cx="1800000" cy="900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63282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86975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000" y="1800000"/>
            <a:ext cx="1710000" cy="3600000"/>
          </a:xfrm>
        </p:spPr>
        <p:txBody>
          <a:bodyPr lIns="0" tIns="0" rIns="0" bIns="0" anchor="t">
            <a:normAutofit/>
          </a:bodyPr>
          <a:lstStyle>
            <a:lvl1pPr algn="l">
              <a:defRPr sz="1600" b="1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pt-PT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70159-32E6-4706-BE25-FE0E6EF82FDC}" type="datetimeFigureOut">
              <a:rPr lang="pt-PT" smtClean="0"/>
              <a:t>16/09/2014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A8D24-9133-435D-B6B1-297512A026C8}" type="slidenum">
              <a:rPr lang="pt-PT" smtClean="0"/>
              <a:t>‹nº›</a:t>
            </a:fld>
            <a:endParaRPr lang="pt-PT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700000" y="1800000"/>
            <a:ext cx="7200000" cy="3600000"/>
          </a:xfrm>
        </p:spPr>
        <p:txBody>
          <a:bodyPr lIns="0" tIns="0" rIns="0" bIns="0"/>
          <a:lstStyle>
            <a:lvl1pPr marL="176213" indent="-176213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1pPr>
            <a:lvl2pPr marL="627063" indent="-184150">
              <a:spcBef>
                <a:spcPts val="0"/>
              </a:spcBef>
              <a:spcAft>
                <a:spcPts val="300"/>
              </a:spcAft>
              <a:buFont typeface="Courier New" pitchFamily="49" charset="0"/>
              <a:buChar char="o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2pPr>
            <a:lvl3pPr marL="1076325" indent="-176213">
              <a:spcBef>
                <a:spcPts val="0"/>
              </a:spcBef>
              <a:spcAft>
                <a:spcPts val="300"/>
              </a:spcAft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3pPr>
            <a:lvl4pPr marL="1800000" indent="0">
              <a:spcBef>
                <a:spcPts val="0"/>
              </a:spcBef>
              <a:spcAft>
                <a:spcPts val="300"/>
              </a:spcAft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4pPr>
            <a:lvl5pPr marL="2160000" indent="0">
              <a:spcBef>
                <a:spcPts val="0"/>
              </a:spcBef>
              <a:spcAft>
                <a:spcPts val="300"/>
              </a:spcAft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pt-PT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900000" y="1152327"/>
            <a:ext cx="298818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pt-PT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rPr>
              <a:t>Intelligent</a:t>
            </a:r>
            <a:r>
              <a:rPr lang="pt-PT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rPr>
              <a:t> </a:t>
            </a:r>
            <a:r>
              <a:rPr lang="pt-PT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rPr>
              <a:t>Systems</a:t>
            </a:r>
            <a:r>
              <a:rPr lang="pt-PT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rPr>
              <a:t> </a:t>
            </a:r>
            <a:r>
              <a:rPr lang="pt-PT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</a:rPr>
              <a:t>Lab</a:t>
            </a:r>
            <a:endParaRPr lang="pt-PT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wsGotT" pitchFamily="2" charset="0"/>
            </a:endParaRPr>
          </a:p>
        </p:txBody>
      </p:sp>
      <p:pic>
        <p:nvPicPr>
          <p:cNvPr id="11" name="Picture 4" descr="C:\Users\Cesar\Desktop\eeum\eeum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000" y="0"/>
            <a:ext cx="1800000" cy="900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6834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4031" y="230709"/>
            <a:ext cx="9072563" cy="960173"/>
          </a:xfrm>
          <a:prstGeom prst="rect">
            <a:avLst/>
          </a:prstGeom>
        </p:spPr>
        <p:txBody>
          <a:bodyPr vert="horz" lIns="101380" tIns="50690" rIns="101380" bIns="5069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31" y="1344243"/>
            <a:ext cx="9072563" cy="3802019"/>
          </a:xfrm>
          <a:prstGeom prst="rect">
            <a:avLst/>
          </a:prstGeom>
        </p:spPr>
        <p:txBody>
          <a:bodyPr vert="horz" lIns="101380" tIns="50690" rIns="101380" bIns="5069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4031" y="5339629"/>
            <a:ext cx="2352146" cy="306722"/>
          </a:xfrm>
          <a:prstGeom prst="rect">
            <a:avLst/>
          </a:prstGeom>
        </p:spPr>
        <p:txBody>
          <a:bodyPr vert="horz" lIns="101380" tIns="50690" rIns="101380" bIns="50690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70159-32E6-4706-BE25-FE0E6EF82FDC}" type="datetimeFigureOut">
              <a:rPr lang="pt-PT" smtClean="0"/>
              <a:t>16/09/2014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44214" y="5339629"/>
            <a:ext cx="3192198" cy="306722"/>
          </a:xfrm>
          <a:prstGeom prst="rect">
            <a:avLst/>
          </a:prstGeom>
        </p:spPr>
        <p:txBody>
          <a:bodyPr vert="horz" lIns="101380" tIns="50690" rIns="101380" bIns="50690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24448" y="5339629"/>
            <a:ext cx="2352146" cy="306722"/>
          </a:xfrm>
          <a:prstGeom prst="rect">
            <a:avLst/>
          </a:prstGeom>
        </p:spPr>
        <p:txBody>
          <a:bodyPr vert="horz" lIns="101380" tIns="50690" rIns="101380" bIns="50690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0A8D24-9133-435D-B6B1-297512A026C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49623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84" r:id="rId3"/>
    <p:sldLayoutId id="2147483651" r:id="rId4"/>
    <p:sldLayoutId id="2147483676" r:id="rId5"/>
    <p:sldLayoutId id="2147483678" r:id="rId6"/>
    <p:sldLayoutId id="2147483662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60" r:id="rId13"/>
    <p:sldLayoutId id="2147483652" r:id="rId14"/>
    <p:sldLayoutId id="2147483653" r:id="rId15"/>
    <p:sldLayoutId id="2147483655" r:id="rId16"/>
    <p:sldLayoutId id="2147483656" r:id="rId17"/>
    <p:sldLayoutId id="2147483657" r:id="rId18"/>
    <p:sldLayoutId id="2147483658" r:id="rId19"/>
    <p:sldLayoutId id="2147483659" r:id="rId20"/>
  </p:sldLayoutIdLst>
  <p:timing>
    <p:tnLst>
      <p:par>
        <p:cTn id="1" dur="indefinite" restart="never" nodeType="tmRoot"/>
      </p:par>
    </p:tnLst>
  </p:timing>
  <p:txStyles>
    <p:titleStyle>
      <a:lvl1pPr algn="ctr" defTabSz="1013795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0173" indent="-380173" algn="l" defTabSz="1013795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23709" indent="-316811" algn="l" defTabSz="1013795" rtl="0" eaLnBrk="1" latinLnBrk="0" hangingPunct="1">
        <a:spcBef>
          <a:spcPct val="20000"/>
        </a:spcBef>
        <a:buFont typeface="Arial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67244" indent="-253449" algn="l" defTabSz="101379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74142" indent="-253449" algn="l" defTabSz="1013795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81039" indent="-253449" algn="l" defTabSz="1013795" rtl="0" eaLnBrk="1" latinLnBrk="0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87937" indent="-253449" algn="l" defTabSz="101379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94835" indent="-253449" algn="l" defTabSz="101379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01732" indent="-253449" algn="l" defTabSz="101379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08630" indent="-253449" algn="l" defTabSz="101379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10137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6898" algn="l" defTabSz="10137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3795" algn="l" defTabSz="10137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0693" algn="l" defTabSz="10137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27591" algn="l" defTabSz="10137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34488" algn="l" defTabSz="10137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41386" algn="l" defTabSz="10137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48283" algn="l" defTabSz="10137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55181" algn="l" defTabSz="10137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18.png"/><Relationship Id="rId7" Type="http://schemas.openxmlformats.org/officeDocument/2006/relationships/image" Target="../media/image22.w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9" Type="http://schemas.openxmlformats.org/officeDocument/2006/relationships/image" Target="../media/image2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4800" dirty="0" smtClean="0">
                <a:solidFill>
                  <a:schemeClr val="tx1"/>
                </a:solidFill>
              </a:rPr>
              <a:t>Perfil </a:t>
            </a:r>
            <a:r>
              <a:rPr lang="pt-PT" sz="4800" dirty="0" smtClean="0">
                <a:solidFill>
                  <a:schemeClr val="tx1"/>
                </a:solidFill>
              </a:rPr>
              <a:t>SI @ 2014/2015</a:t>
            </a:r>
            <a:endParaRPr lang="pt-PT" sz="4800" dirty="0">
              <a:solidFill>
                <a:schemeClr val="tx1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sz="6600" dirty="0"/>
          </a:p>
        </p:txBody>
      </p:sp>
    </p:spTree>
    <p:extLst>
      <p:ext uri="{BB962C8B-B14F-4D97-AF65-F5344CB8AC3E}">
        <p14:creationId xmlns:p14="http://schemas.microsoft.com/office/powerpoint/2010/main" val="137593843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/>
        </p:nvCxnSpPr>
        <p:spPr>
          <a:xfrm>
            <a:off x="5940000" y="4248000"/>
            <a:ext cx="4140000" cy="0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SISTEMAS INTELIGENTES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/>
              <a:t>Estrutura </a:t>
            </a:r>
            <a:r>
              <a:rPr lang="pt-PT" dirty="0" smtClean="0"/>
              <a:t>do Perfil SI</a:t>
            </a:r>
            <a:endParaRPr lang="pt-PT" dirty="0" smtClean="0"/>
          </a:p>
          <a:p>
            <a:pPr lvl="1"/>
            <a:r>
              <a:rPr lang="pt-PT" b="1" dirty="0" smtClean="0"/>
              <a:t>CN</a:t>
            </a:r>
            <a:r>
              <a:rPr lang="pt-PT" dirty="0" smtClean="0"/>
              <a:t>	</a:t>
            </a:r>
            <a:r>
              <a:rPr lang="pt-PT" dirty="0" smtClean="0"/>
              <a:t>Computação Natural</a:t>
            </a:r>
            <a:endParaRPr lang="pt-PT" i="1" dirty="0"/>
          </a:p>
          <a:p>
            <a:pPr lvl="2"/>
            <a:r>
              <a:rPr lang="pt-PT" dirty="0" smtClean="0"/>
              <a:t>Redes Neuronais</a:t>
            </a:r>
          </a:p>
          <a:p>
            <a:pPr lvl="2"/>
            <a:r>
              <a:rPr lang="pt-PT" dirty="0" smtClean="0"/>
              <a:t>Programação Genética</a:t>
            </a:r>
          </a:p>
          <a:p>
            <a:pPr lvl="2"/>
            <a:r>
              <a:rPr lang="pt-PT" dirty="0" smtClean="0"/>
              <a:t>Estratégias Evolutivas</a:t>
            </a:r>
            <a:endParaRPr lang="pt-PT" dirty="0"/>
          </a:p>
          <a:p>
            <a:pPr lvl="2"/>
            <a:r>
              <a:rPr lang="pt-PT" dirty="0" smtClean="0"/>
              <a:t>Sistemas de Vida Artificial</a:t>
            </a:r>
            <a:endParaRPr lang="pt-PT" dirty="0" smtClean="0"/>
          </a:p>
        </p:txBody>
      </p:sp>
      <p:sp>
        <p:nvSpPr>
          <p:cNvPr id="21" name="Rounded Rectangle 20"/>
          <p:cNvSpPr/>
          <p:nvPr/>
        </p:nvSpPr>
        <p:spPr bwMode="auto">
          <a:xfrm>
            <a:off x="6120000" y="3600000"/>
            <a:ext cx="1800000" cy="540000"/>
          </a:xfrm>
          <a:prstGeom prst="roundRect">
            <a:avLst/>
          </a:prstGeom>
          <a:gradFill>
            <a:gsLst>
              <a:gs pos="0">
                <a:schemeClr val="accent2">
                  <a:shade val="51000"/>
                  <a:satMod val="130000"/>
                  <a:alpha val="50000"/>
                </a:schemeClr>
              </a:gs>
              <a:gs pos="80000">
                <a:schemeClr val="accent2">
                  <a:shade val="93000"/>
                  <a:satMod val="130000"/>
                  <a:alpha val="50000"/>
                </a:schemeClr>
              </a:gs>
              <a:gs pos="100000">
                <a:schemeClr val="accent2">
                  <a:shade val="94000"/>
                  <a:satMod val="135000"/>
                  <a:alpha val="50000"/>
                </a:schemeClr>
              </a:gs>
            </a:gsLst>
          </a:gradFill>
          <a:ln>
            <a:headEnd type="none" w="med" len="med"/>
            <a:tailEnd type="none" w="med" len="med"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sGotT" pitchFamily="2" charset="0"/>
              </a:rPr>
              <a:t>AgI</a:t>
            </a:r>
            <a:endParaRPr kumimoji="0" lang="pt-PT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NewsGotT" pitchFamily="2" charset="0"/>
            </a:endParaRPr>
          </a:p>
        </p:txBody>
      </p:sp>
      <p:sp>
        <p:nvSpPr>
          <p:cNvPr id="22" name="Rounded Rectangle 21"/>
          <p:cNvSpPr/>
          <p:nvPr/>
        </p:nvSpPr>
        <p:spPr bwMode="auto">
          <a:xfrm>
            <a:off x="6120000" y="4392000"/>
            <a:ext cx="1800000" cy="5400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sGotT" pitchFamily="2" charset="0"/>
              </a:rPr>
              <a:t>CN</a:t>
            </a:r>
            <a:endParaRPr kumimoji="0" lang="pt-PT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NewsGotT" pitchFamily="2" charset="0"/>
            </a:endParaRPr>
          </a:p>
        </p:txBody>
      </p:sp>
      <p:sp>
        <p:nvSpPr>
          <p:cNvPr id="23" name="Rounded Rectangle 22"/>
          <p:cNvSpPr/>
          <p:nvPr/>
        </p:nvSpPr>
        <p:spPr bwMode="auto">
          <a:xfrm>
            <a:off x="8100000" y="4392000"/>
            <a:ext cx="1800000" cy="540000"/>
          </a:xfrm>
          <a:prstGeom prst="roundRect">
            <a:avLst/>
          </a:prstGeom>
          <a:gradFill>
            <a:gsLst>
              <a:gs pos="0">
                <a:schemeClr val="accent2">
                  <a:shade val="51000"/>
                  <a:satMod val="130000"/>
                  <a:alpha val="50000"/>
                </a:schemeClr>
              </a:gs>
              <a:gs pos="80000">
                <a:schemeClr val="accent2">
                  <a:shade val="93000"/>
                  <a:satMod val="130000"/>
                  <a:alpha val="50000"/>
                </a:schemeClr>
              </a:gs>
              <a:gs pos="100000">
                <a:schemeClr val="accent2">
                  <a:shade val="94000"/>
                  <a:satMod val="135000"/>
                  <a:alpha val="50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sGotT" pitchFamily="2" charset="0"/>
              </a:rPr>
              <a:t>SA</a:t>
            </a:r>
            <a:endParaRPr kumimoji="0" lang="pt-PT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NewsGotT" pitchFamily="2" charset="0"/>
            </a:endParaRPr>
          </a:p>
        </p:txBody>
      </p:sp>
      <p:sp>
        <p:nvSpPr>
          <p:cNvPr id="24" name="Rounded Rectangle 23"/>
          <p:cNvSpPr/>
          <p:nvPr/>
        </p:nvSpPr>
        <p:spPr bwMode="auto">
          <a:xfrm>
            <a:off x="8100000" y="3600000"/>
            <a:ext cx="1800000" cy="540000"/>
          </a:xfrm>
          <a:prstGeom prst="roundRect">
            <a:avLst/>
          </a:prstGeom>
          <a:gradFill>
            <a:gsLst>
              <a:gs pos="0">
                <a:schemeClr val="accent2">
                  <a:shade val="51000"/>
                  <a:satMod val="130000"/>
                  <a:alpha val="50000"/>
                </a:schemeClr>
              </a:gs>
              <a:gs pos="80000">
                <a:schemeClr val="accent2">
                  <a:shade val="93000"/>
                  <a:satMod val="130000"/>
                  <a:alpha val="50000"/>
                </a:schemeClr>
              </a:gs>
              <a:gs pos="100000">
                <a:schemeClr val="accent2">
                  <a:shade val="94000"/>
                  <a:satMod val="135000"/>
                  <a:alpha val="50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sGotT" pitchFamily="2" charset="0"/>
              </a:rPr>
              <a:t>AEC</a:t>
            </a:r>
            <a:endParaRPr kumimoji="0" lang="pt-PT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NewsGotT" pitchFamily="2" charset="0"/>
            </a:endParaRPr>
          </a:p>
        </p:txBody>
      </p:sp>
      <p:sp>
        <p:nvSpPr>
          <p:cNvPr id="25" name="Rounded Rectangle 24"/>
          <p:cNvSpPr/>
          <p:nvPr/>
        </p:nvSpPr>
        <p:spPr bwMode="auto">
          <a:xfrm>
            <a:off x="6120000" y="5040000"/>
            <a:ext cx="3780000" cy="540000"/>
          </a:xfrm>
          <a:prstGeom prst="roundRect">
            <a:avLst/>
          </a:prstGeom>
          <a:ln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sGotT" pitchFamily="2" charset="0"/>
              </a:rPr>
              <a:t>PI</a:t>
            </a:r>
            <a:endParaRPr kumimoji="0" lang="pt-PT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NewsGot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896858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/>
        </p:nvCxnSpPr>
        <p:spPr>
          <a:xfrm>
            <a:off x="5940000" y="4248000"/>
            <a:ext cx="4140000" cy="0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SISTEMAS INTELIGENTES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/>
              <a:t>Estrutura </a:t>
            </a:r>
            <a:r>
              <a:rPr lang="pt-PT" dirty="0" smtClean="0"/>
              <a:t>do Perfil SI</a:t>
            </a:r>
            <a:endParaRPr lang="pt-PT" dirty="0" smtClean="0"/>
          </a:p>
          <a:p>
            <a:pPr lvl="1"/>
            <a:r>
              <a:rPr lang="pt-PT" b="1" dirty="0" smtClean="0"/>
              <a:t>SA</a:t>
            </a:r>
            <a:r>
              <a:rPr lang="pt-PT" dirty="0" smtClean="0"/>
              <a:t>	</a:t>
            </a:r>
            <a:r>
              <a:rPr lang="pt-PT" dirty="0" smtClean="0"/>
              <a:t>Sistemas Autónomos</a:t>
            </a:r>
          </a:p>
          <a:p>
            <a:pPr lvl="2"/>
            <a:r>
              <a:rPr lang="pt-PT" dirty="0" smtClean="0"/>
              <a:t>Sistemas Robóticos Autónomos</a:t>
            </a:r>
            <a:endParaRPr lang="pt-PT" dirty="0"/>
          </a:p>
          <a:p>
            <a:pPr lvl="2"/>
            <a:r>
              <a:rPr lang="pt-PT" dirty="0" smtClean="0"/>
              <a:t>Sensores e Atuadores</a:t>
            </a:r>
            <a:endParaRPr lang="pt-PT" dirty="0"/>
          </a:p>
          <a:p>
            <a:pPr lvl="2"/>
            <a:r>
              <a:rPr lang="pt-PT" dirty="0" smtClean="0"/>
              <a:t>Sistemas </a:t>
            </a:r>
            <a:r>
              <a:rPr lang="pt-PT" dirty="0" err="1" smtClean="0"/>
              <a:t>Multi-Agente</a:t>
            </a:r>
            <a:r>
              <a:rPr lang="pt-PT" dirty="0" smtClean="0"/>
              <a:t> Robóticos</a:t>
            </a:r>
          </a:p>
          <a:p>
            <a:pPr lvl="2"/>
            <a:r>
              <a:rPr lang="pt-PT" dirty="0" smtClean="0"/>
              <a:t>Aplicações de Sistemas Autónomos</a:t>
            </a:r>
            <a:endParaRPr lang="pt-PT" dirty="0" smtClean="0"/>
          </a:p>
        </p:txBody>
      </p:sp>
      <p:sp>
        <p:nvSpPr>
          <p:cNvPr id="21" name="Rounded Rectangle 20"/>
          <p:cNvSpPr/>
          <p:nvPr/>
        </p:nvSpPr>
        <p:spPr bwMode="auto">
          <a:xfrm>
            <a:off x="6120000" y="3600000"/>
            <a:ext cx="1800000" cy="540000"/>
          </a:xfrm>
          <a:prstGeom prst="roundRect">
            <a:avLst/>
          </a:prstGeom>
          <a:gradFill>
            <a:gsLst>
              <a:gs pos="0">
                <a:schemeClr val="accent2">
                  <a:shade val="51000"/>
                  <a:satMod val="130000"/>
                  <a:alpha val="50000"/>
                </a:schemeClr>
              </a:gs>
              <a:gs pos="80000">
                <a:schemeClr val="accent2">
                  <a:shade val="93000"/>
                  <a:satMod val="130000"/>
                  <a:alpha val="50000"/>
                </a:schemeClr>
              </a:gs>
              <a:gs pos="100000">
                <a:schemeClr val="accent2">
                  <a:shade val="94000"/>
                  <a:satMod val="135000"/>
                  <a:alpha val="50000"/>
                </a:schemeClr>
              </a:gs>
            </a:gsLst>
          </a:gradFill>
          <a:ln>
            <a:headEnd type="none" w="med" len="med"/>
            <a:tailEnd type="none" w="med" len="med"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sGotT" pitchFamily="2" charset="0"/>
              </a:rPr>
              <a:t>AgI</a:t>
            </a:r>
            <a:endParaRPr kumimoji="0" lang="pt-PT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NewsGotT" pitchFamily="2" charset="0"/>
            </a:endParaRPr>
          </a:p>
        </p:txBody>
      </p:sp>
      <p:sp>
        <p:nvSpPr>
          <p:cNvPr id="22" name="Rounded Rectangle 21"/>
          <p:cNvSpPr/>
          <p:nvPr/>
        </p:nvSpPr>
        <p:spPr bwMode="auto">
          <a:xfrm>
            <a:off x="6120000" y="4392000"/>
            <a:ext cx="1800000" cy="540000"/>
          </a:xfrm>
          <a:prstGeom prst="roundRect">
            <a:avLst/>
          </a:prstGeom>
          <a:gradFill>
            <a:gsLst>
              <a:gs pos="0">
                <a:schemeClr val="accent2">
                  <a:shade val="51000"/>
                  <a:satMod val="130000"/>
                  <a:alpha val="50000"/>
                </a:schemeClr>
              </a:gs>
              <a:gs pos="80000">
                <a:schemeClr val="accent2">
                  <a:shade val="93000"/>
                  <a:satMod val="130000"/>
                  <a:alpha val="50000"/>
                </a:schemeClr>
              </a:gs>
              <a:gs pos="100000">
                <a:schemeClr val="accent2">
                  <a:shade val="94000"/>
                  <a:satMod val="135000"/>
                  <a:alpha val="50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sGotT" pitchFamily="2" charset="0"/>
              </a:rPr>
              <a:t>CN</a:t>
            </a:r>
            <a:endParaRPr kumimoji="0" lang="pt-PT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NewsGotT" pitchFamily="2" charset="0"/>
            </a:endParaRPr>
          </a:p>
        </p:txBody>
      </p:sp>
      <p:sp>
        <p:nvSpPr>
          <p:cNvPr id="23" name="Rounded Rectangle 22"/>
          <p:cNvSpPr/>
          <p:nvPr/>
        </p:nvSpPr>
        <p:spPr bwMode="auto">
          <a:xfrm>
            <a:off x="8100000" y="4392000"/>
            <a:ext cx="1800000" cy="5400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sGotT" pitchFamily="2" charset="0"/>
              </a:rPr>
              <a:t>SA</a:t>
            </a:r>
            <a:endParaRPr kumimoji="0" lang="pt-PT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NewsGotT" pitchFamily="2" charset="0"/>
            </a:endParaRPr>
          </a:p>
        </p:txBody>
      </p:sp>
      <p:sp>
        <p:nvSpPr>
          <p:cNvPr id="24" name="Rounded Rectangle 23"/>
          <p:cNvSpPr/>
          <p:nvPr/>
        </p:nvSpPr>
        <p:spPr bwMode="auto">
          <a:xfrm>
            <a:off x="8100000" y="3600000"/>
            <a:ext cx="1800000" cy="540000"/>
          </a:xfrm>
          <a:prstGeom prst="roundRect">
            <a:avLst/>
          </a:prstGeom>
          <a:gradFill>
            <a:gsLst>
              <a:gs pos="0">
                <a:schemeClr val="accent2">
                  <a:shade val="51000"/>
                  <a:satMod val="130000"/>
                  <a:alpha val="50000"/>
                </a:schemeClr>
              </a:gs>
              <a:gs pos="80000">
                <a:schemeClr val="accent2">
                  <a:shade val="93000"/>
                  <a:satMod val="130000"/>
                  <a:alpha val="50000"/>
                </a:schemeClr>
              </a:gs>
              <a:gs pos="100000">
                <a:schemeClr val="accent2">
                  <a:shade val="94000"/>
                  <a:satMod val="135000"/>
                  <a:alpha val="50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sGotT" pitchFamily="2" charset="0"/>
              </a:rPr>
              <a:t>AEC</a:t>
            </a:r>
            <a:endParaRPr kumimoji="0" lang="pt-PT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NewsGotT" pitchFamily="2" charset="0"/>
            </a:endParaRPr>
          </a:p>
        </p:txBody>
      </p:sp>
      <p:sp>
        <p:nvSpPr>
          <p:cNvPr id="25" name="Rounded Rectangle 24"/>
          <p:cNvSpPr/>
          <p:nvPr/>
        </p:nvSpPr>
        <p:spPr bwMode="auto">
          <a:xfrm>
            <a:off x="6120000" y="5040000"/>
            <a:ext cx="3780000" cy="540000"/>
          </a:xfrm>
          <a:prstGeom prst="roundRect">
            <a:avLst/>
          </a:prstGeom>
          <a:ln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sGotT" pitchFamily="2" charset="0"/>
              </a:rPr>
              <a:t>PI</a:t>
            </a:r>
            <a:endParaRPr kumimoji="0" lang="pt-PT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NewsGot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06140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/>
        </p:nvCxnSpPr>
        <p:spPr>
          <a:xfrm>
            <a:off x="5940000" y="4248000"/>
            <a:ext cx="4140000" cy="0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SISTEMAS INTELIGENTES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/>
              <a:t>Estrutura </a:t>
            </a:r>
            <a:r>
              <a:rPr lang="pt-PT" dirty="0" smtClean="0"/>
              <a:t>do Perfil SI</a:t>
            </a:r>
            <a:endParaRPr lang="pt-PT" dirty="0" smtClean="0"/>
          </a:p>
          <a:p>
            <a:pPr lvl="1"/>
            <a:r>
              <a:rPr lang="pt-PT" b="1" dirty="0" smtClean="0"/>
              <a:t>PI</a:t>
            </a:r>
            <a:r>
              <a:rPr lang="pt-PT" dirty="0" smtClean="0"/>
              <a:t>	</a:t>
            </a:r>
            <a:r>
              <a:rPr lang="pt-PT" dirty="0" smtClean="0"/>
              <a:t>Projeto Integrado</a:t>
            </a:r>
            <a:endParaRPr lang="pt-PT" dirty="0"/>
          </a:p>
          <a:p>
            <a:pPr lvl="2"/>
            <a:r>
              <a:rPr lang="pt-PT" dirty="0" smtClean="0"/>
              <a:t>Participação em projetos;</a:t>
            </a:r>
          </a:p>
          <a:p>
            <a:pPr lvl="2"/>
            <a:r>
              <a:rPr lang="pt-PT" dirty="0" smtClean="0"/>
              <a:t>Desenvolvimento de produtos!</a:t>
            </a:r>
            <a:endParaRPr lang="pt-PT" dirty="0"/>
          </a:p>
        </p:txBody>
      </p:sp>
      <p:sp>
        <p:nvSpPr>
          <p:cNvPr id="21" name="Rounded Rectangle 20"/>
          <p:cNvSpPr/>
          <p:nvPr/>
        </p:nvSpPr>
        <p:spPr bwMode="auto">
          <a:xfrm>
            <a:off x="6120000" y="3600000"/>
            <a:ext cx="1800000" cy="540000"/>
          </a:xfrm>
          <a:prstGeom prst="roundRect">
            <a:avLst/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sGotT" pitchFamily="2" charset="0"/>
              </a:rPr>
              <a:t>AgI</a:t>
            </a:r>
            <a:endParaRPr kumimoji="0" lang="pt-PT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NewsGotT" pitchFamily="2" charset="0"/>
            </a:endParaRPr>
          </a:p>
        </p:txBody>
      </p:sp>
      <p:sp>
        <p:nvSpPr>
          <p:cNvPr id="22" name="Rounded Rectangle 21"/>
          <p:cNvSpPr/>
          <p:nvPr/>
        </p:nvSpPr>
        <p:spPr bwMode="auto">
          <a:xfrm>
            <a:off x="6120000" y="4392000"/>
            <a:ext cx="1800000" cy="5400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sGotT" pitchFamily="2" charset="0"/>
              </a:rPr>
              <a:t>CN</a:t>
            </a:r>
            <a:endParaRPr kumimoji="0" lang="pt-PT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NewsGotT" pitchFamily="2" charset="0"/>
            </a:endParaRPr>
          </a:p>
        </p:txBody>
      </p:sp>
      <p:sp>
        <p:nvSpPr>
          <p:cNvPr id="23" name="Rounded Rectangle 22"/>
          <p:cNvSpPr/>
          <p:nvPr/>
        </p:nvSpPr>
        <p:spPr bwMode="auto">
          <a:xfrm>
            <a:off x="8100000" y="4392000"/>
            <a:ext cx="1800000" cy="5400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sGotT" pitchFamily="2" charset="0"/>
              </a:rPr>
              <a:t>SA</a:t>
            </a:r>
            <a:endParaRPr kumimoji="0" lang="pt-PT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NewsGotT" pitchFamily="2" charset="0"/>
            </a:endParaRPr>
          </a:p>
        </p:txBody>
      </p:sp>
      <p:sp>
        <p:nvSpPr>
          <p:cNvPr id="24" name="Rounded Rectangle 23"/>
          <p:cNvSpPr/>
          <p:nvPr/>
        </p:nvSpPr>
        <p:spPr bwMode="auto">
          <a:xfrm>
            <a:off x="8100000" y="3600000"/>
            <a:ext cx="1800000" cy="5400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sGotT" pitchFamily="2" charset="0"/>
              </a:rPr>
              <a:t>AEC</a:t>
            </a:r>
            <a:endParaRPr kumimoji="0" lang="pt-PT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NewsGotT" pitchFamily="2" charset="0"/>
            </a:endParaRPr>
          </a:p>
        </p:txBody>
      </p:sp>
      <p:sp>
        <p:nvSpPr>
          <p:cNvPr id="25" name="Rounded Rectangle 24"/>
          <p:cNvSpPr/>
          <p:nvPr/>
        </p:nvSpPr>
        <p:spPr bwMode="auto">
          <a:xfrm>
            <a:off x="6120000" y="5040000"/>
            <a:ext cx="3780000" cy="540000"/>
          </a:xfrm>
          <a:prstGeom prst="roundRect">
            <a:avLst/>
          </a:prstGeom>
          <a:ln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sGotT" pitchFamily="2" charset="0"/>
              </a:rPr>
              <a:t>PI</a:t>
            </a:r>
            <a:endParaRPr kumimoji="0" lang="pt-PT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NewsGot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527465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Colaborações</a:t>
            </a:r>
            <a:endParaRPr lang="pt-PT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/>
              <a:t>Philips – </a:t>
            </a:r>
            <a:r>
              <a:rPr lang="pt-PT" dirty="0" err="1" smtClean="0"/>
              <a:t>Personal</a:t>
            </a:r>
            <a:r>
              <a:rPr lang="pt-PT" dirty="0" smtClean="0"/>
              <a:t> </a:t>
            </a:r>
            <a:r>
              <a:rPr lang="pt-PT" dirty="0" err="1" smtClean="0"/>
              <a:t>Health</a:t>
            </a:r>
            <a:r>
              <a:rPr lang="pt-PT" dirty="0" smtClean="0"/>
              <a:t> </a:t>
            </a:r>
            <a:r>
              <a:rPr lang="pt-PT" dirty="0" err="1" smtClean="0"/>
              <a:t>Division</a:t>
            </a:r>
            <a:endParaRPr lang="pt-PT" dirty="0" smtClean="0"/>
          </a:p>
          <a:p>
            <a:r>
              <a:rPr lang="pt-PT" dirty="0" err="1" smtClean="0"/>
              <a:t>Millenium</a:t>
            </a:r>
            <a:r>
              <a:rPr lang="pt-PT" dirty="0" smtClean="0"/>
              <a:t> BCP – Unidade de Modelos de Risco e Decisão</a:t>
            </a:r>
          </a:p>
          <a:p>
            <a:r>
              <a:rPr lang="pt-PT" dirty="0" smtClean="0"/>
              <a:t>Brand IT</a:t>
            </a:r>
          </a:p>
          <a:p>
            <a:r>
              <a:rPr lang="pt-PT" dirty="0" smtClean="0"/>
              <a:t>CPC-DI</a:t>
            </a:r>
          </a:p>
          <a:p>
            <a:r>
              <a:rPr lang="pt-PT" dirty="0" smtClean="0"/>
              <a:t>APPIA</a:t>
            </a:r>
          </a:p>
          <a:p>
            <a:r>
              <a:rPr lang="pt-PT" dirty="0" smtClean="0"/>
              <a:t>outros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66871163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PROJETOS</a:t>
            </a:r>
            <a:br>
              <a:rPr lang="pt-PT" dirty="0" smtClean="0"/>
            </a:br>
            <a:r>
              <a:rPr lang="pt-PT" dirty="0"/>
              <a:t/>
            </a:r>
            <a:br>
              <a:rPr lang="pt-PT" dirty="0"/>
            </a:br>
            <a:r>
              <a:rPr lang="pt-PT" dirty="0" err="1" smtClean="0"/>
              <a:t>VirtualECare</a:t>
            </a:r>
            <a:endParaRPr lang="pt-PT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/>
          </a:p>
        </p:txBody>
      </p:sp>
      <p:grpSp>
        <p:nvGrpSpPr>
          <p:cNvPr id="6" name="Group 24"/>
          <p:cNvGrpSpPr>
            <a:grpSpLocks noChangeAspect="1"/>
          </p:cNvGrpSpPr>
          <p:nvPr/>
        </p:nvGrpSpPr>
        <p:grpSpPr bwMode="auto">
          <a:xfrm>
            <a:off x="2880000" y="1981269"/>
            <a:ext cx="6835343" cy="3229609"/>
            <a:chOff x="93" y="635"/>
            <a:chExt cx="5350" cy="3087"/>
          </a:xfrm>
        </p:grpSpPr>
        <p:pic>
          <p:nvPicPr>
            <p:cNvPr id="7" name="Picture 17" descr="architecture-v0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56" y="887"/>
              <a:ext cx="3947" cy="2718"/>
            </a:xfrm>
            <a:prstGeom prst="rect">
              <a:avLst/>
            </a:prstGeom>
            <a:noFill/>
          </p:spPr>
        </p:pic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153" y="2676"/>
              <a:ext cx="1725" cy="1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9" descr="FUX_040209_LifeStatus792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93" y="2404"/>
              <a:ext cx="835" cy="619"/>
            </a:xfrm>
            <a:prstGeom prst="rect">
              <a:avLst/>
            </a:prstGeom>
            <a:noFill/>
          </p:spPr>
        </p:pic>
        <p:pic>
          <p:nvPicPr>
            <p:cNvPr id="11" name="Picture 20" descr="EKG_handy1382"/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56" y="2994"/>
              <a:ext cx="556" cy="671"/>
            </a:xfrm>
            <a:prstGeom prst="rect">
              <a:avLst/>
            </a:prstGeom>
            <a:noFill/>
          </p:spPr>
        </p:pic>
        <p:pic>
          <p:nvPicPr>
            <p:cNvPr id="12" name="Picture 21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559" y="635"/>
              <a:ext cx="967" cy="519"/>
            </a:xfrm>
            <a:prstGeom prst="rect">
              <a:avLst/>
            </a:prstGeom>
            <a:noFill/>
          </p:spPr>
        </p:pic>
        <p:pic>
          <p:nvPicPr>
            <p:cNvPr id="13" name="Picture 22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559" y="1270"/>
              <a:ext cx="1884" cy="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23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1110" y="637"/>
              <a:ext cx="953" cy="7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04929297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PROJETOS</a:t>
            </a:r>
            <a:br>
              <a:rPr lang="pt-PT" dirty="0" smtClean="0"/>
            </a:br>
            <a:r>
              <a:rPr lang="pt-PT" dirty="0"/>
              <a:t/>
            </a:r>
            <a:br>
              <a:rPr lang="pt-PT" dirty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en-US" dirty="0" err="1" smtClean="0"/>
              <a:t>CAMCoF</a:t>
            </a:r>
            <a:r>
              <a:rPr lang="en-US" dirty="0"/>
              <a:t>: </a:t>
            </a:r>
            <a:br>
              <a:rPr lang="en-US" dirty="0"/>
            </a:br>
            <a:r>
              <a:rPr lang="en-US" dirty="0"/>
              <a:t>Context-aware Multimodal Communication Framework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endParaRPr lang="pt-PT" dirty="0" smtClean="0"/>
          </a:p>
          <a:p>
            <a:endParaRPr lang="pt-PT" dirty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/>
          </a:p>
          <a:p>
            <a:r>
              <a:rPr lang="pt-PT" dirty="0" err="1" smtClean="0"/>
              <a:t>Our</a:t>
            </a:r>
            <a:r>
              <a:rPr lang="pt-PT" dirty="0" smtClean="0"/>
              <a:t> </a:t>
            </a:r>
            <a:r>
              <a:rPr lang="pt-PT" dirty="0" err="1" smtClean="0"/>
              <a:t>challenge</a:t>
            </a:r>
            <a:r>
              <a:rPr lang="pt-PT" dirty="0"/>
              <a:t>: </a:t>
            </a:r>
            <a:r>
              <a:rPr lang="pt-PT" dirty="0" err="1"/>
              <a:t>Estimate</a:t>
            </a:r>
            <a:r>
              <a:rPr lang="pt-PT" dirty="0"/>
              <a:t> Stress </a:t>
            </a:r>
            <a:r>
              <a:rPr lang="pt-PT" dirty="0" err="1"/>
              <a:t>in</a:t>
            </a:r>
            <a:r>
              <a:rPr lang="pt-PT" dirty="0"/>
              <a:t> a non-</a:t>
            </a:r>
            <a:r>
              <a:rPr lang="pt-PT" dirty="0" err="1"/>
              <a:t>invasive</a:t>
            </a:r>
            <a:r>
              <a:rPr lang="pt-PT" dirty="0"/>
              <a:t> </a:t>
            </a:r>
            <a:r>
              <a:rPr lang="pt-PT" dirty="0" err="1"/>
              <a:t>way</a:t>
            </a:r>
            <a:endParaRPr lang="pt-PT" dirty="0"/>
          </a:p>
          <a:p>
            <a:endParaRPr lang="pt-PT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4" t="34630" r="10048" b="30237"/>
          <a:stretch/>
        </p:blipFill>
        <p:spPr bwMode="auto">
          <a:xfrm>
            <a:off x="2736056" y="1872407"/>
            <a:ext cx="5808774" cy="1571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95" t="27233" r="10915" b="31163"/>
          <a:stretch/>
        </p:blipFill>
        <p:spPr bwMode="auto">
          <a:xfrm>
            <a:off x="2015976" y="3888631"/>
            <a:ext cx="3888433" cy="1379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1" t="25229" b="16246"/>
          <a:stretch/>
        </p:blipFill>
        <p:spPr bwMode="auto">
          <a:xfrm>
            <a:off x="5746094" y="3456583"/>
            <a:ext cx="4320480" cy="1605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816484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PROJETOS</a:t>
            </a:r>
            <a:br>
              <a:rPr lang="pt-PT" dirty="0" smtClean="0"/>
            </a:br>
            <a:r>
              <a:rPr lang="pt-PT" dirty="0"/>
              <a:t/>
            </a:r>
            <a:br>
              <a:rPr lang="pt-PT" dirty="0"/>
            </a:br>
            <a:r>
              <a:rPr lang="pt-PT" dirty="0" err="1" smtClean="0"/>
              <a:t>Computational</a:t>
            </a:r>
            <a:r>
              <a:rPr lang="pt-PT" dirty="0" smtClean="0"/>
              <a:t> </a:t>
            </a:r>
            <a:r>
              <a:rPr lang="pt-PT" dirty="0" err="1" smtClean="0"/>
              <a:t>Sustainability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/>
          </a:p>
        </p:txBody>
      </p:sp>
      <p:pic>
        <p:nvPicPr>
          <p:cNvPr id="4" name="Picture 3" descr="Sustainability Home Representa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736" y="1918275"/>
            <a:ext cx="5055881" cy="3050476"/>
          </a:xfrm>
          <a:prstGeom prst="rect">
            <a:avLst/>
          </a:prstGeom>
        </p:spPr>
      </p:pic>
      <p:pic>
        <p:nvPicPr>
          <p:cNvPr id="2050" name="Picture 2" descr="C:\Users\CesarAnalide\Documents\UMinho\phess\tr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168" y="3312567"/>
            <a:ext cx="2465687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15118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PROJETOS</a:t>
            </a:r>
            <a:br>
              <a:rPr lang="pt-PT" dirty="0" smtClean="0"/>
            </a:br>
            <a:r>
              <a:rPr lang="pt-PT" dirty="0"/>
              <a:t/>
            </a:r>
            <a:br>
              <a:rPr lang="pt-PT" dirty="0"/>
            </a:br>
            <a:r>
              <a:rPr lang="pt-PT" dirty="0" err="1" smtClean="0"/>
              <a:t>Driver’s</a:t>
            </a:r>
            <a:r>
              <a:rPr lang="pt-PT" dirty="0" smtClean="0"/>
              <a:t> </a:t>
            </a:r>
            <a:r>
              <a:rPr lang="pt-PT" dirty="0" err="1" smtClean="0"/>
              <a:t>Mood</a:t>
            </a:r>
            <a:r>
              <a:rPr lang="pt-PT" dirty="0" smtClean="0"/>
              <a:t> </a:t>
            </a:r>
            <a:r>
              <a:rPr lang="pt-PT" dirty="0" err="1" smtClean="0"/>
              <a:t>and</a:t>
            </a:r>
            <a:r>
              <a:rPr lang="pt-PT" dirty="0" smtClean="0"/>
              <a:t> </a:t>
            </a:r>
            <a:r>
              <a:rPr lang="pt-PT" dirty="0" err="1" smtClean="0"/>
              <a:t>Traffic</a:t>
            </a:r>
            <a:r>
              <a:rPr lang="pt-PT" dirty="0" smtClean="0"/>
              <a:t> </a:t>
            </a:r>
            <a:r>
              <a:rPr lang="pt-PT" dirty="0" err="1" smtClean="0"/>
              <a:t>Assessment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/>
          </a:p>
        </p:txBody>
      </p:sp>
      <p:pic>
        <p:nvPicPr>
          <p:cNvPr id="1026" name="Picture 2" descr="logi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4128" y="1944415"/>
            <a:ext cx="1489743" cy="2926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1027" name="Picture 3" descr="mobileApplicat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272" y="2033314"/>
            <a:ext cx="1489745" cy="2920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1028" name="Picture 4" descr="phessQRlocation_no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8144" y="3486952"/>
            <a:ext cx="1193767" cy="1193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1030" name="Picture 6" descr="C:\Users\CesarAnalide\Dropbox\PHESS\Driving Record Accelaromete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456" y="2020701"/>
            <a:ext cx="3307927" cy="131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CesarAnalide\Dropbox\PHESS\PosterPhess\PhessDrivin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254" y="3113471"/>
            <a:ext cx="3068329" cy="2267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phessE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8744" y="4526567"/>
            <a:ext cx="855663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468422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PROJETOS</a:t>
            </a:r>
            <a:br>
              <a:rPr lang="pt-PT" dirty="0" smtClean="0"/>
            </a:br>
            <a:r>
              <a:rPr lang="pt-PT" dirty="0"/>
              <a:t/>
            </a:r>
            <a:br>
              <a:rPr lang="pt-PT" dirty="0"/>
            </a:br>
            <a:r>
              <a:rPr lang="en-US" dirty="0"/>
              <a:t>Analysis of Interaction Patterns</a:t>
            </a:r>
            <a:r>
              <a:rPr lang="pt-PT" dirty="0"/>
              <a:t/>
            </a:r>
            <a:br>
              <a:rPr lang="pt-PT" dirty="0"/>
            </a:b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err="1" smtClean="0"/>
              <a:t>Study</a:t>
            </a:r>
            <a:r>
              <a:rPr lang="pt-PT" dirty="0" smtClean="0"/>
              <a:t> </a:t>
            </a:r>
            <a:r>
              <a:rPr lang="pt-PT" dirty="0" err="1"/>
              <a:t>interaction</a:t>
            </a:r>
            <a:r>
              <a:rPr lang="pt-PT" dirty="0"/>
              <a:t> </a:t>
            </a:r>
            <a:r>
              <a:rPr lang="pt-PT" dirty="0" err="1"/>
              <a:t>patterns</a:t>
            </a:r>
            <a:r>
              <a:rPr lang="pt-PT" dirty="0"/>
              <a:t> </a:t>
            </a:r>
            <a:r>
              <a:rPr lang="pt-PT" dirty="0" err="1"/>
              <a:t>of</a:t>
            </a:r>
            <a:r>
              <a:rPr lang="pt-PT" dirty="0"/>
              <a:t> </a:t>
            </a:r>
            <a:r>
              <a:rPr lang="pt-PT" dirty="0" err="1"/>
              <a:t>users</a:t>
            </a:r>
            <a:r>
              <a:rPr lang="pt-PT" dirty="0"/>
              <a:t> </a:t>
            </a:r>
            <a:r>
              <a:rPr lang="pt-PT" dirty="0" err="1"/>
              <a:t>with</a:t>
            </a:r>
            <a:r>
              <a:rPr lang="pt-PT" dirty="0"/>
              <a:t> </a:t>
            </a:r>
            <a:r>
              <a:rPr lang="pt-PT" dirty="0" err="1" smtClean="0"/>
              <a:t>keyboard</a:t>
            </a:r>
            <a:r>
              <a:rPr lang="pt-PT" dirty="0" smtClean="0"/>
              <a:t> </a:t>
            </a:r>
            <a:r>
              <a:rPr lang="pt-PT" dirty="0" err="1" smtClean="0"/>
              <a:t>and</a:t>
            </a:r>
            <a:r>
              <a:rPr lang="pt-PT" dirty="0" smtClean="0"/>
              <a:t> </a:t>
            </a:r>
            <a:r>
              <a:rPr lang="pt-PT" dirty="0" err="1" smtClean="0"/>
              <a:t>mouse</a:t>
            </a:r>
            <a:r>
              <a:rPr lang="pt-PT" dirty="0" smtClean="0"/>
              <a:t>, to </a:t>
            </a:r>
            <a:r>
              <a:rPr lang="pt-PT" dirty="0"/>
              <a:t>determine fatigue </a:t>
            </a:r>
            <a:r>
              <a:rPr lang="pt-PT" dirty="0" err="1"/>
              <a:t>or</a:t>
            </a:r>
            <a:r>
              <a:rPr lang="pt-PT" dirty="0"/>
              <a:t> stress.</a:t>
            </a:r>
          </a:p>
          <a:p>
            <a:endParaRPr lang="pt-PT" dirty="0"/>
          </a:p>
        </p:txBody>
      </p:sp>
      <p:pic>
        <p:nvPicPr>
          <p:cNvPr id="7" name="Picture 2" descr="C:\Users\dave\Documents\Magic Briefcase\Doutoramento\Presentations\2012\Stress UCLM\Imagens\PointerPath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4977" y="2880519"/>
            <a:ext cx="4688298" cy="2637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dave\Documents\Magic Briefcase\Doutoramento\Presentations\2012\Stress UCLM\Imagens\keyboar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992" y="2880519"/>
            <a:ext cx="3151441" cy="1325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dave\Documents\Magic Briefcase\Doutoramento\Presentations\2012\Stress UCLM\Imagens\keyboarderro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992" y="4205944"/>
            <a:ext cx="3151441" cy="1317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724124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PROJETOS</a:t>
            </a:r>
            <a:br>
              <a:rPr lang="pt-PT" dirty="0" smtClean="0"/>
            </a:br>
            <a:r>
              <a:rPr lang="pt-PT" dirty="0"/>
              <a:t/>
            </a:r>
            <a:br>
              <a:rPr lang="pt-PT" dirty="0"/>
            </a:br>
            <a:r>
              <a:rPr lang="pt-PT" dirty="0"/>
              <a:t>TIARAC</a:t>
            </a:r>
            <a:br>
              <a:rPr lang="pt-PT" dirty="0"/>
            </a:br>
            <a:r>
              <a:rPr lang="pt-PT" dirty="0"/>
              <a:t>Resolução Dinâmica de Conflitos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58" t="7654" r="28958" b="35432"/>
          <a:stretch/>
        </p:blipFill>
        <p:spPr bwMode="auto">
          <a:xfrm>
            <a:off x="2755058" y="2376463"/>
            <a:ext cx="3747286" cy="2375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Imagem 55" descr="Descrição: C:\Users\Utilizador\Desktop\Mestrado\Artigo\screensho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336" y="1950133"/>
            <a:ext cx="4733302" cy="3190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m 5"/>
          <p:cNvPicPr/>
          <p:nvPr/>
        </p:nvPicPr>
        <p:blipFill rotWithShape="1">
          <a:blip r:embed="rId4"/>
          <a:srcRect l="10860" t="15157" r="10867" b="20947"/>
          <a:stretch/>
        </p:blipFill>
        <p:spPr bwMode="auto">
          <a:xfrm>
            <a:off x="4339604" y="4032647"/>
            <a:ext cx="1276772" cy="145546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Imagem 6"/>
          <p:cNvPicPr/>
          <p:nvPr/>
        </p:nvPicPr>
        <p:blipFill rotWithShape="1">
          <a:blip r:embed="rId5"/>
          <a:srcRect l="10860" t="15157" r="11013" b="20857"/>
          <a:stretch/>
        </p:blipFill>
        <p:spPr bwMode="auto">
          <a:xfrm>
            <a:off x="5206747" y="4248671"/>
            <a:ext cx="1273725" cy="145546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824045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PT" sz="4800" dirty="0" smtClean="0"/>
              <a:t>Perfil </a:t>
            </a:r>
            <a:r>
              <a:rPr lang="pt-PT" sz="4800" dirty="0" smtClean="0"/>
              <a:t>SI @ 2014/2015</a:t>
            </a:r>
            <a:r>
              <a:rPr lang="pt-PT" sz="4800" dirty="0"/>
              <a:t/>
            </a:r>
            <a:br>
              <a:rPr lang="pt-PT" sz="4800" dirty="0"/>
            </a:br>
            <a:endParaRPr lang="pt-PT" sz="4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Marcador de Posição do Texto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8" name="Text Placeholder 6"/>
          <p:cNvSpPr txBox="1">
            <a:spLocks/>
          </p:cNvSpPr>
          <p:nvPr/>
        </p:nvSpPr>
        <p:spPr>
          <a:xfrm>
            <a:off x="3204808" y="2269110"/>
            <a:ext cx="5147872" cy="161952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76213" indent="-176213" algn="l" defTabSz="1013795" rtl="0" eaLnBrk="1" latinLnBrk="0" hangingPunct="1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  <a:ea typeface="+mn-ea"/>
                <a:cs typeface="+mn-cs"/>
              </a:defRPr>
            </a:lvl1pPr>
            <a:lvl2pPr marL="627063" indent="-184150" algn="l" defTabSz="1013795" rtl="0" eaLnBrk="1" latinLnBrk="0" hangingPunct="1">
              <a:spcBef>
                <a:spcPts val="0"/>
              </a:spcBef>
              <a:spcAft>
                <a:spcPts val="300"/>
              </a:spcAft>
              <a:buFont typeface="Courier New" pitchFamily="49" charset="0"/>
              <a:buChar char="o"/>
              <a:defRPr sz="1400" kern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  <a:ea typeface="+mn-ea"/>
                <a:cs typeface="+mn-cs"/>
              </a:defRPr>
            </a:lvl2pPr>
            <a:lvl3pPr marL="1076325" indent="-176213" algn="l" defTabSz="1013795" rtl="0" eaLnBrk="1" latinLnBrk="0" hangingPunct="1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  <a:ea typeface="+mn-ea"/>
                <a:cs typeface="+mn-cs"/>
              </a:defRPr>
            </a:lvl3pPr>
            <a:lvl4pPr marL="1800000" indent="0" algn="l" defTabSz="1013795" rtl="0" eaLnBrk="1" latinLnBrk="0" hangingPunct="1">
              <a:spcBef>
                <a:spcPts val="0"/>
              </a:spcBef>
              <a:spcAft>
                <a:spcPts val="300"/>
              </a:spcAft>
              <a:buFont typeface="Arial" pitchFamily="34" charset="0"/>
              <a:buNone/>
              <a:defRPr sz="1200" kern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  <a:ea typeface="+mn-ea"/>
                <a:cs typeface="+mn-cs"/>
              </a:defRPr>
            </a:lvl4pPr>
            <a:lvl5pPr marL="2160000" indent="0" algn="l" defTabSz="1013795" rtl="0" eaLnBrk="1" latinLnBrk="0" hangingPunct="1">
              <a:spcBef>
                <a:spcPts val="0"/>
              </a:spcBef>
              <a:spcAft>
                <a:spcPts val="300"/>
              </a:spcAft>
              <a:buFont typeface="Arial" pitchFamily="34" charset="0"/>
              <a:buNone/>
              <a:defRPr sz="1200" kern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  <a:ea typeface="+mn-ea"/>
                <a:cs typeface="+mn-cs"/>
              </a:defRPr>
            </a:lvl5pPr>
            <a:lvl6pPr marL="2787937" indent="-253449" algn="l" defTabSz="101379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94835" indent="-253449" algn="l" defTabSz="101379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01732" indent="-253449" algn="l" defTabSz="101379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08630" indent="-253449" algn="l" defTabSz="101379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0"/>
              </a:spcAft>
              <a:buNone/>
            </a:pPr>
            <a:r>
              <a:rPr lang="pt-PT" sz="5400" b="1" dirty="0" smtClean="0">
                <a:solidFill>
                  <a:schemeClr val="bg1"/>
                </a:solidFill>
              </a:rPr>
              <a:t>SISTEMAS </a:t>
            </a:r>
          </a:p>
          <a:p>
            <a:pPr marL="0" indent="0">
              <a:spcAft>
                <a:spcPts val="0"/>
              </a:spcAft>
              <a:buNone/>
            </a:pPr>
            <a:r>
              <a:rPr lang="pt-PT" sz="5400" b="1" dirty="0" smtClean="0">
                <a:solidFill>
                  <a:schemeClr val="bg1"/>
                </a:solidFill>
              </a:rPr>
              <a:t>INTELIGENTES</a:t>
            </a:r>
            <a:endParaRPr lang="pt-PT" sz="5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97811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PROJETOS</a:t>
            </a:r>
            <a:br>
              <a:rPr lang="pt-PT" dirty="0" smtClean="0"/>
            </a:br>
            <a:r>
              <a:rPr lang="pt-PT" dirty="0"/>
              <a:t/>
            </a:r>
            <a:br>
              <a:rPr lang="pt-PT" dirty="0"/>
            </a:br>
            <a:r>
              <a:rPr lang="pt-PT" dirty="0" err="1" smtClean="0"/>
              <a:t>Gamification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/>
          </a:p>
        </p:txBody>
      </p:sp>
      <p:pic>
        <p:nvPicPr>
          <p:cNvPr id="5" name="Picture 4" descr="Gamification Personal Statu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056" y="1944415"/>
            <a:ext cx="5052294" cy="2664296"/>
          </a:xfrm>
          <a:prstGeom prst="rect">
            <a:avLst/>
          </a:prstGeom>
        </p:spPr>
      </p:pic>
      <p:pic>
        <p:nvPicPr>
          <p:cNvPr id="6" name="Picture 7" descr="C:\Users\CesarAnalide\Dropbox\PHESS\Rule Achievement Detail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560" y="2880518"/>
            <a:ext cx="2659268" cy="2831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150030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PROJETOS</a:t>
            </a:r>
            <a:br>
              <a:rPr lang="pt-PT" dirty="0" smtClean="0"/>
            </a:br>
            <a:r>
              <a:rPr lang="pt-PT" dirty="0"/>
              <a:t/>
            </a:r>
            <a:br>
              <a:rPr lang="pt-PT" dirty="0"/>
            </a:br>
            <a:r>
              <a:rPr lang="pt-PT" dirty="0" err="1" smtClean="0"/>
              <a:t>Emotion</a:t>
            </a:r>
            <a:r>
              <a:rPr lang="pt-PT" dirty="0" smtClean="0"/>
              <a:t> </a:t>
            </a:r>
            <a:r>
              <a:rPr lang="pt-PT" dirty="0" err="1" smtClean="0"/>
              <a:t>Inference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/>
          </a:p>
        </p:txBody>
      </p:sp>
      <p:pic>
        <p:nvPicPr>
          <p:cNvPr id="7" name="Picture 6" descr="Emotion Inferenc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6267" y="1895833"/>
            <a:ext cx="5564406" cy="3188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80300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err="1" smtClean="0"/>
              <a:t>ISLab</a:t>
            </a:r>
            <a:r>
              <a:rPr lang="pt-PT" dirty="0" smtClean="0"/>
              <a:t/>
            </a:r>
            <a:br>
              <a:rPr lang="pt-PT" dirty="0" smtClean="0"/>
            </a:br>
            <a:r>
              <a:rPr lang="pt-PT" dirty="0"/>
              <a:t/>
            </a:r>
            <a:br>
              <a:rPr lang="pt-PT" dirty="0"/>
            </a:br>
            <a:r>
              <a:rPr lang="pt-PT" dirty="0" smtClean="0"/>
              <a:t>islab.di.uminho.pt</a:t>
            </a:r>
            <a:endParaRPr lang="pt-PT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err="1" smtClean="0"/>
              <a:t>Intelligent</a:t>
            </a:r>
            <a:r>
              <a:rPr lang="pt-PT" dirty="0" smtClean="0"/>
              <a:t> </a:t>
            </a:r>
            <a:r>
              <a:rPr lang="pt-PT" dirty="0" err="1" smtClean="0"/>
              <a:t>Systems</a:t>
            </a:r>
            <a:r>
              <a:rPr lang="pt-PT" dirty="0" smtClean="0"/>
              <a:t> </a:t>
            </a:r>
            <a:r>
              <a:rPr lang="pt-PT" dirty="0" err="1" smtClean="0"/>
              <a:t>Lab</a:t>
            </a:r>
            <a:r>
              <a:rPr lang="pt-PT" dirty="0"/>
              <a:t>;</a:t>
            </a:r>
            <a:endParaRPr lang="pt-PT" dirty="0" smtClean="0"/>
          </a:p>
          <a:p>
            <a:endParaRPr lang="pt-PT" dirty="0" smtClean="0"/>
          </a:p>
          <a:p>
            <a:r>
              <a:rPr lang="pt-PT" dirty="0" smtClean="0"/>
              <a:t>Recursos materiais:</a:t>
            </a:r>
          </a:p>
          <a:p>
            <a:pPr lvl="1"/>
            <a:r>
              <a:rPr lang="pt-PT" dirty="0" smtClean="0"/>
              <a:t>Equipamentos e dispositivos móveis;</a:t>
            </a:r>
          </a:p>
          <a:p>
            <a:pPr lvl="1"/>
            <a:r>
              <a:rPr lang="pt-PT" dirty="0" smtClean="0"/>
              <a:t>Sensores;</a:t>
            </a:r>
          </a:p>
          <a:p>
            <a:pPr lvl="1"/>
            <a:endParaRPr lang="pt-PT" dirty="0" smtClean="0"/>
          </a:p>
          <a:p>
            <a:r>
              <a:rPr lang="pt-PT" dirty="0" smtClean="0"/>
              <a:t>Recursos humanos:</a:t>
            </a:r>
          </a:p>
          <a:p>
            <a:pPr lvl="1"/>
            <a:r>
              <a:rPr lang="pt-PT" dirty="0" smtClean="0"/>
              <a:t>Grupo jovem de investigadores;</a:t>
            </a:r>
          </a:p>
          <a:p>
            <a:pPr lvl="1"/>
            <a:r>
              <a:rPr lang="pt-PT" dirty="0" smtClean="0"/>
              <a:t>Investigação aplicada;</a:t>
            </a:r>
          </a:p>
          <a:p>
            <a:pPr lvl="1"/>
            <a:r>
              <a:rPr lang="pt-PT" dirty="0" smtClean="0"/>
              <a:t>Capacidade de iniciativa;</a:t>
            </a:r>
          </a:p>
          <a:p>
            <a:pPr lvl="1"/>
            <a:r>
              <a:rPr lang="pt-PT" dirty="0" smtClean="0"/>
              <a:t>Desenvolvimento e inovação;</a:t>
            </a:r>
          </a:p>
          <a:p>
            <a:pPr lvl="1"/>
            <a:r>
              <a:rPr lang="pt-PT" dirty="0" smtClean="0"/>
              <a:t>Criatividade e imaginação.</a:t>
            </a:r>
          </a:p>
          <a:p>
            <a:pPr lvl="1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50145384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PT" sz="4800" dirty="0" smtClean="0"/>
              <a:t>Perfil </a:t>
            </a:r>
            <a:r>
              <a:rPr lang="pt-PT" sz="4800" dirty="0" smtClean="0"/>
              <a:t>SI @ 2014/2015</a:t>
            </a:r>
            <a:r>
              <a:rPr lang="pt-PT" sz="4800" dirty="0"/>
              <a:t/>
            </a:r>
            <a:br>
              <a:rPr lang="pt-PT" sz="4800" dirty="0"/>
            </a:br>
            <a:endParaRPr lang="pt-PT" sz="4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Marcador de Posição do Texto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8" name="Text Placeholder 6"/>
          <p:cNvSpPr txBox="1">
            <a:spLocks/>
          </p:cNvSpPr>
          <p:nvPr/>
        </p:nvSpPr>
        <p:spPr>
          <a:xfrm>
            <a:off x="3204808" y="2269110"/>
            <a:ext cx="5147872" cy="161952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76213" indent="-176213" algn="l" defTabSz="1013795" rtl="0" eaLnBrk="1" latinLnBrk="0" hangingPunct="1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  <a:ea typeface="+mn-ea"/>
                <a:cs typeface="+mn-cs"/>
              </a:defRPr>
            </a:lvl1pPr>
            <a:lvl2pPr marL="627063" indent="-184150" algn="l" defTabSz="1013795" rtl="0" eaLnBrk="1" latinLnBrk="0" hangingPunct="1">
              <a:spcBef>
                <a:spcPts val="0"/>
              </a:spcBef>
              <a:spcAft>
                <a:spcPts val="300"/>
              </a:spcAft>
              <a:buFont typeface="Courier New" pitchFamily="49" charset="0"/>
              <a:buChar char="o"/>
              <a:defRPr sz="1400" kern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  <a:ea typeface="+mn-ea"/>
                <a:cs typeface="+mn-cs"/>
              </a:defRPr>
            </a:lvl2pPr>
            <a:lvl3pPr marL="1076325" indent="-176213" algn="l" defTabSz="1013795" rtl="0" eaLnBrk="1" latinLnBrk="0" hangingPunct="1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  <a:ea typeface="+mn-ea"/>
                <a:cs typeface="+mn-cs"/>
              </a:defRPr>
            </a:lvl3pPr>
            <a:lvl4pPr marL="1800000" indent="0" algn="l" defTabSz="1013795" rtl="0" eaLnBrk="1" latinLnBrk="0" hangingPunct="1">
              <a:spcBef>
                <a:spcPts val="0"/>
              </a:spcBef>
              <a:spcAft>
                <a:spcPts val="300"/>
              </a:spcAft>
              <a:buFont typeface="Arial" pitchFamily="34" charset="0"/>
              <a:buNone/>
              <a:defRPr sz="1200" kern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  <a:ea typeface="+mn-ea"/>
                <a:cs typeface="+mn-cs"/>
              </a:defRPr>
            </a:lvl4pPr>
            <a:lvl5pPr marL="2160000" indent="0" algn="l" defTabSz="1013795" rtl="0" eaLnBrk="1" latinLnBrk="0" hangingPunct="1">
              <a:spcBef>
                <a:spcPts val="0"/>
              </a:spcBef>
              <a:spcAft>
                <a:spcPts val="300"/>
              </a:spcAft>
              <a:buFont typeface="Arial" pitchFamily="34" charset="0"/>
              <a:buNone/>
              <a:defRPr sz="1200" kern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  <a:ea typeface="+mn-ea"/>
                <a:cs typeface="+mn-cs"/>
              </a:defRPr>
            </a:lvl5pPr>
            <a:lvl6pPr marL="2787937" indent="-253449" algn="l" defTabSz="101379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94835" indent="-253449" algn="l" defTabSz="101379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01732" indent="-253449" algn="l" defTabSz="101379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08630" indent="-253449" algn="l" defTabSz="101379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0"/>
              </a:spcAft>
              <a:buNone/>
            </a:pPr>
            <a:r>
              <a:rPr lang="pt-PT" sz="5400" b="1" dirty="0" smtClean="0">
                <a:solidFill>
                  <a:schemeClr val="bg1"/>
                </a:solidFill>
              </a:rPr>
              <a:t>SISTEMAS </a:t>
            </a:r>
          </a:p>
          <a:p>
            <a:pPr marL="0" indent="0">
              <a:spcAft>
                <a:spcPts val="0"/>
              </a:spcAft>
              <a:buNone/>
            </a:pPr>
            <a:r>
              <a:rPr lang="pt-PT" sz="5400" b="1" dirty="0" smtClean="0">
                <a:solidFill>
                  <a:schemeClr val="bg1"/>
                </a:solidFill>
              </a:rPr>
              <a:t>INTELIGENTES</a:t>
            </a:r>
            <a:endParaRPr lang="pt-PT" sz="5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01587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/>
            <a:endParaRPr lang="pt-PT" dirty="0"/>
          </a:p>
        </p:txBody>
      </p:sp>
      <p:pic>
        <p:nvPicPr>
          <p:cNvPr id="1027" name="Picture 3" descr="C:\Users\CesarAnalide\Documents\My Aulas\1314\mei1si\apr\apresentador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89" b="5010"/>
          <a:stretch/>
        </p:blipFill>
        <p:spPr bwMode="auto">
          <a:xfrm flipH="1">
            <a:off x="6336456" y="2265216"/>
            <a:ext cx="2106208" cy="3351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CesarAnalide\Documents\My Aulas\1314\mei1si\apr\bandeja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1"/>
          <a:stretch/>
        </p:blipFill>
        <p:spPr bwMode="auto">
          <a:xfrm>
            <a:off x="159798" y="1919982"/>
            <a:ext cx="3217906" cy="3552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pt-PT" dirty="0" smtClean="0"/>
              <a:t/>
            </a:r>
            <a:br>
              <a:rPr lang="pt-PT" dirty="0" smtClean="0"/>
            </a:br>
            <a:r>
              <a:rPr lang="pt-PT" dirty="0"/>
              <a:t/>
            </a:r>
            <a:br>
              <a:rPr lang="pt-PT" dirty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Cesar Analide</a:t>
            </a:r>
            <a:endParaRPr lang="pt-PT" dirty="0"/>
          </a:p>
        </p:txBody>
      </p:sp>
      <p:sp>
        <p:nvSpPr>
          <p:cNvPr id="9" name="Text Placeholder 6"/>
          <p:cNvSpPr txBox="1">
            <a:spLocks/>
          </p:cNvSpPr>
          <p:nvPr/>
        </p:nvSpPr>
        <p:spPr>
          <a:xfrm>
            <a:off x="3204808" y="2269110"/>
            <a:ext cx="5147872" cy="161952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76213" indent="-176213" algn="l" defTabSz="1013795" rtl="0" eaLnBrk="1" latinLnBrk="0" hangingPunct="1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  <a:ea typeface="+mn-ea"/>
                <a:cs typeface="+mn-cs"/>
              </a:defRPr>
            </a:lvl1pPr>
            <a:lvl2pPr marL="627063" indent="-184150" algn="l" defTabSz="1013795" rtl="0" eaLnBrk="1" latinLnBrk="0" hangingPunct="1">
              <a:spcBef>
                <a:spcPts val="0"/>
              </a:spcBef>
              <a:spcAft>
                <a:spcPts val="300"/>
              </a:spcAft>
              <a:buFont typeface="Courier New" pitchFamily="49" charset="0"/>
              <a:buChar char="o"/>
              <a:defRPr sz="1400" kern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  <a:ea typeface="+mn-ea"/>
                <a:cs typeface="+mn-cs"/>
              </a:defRPr>
            </a:lvl2pPr>
            <a:lvl3pPr marL="1076325" indent="-176213" algn="l" defTabSz="1013795" rtl="0" eaLnBrk="1" latinLnBrk="0" hangingPunct="1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  <a:ea typeface="+mn-ea"/>
                <a:cs typeface="+mn-cs"/>
              </a:defRPr>
            </a:lvl3pPr>
            <a:lvl4pPr marL="1800000" indent="0" algn="l" defTabSz="1013795" rtl="0" eaLnBrk="1" latinLnBrk="0" hangingPunct="1">
              <a:spcBef>
                <a:spcPts val="0"/>
              </a:spcBef>
              <a:spcAft>
                <a:spcPts val="300"/>
              </a:spcAft>
              <a:buFont typeface="Arial" pitchFamily="34" charset="0"/>
              <a:buNone/>
              <a:defRPr sz="1200" kern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  <a:ea typeface="+mn-ea"/>
                <a:cs typeface="+mn-cs"/>
              </a:defRPr>
            </a:lvl4pPr>
            <a:lvl5pPr marL="2160000" indent="0" algn="l" defTabSz="1013795" rtl="0" eaLnBrk="1" latinLnBrk="0" hangingPunct="1">
              <a:spcBef>
                <a:spcPts val="0"/>
              </a:spcBef>
              <a:spcAft>
                <a:spcPts val="300"/>
              </a:spcAft>
              <a:buFont typeface="Arial" pitchFamily="34" charset="0"/>
              <a:buNone/>
              <a:defRPr sz="1200" kern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  <a:ea typeface="+mn-ea"/>
                <a:cs typeface="+mn-cs"/>
              </a:defRPr>
            </a:lvl5pPr>
            <a:lvl6pPr marL="2787937" indent="-253449" algn="l" defTabSz="101379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94835" indent="-253449" algn="l" defTabSz="101379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01732" indent="-253449" algn="l" defTabSz="101379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08630" indent="-253449" algn="l" defTabSz="101379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0"/>
              </a:spcAft>
              <a:buNone/>
            </a:pPr>
            <a:r>
              <a:rPr lang="pt-PT" sz="5400" b="1" dirty="0" smtClean="0"/>
              <a:t>SISTEMAS </a:t>
            </a:r>
          </a:p>
          <a:p>
            <a:pPr marL="0" indent="0">
              <a:spcAft>
                <a:spcPts val="0"/>
              </a:spcAft>
              <a:buNone/>
            </a:pPr>
            <a:r>
              <a:rPr lang="pt-PT" sz="5400" b="1" dirty="0" smtClean="0"/>
              <a:t>INTELIGENTES</a:t>
            </a:r>
            <a:endParaRPr lang="pt-PT" sz="5400" b="1" dirty="0"/>
          </a:p>
        </p:txBody>
      </p:sp>
    </p:spTree>
    <p:extLst>
      <p:ext uri="{BB962C8B-B14F-4D97-AF65-F5344CB8AC3E}">
        <p14:creationId xmlns:p14="http://schemas.microsoft.com/office/powerpoint/2010/main" val="200576691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844000" y="4032000"/>
            <a:ext cx="6516000" cy="360000"/>
          </a:xfrm>
          <a:prstGeom prst="rect">
            <a:avLst/>
          </a:prstGeom>
          <a:gradFill>
            <a:gsLst>
              <a:gs pos="0">
                <a:srgbClr val="C53835"/>
              </a:gs>
              <a:gs pos="80000">
                <a:srgbClr val="D35E5B"/>
              </a:gs>
              <a:gs pos="100000">
                <a:srgbClr val="D35E5B"/>
              </a:gs>
            </a:gsLst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 smtClean="0"/>
              <a:t>Resolução de Problemas</a:t>
            </a:r>
            <a:endParaRPr lang="pt-PT" sz="1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SISTEMAS INTELIGENTES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Rectangle 5"/>
          <p:cNvSpPr/>
          <p:nvPr/>
        </p:nvSpPr>
        <p:spPr>
          <a:xfrm>
            <a:off x="2772000" y="4428000"/>
            <a:ext cx="1800000" cy="432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200"/>
              </a:lnSpc>
            </a:pPr>
            <a:r>
              <a:rPr lang="pt-PT" sz="1600" dirty="0" smtClean="0"/>
              <a:t>Representação de Conhecimento</a:t>
            </a:r>
            <a:endParaRPr lang="pt-PT" sz="1600" dirty="0"/>
          </a:p>
        </p:txBody>
      </p:sp>
      <p:sp>
        <p:nvSpPr>
          <p:cNvPr id="7" name="Rectangle 6"/>
          <p:cNvSpPr/>
          <p:nvPr/>
        </p:nvSpPr>
        <p:spPr>
          <a:xfrm>
            <a:off x="4608000" y="4428000"/>
            <a:ext cx="1440000" cy="432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600" dirty="0" smtClean="0"/>
              <a:t>Raciocínio</a:t>
            </a:r>
            <a:endParaRPr lang="pt-PT" sz="1600" dirty="0"/>
          </a:p>
        </p:txBody>
      </p:sp>
      <p:sp>
        <p:nvSpPr>
          <p:cNvPr id="8" name="Rectangle 7"/>
          <p:cNvSpPr/>
          <p:nvPr/>
        </p:nvSpPr>
        <p:spPr>
          <a:xfrm>
            <a:off x="6084000" y="4428000"/>
            <a:ext cx="1620000" cy="432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600" dirty="0" smtClean="0"/>
              <a:t>Aprendizagem</a:t>
            </a:r>
            <a:endParaRPr lang="pt-PT" sz="1600" dirty="0"/>
          </a:p>
        </p:txBody>
      </p:sp>
      <p:sp>
        <p:nvSpPr>
          <p:cNvPr id="9" name="Rectangle 8"/>
          <p:cNvSpPr/>
          <p:nvPr/>
        </p:nvSpPr>
        <p:spPr>
          <a:xfrm>
            <a:off x="7740000" y="4428000"/>
            <a:ext cx="1872000" cy="432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600" dirty="0" smtClean="0"/>
              <a:t>Arquiteturas</a:t>
            </a:r>
            <a:endParaRPr lang="pt-PT" sz="1600" dirty="0"/>
          </a:p>
        </p:txBody>
      </p:sp>
      <p:sp>
        <p:nvSpPr>
          <p:cNvPr id="11" name="Rectangle 10"/>
          <p:cNvSpPr/>
          <p:nvPr/>
        </p:nvSpPr>
        <p:spPr>
          <a:xfrm rot="16200000">
            <a:off x="2232000" y="2880000"/>
            <a:ext cx="1800000" cy="432000"/>
          </a:xfrm>
          <a:prstGeom prst="rect">
            <a:avLst/>
          </a:prstGeom>
          <a:gradFill>
            <a:lin ang="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1400" dirty="0" smtClean="0"/>
              <a:t>Medicina</a:t>
            </a:r>
            <a:endParaRPr lang="pt-PT" sz="1400" dirty="0"/>
          </a:p>
        </p:txBody>
      </p:sp>
      <p:sp>
        <p:nvSpPr>
          <p:cNvPr id="12" name="Rectangle 11"/>
          <p:cNvSpPr/>
          <p:nvPr/>
        </p:nvSpPr>
        <p:spPr>
          <a:xfrm rot="16200000">
            <a:off x="3060000" y="2880000"/>
            <a:ext cx="1800000" cy="432000"/>
          </a:xfrm>
          <a:prstGeom prst="rect">
            <a:avLst/>
          </a:prstGeom>
          <a:gradFill>
            <a:lin ang="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1400" dirty="0" smtClean="0"/>
              <a:t>Comércio Inteligente</a:t>
            </a:r>
            <a:endParaRPr lang="pt-PT" sz="1400" dirty="0"/>
          </a:p>
        </p:txBody>
      </p:sp>
      <p:sp>
        <p:nvSpPr>
          <p:cNvPr id="13" name="Rectangle 12"/>
          <p:cNvSpPr/>
          <p:nvPr/>
        </p:nvSpPr>
        <p:spPr>
          <a:xfrm rot="16200000">
            <a:off x="3888000" y="2880000"/>
            <a:ext cx="1800000" cy="432000"/>
          </a:xfrm>
          <a:prstGeom prst="rect">
            <a:avLst/>
          </a:prstGeom>
          <a:gradFill>
            <a:lin ang="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1400" dirty="0" smtClean="0"/>
              <a:t>Inteligência Ambiente</a:t>
            </a:r>
            <a:endParaRPr lang="pt-PT" sz="1400" dirty="0"/>
          </a:p>
        </p:txBody>
      </p:sp>
      <p:sp>
        <p:nvSpPr>
          <p:cNvPr id="16" name="Rectangle 15"/>
          <p:cNvSpPr/>
          <p:nvPr/>
        </p:nvSpPr>
        <p:spPr>
          <a:xfrm rot="16200000">
            <a:off x="4716000" y="2880000"/>
            <a:ext cx="1800000" cy="432000"/>
          </a:xfrm>
          <a:prstGeom prst="rect">
            <a:avLst/>
          </a:prstGeom>
          <a:gradFill>
            <a:lin ang="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1400" dirty="0" smtClean="0"/>
              <a:t>Robótica Inteligente</a:t>
            </a:r>
            <a:endParaRPr lang="pt-PT" sz="1400" dirty="0"/>
          </a:p>
        </p:txBody>
      </p:sp>
      <p:sp>
        <p:nvSpPr>
          <p:cNvPr id="17" name="Rectangle 16"/>
          <p:cNvSpPr/>
          <p:nvPr/>
        </p:nvSpPr>
        <p:spPr>
          <a:xfrm rot="16200000">
            <a:off x="5544000" y="2880000"/>
            <a:ext cx="1800000" cy="432000"/>
          </a:xfrm>
          <a:prstGeom prst="rect">
            <a:avLst/>
          </a:prstGeom>
          <a:gradFill>
            <a:lin ang="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1400" dirty="0" smtClean="0"/>
              <a:t>Redes Cooperativas</a:t>
            </a:r>
            <a:endParaRPr lang="pt-PT" sz="1400" dirty="0"/>
          </a:p>
        </p:txBody>
      </p:sp>
      <p:sp>
        <p:nvSpPr>
          <p:cNvPr id="18" name="Rectangle 17"/>
          <p:cNvSpPr/>
          <p:nvPr/>
        </p:nvSpPr>
        <p:spPr>
          <a:xfrm rot="16200000">
            <a:off x="6372000" y="2880000"/>
            <a:ext cx="1800000" cy="432000"/>
          </a:xfrm>
          <a:prstGeom prst="rect">
            <a:avLst/>
          </a:prstGeom>
          <a:gradFill>
            <a:lin ang="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1400" dirty="0" smtClean="0"/>
              <a:t>e-</a:t>
            </a:r>
            <a:r>
              <a:rPr lang="pt-PT" sz="1400" dirty="0" err="1" smtClean="0"/>
              <a:t>Learning</a:t>
            </a:r>
            <a:endParaRPr lang="pt-PT" sz="1400" dirty="0"/>
          </a:p>
        </p:txBody>
      </p:sp>
      <p:sp>
        <p:nvSpPr>
          <p:cNvPr id="19" name="Rectangle 18"/>
          <p:cNvSpPr/>
          <p:nvPr/>
        </p:nvSpPr>
        <p:spPr>
          <a:xfrm rot="16200000">
            <a:off x="8028000" y="2880000"/>
            <a:ext cx="1800000" cy="432000"/>
          </a:xfrm>
          <a:prstGeom prst="rect">
            <a:avLst/>
          </a:prstGeom>
          <a:gradFill>
            <a:lin ang="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1400" dirty="0" smtClean="0"/>
              <a:t>. . .</a:t>
            </a:r>
            <a:endParaRPr lang="pt-PT" sz="1400" dirty="0"/>
          </a:p>
        </p:txBody>
      </p:sp>
      <p:sp>
        <p:nvSpPr>
          <p:cNvPr id="20" name="Rectangle 19"/>
          <p:cNvSpPr/>
          <p:nvPr/>
        </p:nvSpPr>
        <p:spPr>
          <a:xfrm rot="16200000">
            <a:off x="7200000" y="2880000"/>
            <a:ext cx="1800000" cy="432000"/>
          </a:xfrm>
          <a:prstGeom prst="rect">
            <a:avLst/>
          </a:prstGeom>
          <a:gradFill>
            <a:lin ang="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1400" dirty="0" smtClean="0"/>
              <a:t>Direito</a:t>
            </a:r>
            <a:endParaRPr lang="pt-PT" sz="1400" dirty="0"/>
          </a:p>
        </p:txBody>
      </p:sp>
      <p:sp>
        <p:nvSpPr>
          <p:cNvPr id="3" name="Rectangle 2"/>
          <p:cNvSpPr/>
          <p:nvPr/>
        </p:nvSpPr>
        <p:spPr>
          <a:xfrm>
            <a:off x="2700000" y="4896000"/>
            <a:ext cx="7164000" cy="504000"/>
          </a:xfrm>
          <a:prstGeom prst="rect">
            <a:avLst/>
          </a:prstGeom>
          <a:gradFill>
            <a:gsLst>
              <a:gs pos="0">
                <a:srgbClr val="581A18"/>
              </a:gs>
              <a:gs pos="80000">
                <a:srgbClr val="A42F2C"/>
              </a:gs>
              <a:gs pos="100000">
                <a:srgbClr val="A42F2C"/>
              </a:gs>
            </a:gsLst>
          </a:gra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50800" stA="50000" endA="300" endPos="90000" dist="25400" dir="5400000" sy="-100000" algn="bl" rotWithShape="0"/>
          </a:effectLst>
          <a:scene3d>
            <a:camera prst="orthographicFront"/>
            <a:lightRig rig="threePt" dir="t"/>
          </a:scene3d>
          <a:sp3d>
            <a:bevelT w="0" h="0"/>
            <a:bevelB w="0" h="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 smtClean="0"/>
              <a:t>INTELIGÊNCIA ARTIFICIAL</a:t>
            </a:r>
            <a:endParaRPr lang="pt-PT" b="1" dirty="0"/>
          </a:p>
        </p:txBody>
      </p:sp>
    </p:spTree>
    <p:extLst>
      <p:ext uri="{BB962C8B-B14F-4D97-AF65-F5344CB8AC3E}">
        <p14:creationId xmlns:p14="http://schemas.microsoft.com/office/powerpoint/2010/main" val="397624501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000"/>
                            </p:stCondLst>
                            <p:childTnLst>
                              <p:par>
                                <p:cTn id="79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500"/>
                            </p:stCondLst>
                            <p:childTnLst>
                              <p:par>
                                <p:cTn id="8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7" grpId="0" animBg="1"/>
      <p:bldP spid="8" grpId="0" animBg="1"/>
      <p:bldP spid="9" grpId="0" animBg="1"/>
      <p:bldP spid="11" grpId="1" animBg="1"/>
      <p:bldP spid="12" grpId="1" animBg="1"/>
      <p:bldP spid="13" grpId="1" animBg="1"/>
      <p:bldP spid="16" grpId="1" animBg="1"/>
      <p:bldP spid="17" grpId="1" animBg="1"/>
      <p:bldP spid="18" grpId="1" animBg="1"/>
      <p:bldP spid="19" grpId="0" animBg="1"/>
      <p:bldP spid="20" grpId="1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A TECNOLOGIA EXISTE</a:t>
            </a:r>
            <a:endParaRPr lang="pt-PT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/>
          </a:p>
        </p:txBody>
      </p:sp>
      <p:pic>
        <p:nvPicPr>
          <p:cNvPr id="6" name="Picture 5" descr="cartoon608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056" y="1890410"/>
            <a:ext cx="4776529" cy="3582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18524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/>
            <a:endParaRPr lang="pt-PT" dirty="0"/>
          </a:p>
        </p:txBody>
      </p:sp>
      <p:pic>
        <p:nvPicPr>
          <p:cNvPr id="1027" name="Picture 3" descr="C:\Users\CesarAnalide\Documents\My Aulas\1314\mei1si\apr\apresentador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89" b="5010"/>
          <a:stretch/>
        </p:blipFill>
        <p:spPr bwMode="auto">
          <a:xfrm flipH="1">
            <a:off x="6336456" y="2265216"/>
            <a:ext cx="2106208" cy="3351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endParaRPr lang="pt-PT" dirty="0"/>
          </a:p>
        </p:txBody>
      </p:sp>
      <p:sp>
        <p:nvSpPr>
          <p:cNvPr id="9" name="Text Placeholder 6"/>
          <p:cNvSpPr txBox="1">
            <a:spLocks/>
          </p:cNvSpPr>
          <p:nvPr/>
        </p:nvSpPr>
        <p:spPr>
          <a:xfrm>
            <a:off x="3204808" y="2269110"/>
            <a:ext cx="5147872" cy="161952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76213" indent="-176213" algn="l" defTabSz="1013795" rtl="0" eaLnBrk="1" latinLnBrk="0" hangingPunct="1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  <a:ea typeface="+mn-ea"/>
                <a:cs typeface="+mn-cs"/>
              </a:defRPr>
            </a:lvl1pPr>
            <a:lvl2pPr marL="627063" indent="-184150" algn="l" defTabSz="1013795" rtl="0" eaLnBrk="1" latinLnBrk="0" hangingPunct="1">
              <a:spcBef>
                <a:spcPts val="0"/>
              </a:spcBef>
              <a:spcAft>
                <a:spcPts val="300"/>
              </a:spcAft>
              <a:buFont typeface="Courier New" pitchFamily="49" charset="0"/>
              <a:buChar char="o"/>
              <a:defRPr sz="1400" kern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  <a:ea typeface="+mn-ea"/>
                <a:cs typeface="+mn-cs"/>
              </a:defRPr>
            </a:lvl2pPr>
            <a:lvl3pPr marL="1076325" indent="-176213" algn="l" defTabSz="1013795" rtl="0" eaLnBrk="1" latinLnBrk="0" hangingPunct="1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  <a:ea typeface="+mn-ea"/>
                <a:cs typeface="+mn-cs"/>
              </a:defRPr>
            </a:lvl3pPr>
            <a:lvl4pPr marL="1800000" indent="0" algn="l" defTabSz="1013795" rtl="0" eaLnBrk="1" latinLnBrk="0" hangingPunct="1">
              <a:spcBef>
                <a:spcPts val="0"/>
              </a:spcBef>
              <a:spcAft>
                <a:spcPts val="300"/>
              </a:spcAft>
              <a:buFont typeface="Arial" pitchFamily="34" charset="0"/>
              <a:buNone/>
              <a:defRPr sz="1200" kern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  <a:ea typeface="+mn-ea"/>
                <a:cs typeface="+mn-cs"/>
              </a:defRPr>
            </a:lvl4pPr>
            <a:lvl5pPr marL="2160000" indent="0" algn="l" defTabSz="1013795" rtl="0" eaLnBrk="1" latinLnBrk="0" hangingPunct="1">
              <a:spcBef>
                <a:spcPts val="0"/>
              </a:spcBef>
              <a:spcAft>
                <a:spcPts val="300"/>
              </a:spcAft>
              <a:buFont typeface="Arial" pitchFamily="34" charset="0"/>
              <a:buNone/>
              <a:defRPr sz="1200" kern="12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sGotT" pitchFamily="2" charset="0"/>
                <a:ea typeface="+mn-ea"/>
                <a:cs typeface="+mn-cs"/>
              </a:defRPr>
            </a:lvl5pPr>
            <a:lvl6pPr marL="2787937" indent="-253449" algn="l" defTabSz="101379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94835" indent="-253449" algn="l" defTabSz="101379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01732" indent="-253449" algn="l" defTabSz="101379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08630" indent="-253449" algn="l" defTabSz="101379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0"/>
              </a:spcAft>
              <a:buNone/>
            </a:pPr>
            <a:r>
              <a:rPr lang="pt-PT" sz="5400" b="1" dirty="0" smtClean="0"/>
              <a:t>SISTEMAS </a:t>
            </a:r>
          </a:p>
          <a:p>
            <a:pPr marL="0" indent="0">
              <a:spcAft>
                <a:spcPts val="0"/>
              </a:spcAft>
              <a:buNone/>
            </a:pPr>
            <a:r>
              <a:rPr lang="pt-PT" sz="5400" b="1" dirty="0" smtClean="0"/>
              <a:t>INTELIGENTES</a:t>
            </a:r>
            <a:endParaRPr lang="pt-PT" sz="5400" b="1" dirty="0"/>
          </a:p>
        </p:txBody>
      </p:sp>
    </p:spTree>
    <p:extLst>
      <p:ext uri="{BB962C8B-B14F-4D97-AF65-F5344CB8AC3E}">
        <p14:creationId xmlns:p14="http://schemas.microsoft.com/office/powerpoint/2010/main" val="81178911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/>
        </p:nvCxnSpPr>
        <p:spPr>
          <a:xfrm>
            <a:off x="5940000" y="4248000"/>
            <a:ext cx="4140000" cy="0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SISTEMAS INTELIGENTES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/>
              <a:t>Estrutura </a:t>
            </a:r>
            <a:r>
              <a:rPr lang="pt-PT" dirty="0" smtClean="0"/>
              <a:t>do Perfil SI</a:t>
            </a:r>
            <a:endParaRPr lang="pt-PT" dirty="0" smtClean="0"/>
          </a:p>
          <a:p>
            <a:pPr lvl="1"/>
            <a:r>
              <a:rPr lang="pt-PT" b="1" dirty="0" err="1" smtClean="0"/>
              <a:t>AgI</a:t>
            </a:r>
            <a:r>
              <a:rPr lang="pt-PT" dirty="0" smtClean="0"/>
              <a:t>	</a:t>
            </a:r>
            <a:r>
              <a:rPr lang="pt-PT" dirty="0" smtClean="0"/>
              <a:t>Agentes </a:t>
            </a:r>
            <a:r>
              <a:rPr lang="pt-PT" dirty="0" smtClean="0"/>
              <a:t>Inteligentes</a:t>
            </a:r>
          </a:p>
          <a:p>
            <a:pPr lvl="1"/>
            <a:r>
              <a:rPr lang="pt-PT" b="1" dirty="0" smtClean="0"/>
              <a:t>AEC</a:t>
            </a:r>
            <a:r>
              <a:rPr lang="pt-PT" dirty="0" smtClean="0"/>
              <a:t>	</a:t>
            </a:r>
            <a:r>
              <a:rPr lang="pt-PT" dirty="0" smtClean="0"/>
              <a:t>Aprendizagem </a:t>
            </a:r>
            <a:r>
              <a:rPr lang="pt-PT" dirty="0" smtClean="0"/>
              <a:t>e Extração de Conhecimento</a:t>
            </a:r>
          </a:p>
          <a:p>
            <a:pPr lvl="1"/>
            <a:r>
              <a:rPr lang="pt-PT" b="1" dirty="0" smtClean="0"/>
              <a:t>CN</a:t>
            </a:r>
            <a:r>
              <a:rPr lang="pt-PT" dirty="0" smtClean="0"/>
              <a:t>	</a:t>
            </a:r>
            <a:r>
              <a:rPr lang="pt-PT" dirty="0" smtClean="0"/>
              <a:t>Computação Natural</a:t>
            </a:r>
            <a:endParaRPr lang="pt-PT" dirty="0" smtClean="0"/>
          </a:p>
          <a:p>
            <a:pPr lvl="1"/>
            <a:r>
              <a:rPr lang="pt-PT" b="1" dirty="0" smtClean="0"/>
              <a:t>SA</a:t>
            </a:r>
            <a:r>
              <a:rPr lang="pt-PT" dirty="0" smtClean="0"/>
              <a:t>	</a:t>
            </a:r>
            <a:r>
              <a:rPr lang="pt-PT" dirty="0" smtClean="0"/>
              <a:t>Sistemas </a:t>
            </a:r>
            <a:r>
              <a:rPr lang="pt-PT" dirty="0" smtClean="0"/>
              <a:t>Autónomos</a:t>
            </a:r>
          </a:p>
          <a:p>
            <a:pPr lvl="1"/>
            <a:r>
              <a:rPr lang="pt-PT" b="1" dirty="0" smtClean="0"/>
              <a:t>PI</a:t>
            </a:r>
            <a:r>
              <a:rPr lang="pt-PT" dirty="0" smtClean="0"/>
              <a:t>	</a:t>
            </a:r>
            <a:r>
              <a:rPr lang="pt-PT" dirty="0" smtClean="0"/>
              <a:t>Projeto </a:t>
            </a:r>
            <a:r>
              <a:rPr lang="pt-PT" dirty="0" smtClean="0"/>
              <a:t>Integrado</a:t>
            </a:r>
            <a:endParaRPr lang="pt-PT" dirty="0"/>
          </a:p>
        </p:txBody>
      </p:sp>
      <p:sp>
        <p:nvSpPr>
          <p:cNvPr id="21" name="Rounded Rectangle 20"/>
          <p:cNvSpPr/>
          <p:nvPr/>
        </p:nvSpPr>
        <p:spPr bwMode="auto">
          <a:xfrm>
            <a:off x="6120000" y="3600000"/>
            <a:ext cx="1800000" cy="540000"/>
          </a:xfrm>
          <a:prstGeom prst="roundRect">
            <a:avLst/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sGotT" pitchFamily="2" charset="0"/>
              </a:rPr>
              <a:t>AgI</a:t>
            </a:r>
            <a:endParaRPr kumimoji="0" lang="pt-PT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NewsGotT" pitchFamily="2" charset="0"/>
            </a:endParaRPr>
          </a:p>
        </p:txBody>
      </p:sp>
      <p:sp>
        <p:nvSpPr>
          <p:cNvPr id="22" name="Rounded Rectangle 21"/>
          <p:cNvSpPr/>
          <p:nvPr/>
        </p:nvSpPr>
        <p:spPr bwMode="auto">
          <a:xfrm>
            <a:off x="6120000" y="4392000"/>
            <a:ext cx="1800000" cy="5400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sGotT" pitchFamily="2" charset="0"/>
              </a:rPr>
              <a:t>CN</a:t>
            </a:r>
            <a:endParaRPr kumimoji="0" lang="pt-PT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NewsGotT" pitchFamily="2" charset="0"/>
            </a:endParaRPr>
          </a:p>
        </p:txBody>
      </p:sp>
      <p:sp>
        <p:nvSpPr>
          <p:cNvPr id="23" name="Rounded Rectangle 22"/>
          <p:cNvSpPr/>
          <p:nvPr/>
        </p:nvSpPr>
        <p:spPr bwMode="auto">
          <a:xfrm>
            <a:off x="8100000" y="4392000"/>
            <a:ext cx="1800000" cy="5400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sGotT" pitchFamily="2" charset="0"/>
              </a:rPr>
              <a:t>SA</a:t>
            </a:r>
            <a:endParaRPr kumimoji="0" lang="pt-PT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NewsGotT" pitchFamily="2" charset="0"/>
            </a:endParaRPr>
          </a:p>
        </p:txBody>
      </p:sp>
      <p:sp>
        <p:nvSpPr>
          <p:cNvPr id="24" name="Rounded Rectangle 23"/>
          <p:cNvSpPr/>
          <p:nvPr/>
        </p:nvSpPr>
        <p:spPr bwMode="auto">
          <a:xfrm>
            <a:off x="8100000" y="3600000"/>
            <a:ext cx="1800000" cy="5400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sGotT" pitchFamily="2" charset="0"/>
              </a:rPr>
              <a:t>AEC</a:t>
            </a:r>
            <a:endParaRPr kumimoji="0" lang="pt-PT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NewsGotT" pitchFamily="2" charset="0"/>
            </a:endParaRPr>
          </a:p>
        </p:txBody>
      </p:sp>
      <p:sp>
        <p:nvSpPr>
          <p:cNvPr id="25" name="Rounded Rectangle 24"/>
          <p:cNvSpPr/>
          <p:nvPr/>
        </p:nvSpPr>
        <p:spPr bwMode="auto">
          <a:xfrm>
            <a:off x="6120000" y="5040000"/>
            <a:ext cx="3780000" cy="540000"/>
          </a:xfrm>
          <a:prstGeom prst="roundRect">
            <a:avLst/>
          </a:prstGeom>
          <a:ln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sGotT" pitchFamily="2" charset="0"/>
              </a:rPr>
              <a:t>PI</a:t>
            </a:r>
            <a:endParaRPr kumimoji="0" lang="pt-PT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NewsGot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250969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/>
        </p:nvCxnSpPr>
        <p:spPr>
          <a:xfrm>
            <a:off x="5940000" y="4248000"/>
            <a:ext cx="4140000" cy="0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SISTEMAS INTELIGENTES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/>
              <a:t>Estrutura </a:t>
            </a:r>
            <a:r>
              <a:rPr lang="pt-PT" dirty="0" smtClean="0"/>
              <a:t>do Perfil SI</a:t>
            </a:r>
            <a:endParaRPr lang="pt-PT" dirty="0" smtClean="0"/>
          </a:p>
          <a:p>
            <a:pPr lvl="1"/>
            <a:r>
              <a:rPr lang="pt-PT" b="1" dirty="0" err="1" smtClean="0"/>
              <a:t>AgI</a:t>
            </a:r>
            <a:r>
              <a:rPr lang="pt-PT" dirty="0" smtClean="0"/>
              <a:t>	</a:t>
            </a:r>
            <a:r>
              <a:rPr lang="pt-PT" dirty="0" smtClean="0"/>
              <a:t>Agentes Inteligentes</a:t>
            </a:r>
          </a:p>
          <a:p>
            <a:pPr lvl="2"/>
            <a:r>
              <a:rPr lang="pt-PT" dirty="0" smtClean="0"/>
              <a:t>Desenvolvimento de Agentes Inteligentes</a:t>
            </a:r>
          </a:p>
          <a:p>
            <a:pPr lvl="2"/>
            <a:r>
              <a:rPr lang="pt-PT" dirty="0" smtClean="0"/>
              <a:t>Sistemas </a:t>
            </a:r>
            <a:r>
              <a:rPr lang="pt-PT" dirty="0" err="1" smtClean="0"/>
              <a:t>Multi-Agente</a:t>
            </a:r>
            <a:endParaRPr lang="pt-PT" dirty="0"/>
          </a:p>
          <a:p>
            <a:pPr lvl="2"/>
            <a:r>
              <a:rPr lang="pt-PT" dirty="0" smtClean="0"/>
              <a:t>Coordenação</a:t>
            </a:r>
            <a:endParaRPr lang="pt-PT" dirty="0"/>
          </a:p>
          <a:p>
            <a:pPr lvl="2"/>
            <a:r>
              <a:rPr lang="pt-PT" dirty="0" smtClean="0"/>
              <a:t>Argumentação</a:t>
            </a:r>
            <a:endParaRPr lang="pt-PT" dirty="0" smtClean="0"/>
          </a:p>
        </p:txBody>
      </p:sp>
      <p:sp>
        <p:nvSpPr>
          <p:cNvPr id="21" name="Rounded Rectangle 20"/>
          <p:cNvSpPr/>
          <p:nvPr/>
        </p:nvSpPr>
        <p:spPr bwMode="auto">
          <a:xfrm>
            <a:off x="6120000" y="3600000"/>
            <a:ext cx="1800000" cy="540000"/>
          </a:xfrm>
          <a:prstGeom prst="roundRect">
            <a:avLst/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sGotT" pitchFamily="2" charset="0"/>
              </a:rPr>
              <a:t>AgI</a:t>
            </a:r>
            <a:endParaRPr kumimoji="0" lang="pt-PT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NewsGotT" pitchFamily="2" charset="0"/>
            </a:endParaRPr>
          </a:p>
        </p:txBody>
      </p:sp>
      <p:sp>
        <p:nvSpPr>
          <p:cNvPr id="22" name="Rounded Rectangle 21"/>
          <p:cNvSpPr/>
          <p:nvPr/>
        </p:nvSpPr>
        <p:spPr bwMode="auto">
          <a:xfrm>
            <a:off x="6120000" y="4392000"/>
            <a:ext cx="1800000" cy="540000"/>
          </a:xfrm>
          <a:prstGeom prst="roundRect">
            <a:avLst/>
          </a:prstGeom>
          <a:gradFill>
            <a:gsLst>
              <a:gs pos="0">
                <a:schemeClr val="accent2">
                  <a:shade val="51000"/>
                  <a:satMod val="130000"/>
                  <a:alpha val="50000"/>
                </a:schemeClr>
              </a:gs>
              <a:gs pos="80000">
                <a:schemeClr val="accent2">
                  <a:shade val="93000"/>
                  <a:satMod val="130000"/>
                  <a:alpha val="50000"/>
                </a:schemeClr>
              </a:gs>
              <a:gs pos="100000">
                <a:schemeClr val="accent2">
                  <a:shade val="94000"/>
                  <a:satMod val="135000"/>
                  <a:alpha val="50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sGotT" pitchFamily="2" charset="0"/>
              </a:rPr>
              <a:t>CN</a:t>
            </a:r>
            <a:endParaRPr kumimoji="0" lang="pt-PT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NewsGotT" pitchFamily="2" charset="0"/>
            </a:endParaRPr>
          </a:p>
        </p:txBody>
      </p:sp>
      <p:sp>
        <p:nvSpPr>
          <p:cNvPr id="23" name="Rounded Rectangle 22"/>
          <p:cNvSpPr/>
          <p:nvPr/>
        </p:nvSpPr>
        <p:spPr bwMode="auto">
          <a:xfrm>
            <a:off x="8100000" y="4392000"/>
            <a:ext cx="1800000" cy="540000"/>
          </a:xfrm>
          <a:prstGeom prst="roundRect">
            <a:avLst/>
          </a:prstGeom>
          <a:gradFill>
            <a:gsLst>
              <a:gs pos="0">
                <a:schemeClr val="accent2">
                  <a:shade val="51000"/>
                  <a:satMod val="130000"/>
                  <a:alpha val="50000"/>
                </a:schemeClr>
              </a:gs>
              <a:gs pos="80000">
                <a:schemeClr val="accent2">
                  <a:shade val="93000"/>
                  <a:satMod val="130000"/>
                  <a:alpha val="50000"/>
                </a:schemeClr>
              </a:gs>
              <a:gs pos="100000">
                <a:schemeClr val="accent2">
                  <a:shade val="94000"/>
                  <a:satMod val="135000"/>
                  <a:alpha val="50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sGotT" pitchFamily="2" charset="0"/>
              </a:rPr>
              <a:t>SA</a:t>
            </a:r>
            <a:endParaRPr kumimoji="0" lang="pt-PT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NewsGotT" pitchFamily="2" charset="0"/>
            </a:endParaRPr>
          </a:p>
        </p:txBody>
      </p:sp>
      <p:sp>
        <p:nvSpPr>
          <p:cNvPr id="24" name="Rounded Rectangle 23"/>
          <p:cNvSpPr/>
          <p:nvPr/>
        </p:nvSpPr>
        <p:spPr bwMode="auto">
          <a:xfrm>
            <a:off x="8100000" y="3600000"/>
            <a:ext cx="1800000" cy="540000"/>
          </a:xfrm>
          <a:prstGeom prst="roundRect">
            <a:avLst/>
          </a:prstGeom>
          <a:gradFill>
            <a:gsLst>
              <a:gs pos="0">
                <a:schemeClr val="accent2">
                  <a:shade val="51000"/>
                  <a:satMod val="130000"/>
                  <a:alpha val="50000"/>
                </a:schemeClr>
              </a:gs>
              <a:gs pos="80000">
                <a:schemeClr val="accent2">
                  <a:shade val="93000"/>
                  <a:satMod val="130000"/>
                  <a:alpha val="50000"/>
                </a:schemeClr>
              </a:gs>
              <a:gs pos="100000">
                <a:schemeClr val="accent2">
                  <a:shade val="94000"/>
                  <a:satMod val="135000"/>
                  <a:alpha val="50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sGotT" pitchFamily="2" charset="0"/>
              </a:rPr>
              <a:t>AEC</a:t>
            </a:r>
            <a:endParaRPr kumimoji="0" lang="pt-PT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NewsGotT" pitchFamily="2" charset="0"/>
            </a:endParaRPr>
          </a:p>
        </p:txBody>
      </p:sp>
      <p:sp>
        <p:nvSpPr>
          <p:cNvPr id="25" name="Rounded Rectangle 24"/>
          <p:cNvSpPr/>
          <p:nvPr/>
        </p:nvSpPr>
        <p:spPr bwMode="auto">
          <a:xfrm>
            <a:off x="6120000" y="5040000"/>
            <a:ext cx="3780000" cy="540000"/>
          </a:xfrm>
          <a:prstGeom prst="roundRect">
            <a:avLst/>
          </a:prstGeom>
          <a:gradFill>
            <a:gsLst>
              <a:gs pos="0">
                <a:schemeClr val="accent2">
                  <a:shade val="51000"/>
                  <a:satMod val="130000"/>
                  <a:alpha val="50000"/>
                </a:schemeClr>
              </a:gs>
              <a:gs pos="80000">
                <a:schemeClr val="accent2">
                  <a:shade val="93000"/>
                  <a:satMod val="130000"/>
                  <a:alpha val="50000"/>
                </a:schemeClr>
              </a:gs>
              <a:gs pos="100000">
                <a:schemeClr val="accent2">
                  <a:shade val="94000"/>
                  <a:satMod val="135000"/>
                  <a:alpha val="50000"/>
                </a:schemeClr>
              </a:gs>
            </a:gsLst>
          </a:gradFill>
          <a:ln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sGotT" pitchFamily="2" charset="0"/>
              </a:rPr>
              <a:t>PI</a:t>
            </a:r>
            <a:endParaRPr kumimoji="0" lang="pt-PT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NewsGot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38614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/>
        </p:nvCxnSpPr>
        <p:spPr>
          <a:xfrm>
            <a:off x="5940000" y="4248000"/>
            <a:ext cx="4140000" cy="0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SISTEMAS INTELIGENTES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/>
              <a:t>Estrutura </a:t>
            </a:r>
            <a:r>
              <a:rPr lang="pt-PT" dirty="0" smtClean="0"/>
              <a:t>do Perfil SI</a:t>
            </a:r>
            <a:endParaRPr lang="pt-PT" dirty="0" smtClean="0"/>
          </a:p>
          <a:p>
            <a:pPr lvl="1"/>
            <a:r>
              <a:rPr lang="pt-PT" b="1" dirty="0" smtClean="0"/>
              <a:t>AEC</a:t>
            </a:r>
            <a:r>
              <a:rPr lang="pt-PT" dirty="0" smtClean="0"/>
              <a:t>	</a:t>
            </a:r>
            <a:r>
              <a:rPr lang="pt-PT" dirty="0" smtClean="0"/>
              <a:t>Aprendizagem e Extração de Conhecimento</a:t>
            </a:r>
          </a:p>
          <a:p>
            <a:pPr lvl="2"/>
            <a:r>
              <a:rPr lang="pt-PT" dirty="0" smtClean="0"/>
              <a:t>Sistemas de Aprendizagem</a:t>
            </a:r>
          </a:p>
          <a:p>
            <a:pPr lvl="3"/>
            <a:r>
              <a:rPr lang="pt-PT" dirty="0" smtClean="0"/>
              <a:t>Raciocínio Baseado em Casos</a:t>
            </a:r>
          </a:p>
          <a:p>
            <a:pPr lvl="3"/>
            <a:r>
              <a:rPr lang="pt-PT" dirty="0" smtClean="0"/>
              <a:t>Sistemas Simbólicos</a:t>
            </a:r>
            <a:endParaRPr lang="pt-PT" dirty="0"/>
          </a:p>
          <a:p>
            <a:pPr lvl="2"/>
            <a:r>
              <a:rPr lang="pt-PT" dirty="0" smtClean="0"/>
              <a:t>Extração de Conhecimento de dados</a:t>
            </a:r>
            <a:endParaRPr lang="pt-PT" dirty="0" smtClean="0"/>
          </a:p>
        </p:txBody>
      </p:sp>
      <p:sp>
        <p:nvSpPr>
          <p:cNvPr id="21" name="Rounded Rectangle 20"/>
          <p:cNvSpPr/>
          <p:nvPr/>
        </p:nvSpPr>
        <p:spPr bwMode="auto">
          <a:xfrm>
            <a:off x="6120000" y="3600000"/>
            <a:ext cx="1800000" cy="540000"/>
          </a:xfrm>
          <a:prstGeom prst="roundRect">
            <a:avLst/>
          </a:prstGeom>
          <a:gradFill>
            <a:gsLst>
              <a:gs pos="0">
                <a:schemeClr val="accent2">
                  <a:shade val="51000"/>
                  <a:satMod val="130000"/>
                  <a:alpha val="50000"/>
                </a:schemeClr>
              </a:gs>
              <a:gs pos="80000">
                <a:schemeClr val="accent2">
                  <a:shade val="93000"/>
                  <a:satMod val="130000"/>
                  <a:alpha val="50000"/>
                </a:schemeClr>
              </a:gs>
              <a:gs pos="100000">
                <a:schemeClr val="accent2">
                  <a:shade val="94000"/>
                  <a:satMod val="135000"/>
                  <a:alpha val="50000"/>
                </a:schemeClr>
              </a:gs>
            </a:gsLst>
          </a:gradFill>
          <a:ln>
            <a:headEnd type="none" w="med" len="med"/>
            <a:tailEnd type="none" w="med" len="med"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sGotT" pitchFamily="2" charset="0"/>
              </a:rPr>
              <a:t>AgI</a:t>
            </a:r>
            <a:endParaRPr kumimoji="0" lang="pt-PT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NewsGotT" pitchFamily="2" charset="0"/>
            </a:endParaRPr>
          </a:p>
        </p:txBody>
      </p:sp>
      <p:sp>
        <p:nvSpPr>
          <p:cNvPr id="22" name="Rounded Rectangle 21"/>
          <p:cNvSpPr/>
          <p:nvPr/>
        </p:nvSpPr>
        <p:spPr bwMode="auto">
          <a:xfrm>
            <a:off x="6120000" y="4392000"/>
            <a:ext cx="1800000" cy="540000"/>
          </a:xfrm>
          <a:prstGeom prst="roundRect">
            <a:avLst/>
          </a:prstGeom>
          <a:gradFill>
            <a:gsLst>
              <a:gs pos="0">
                <a:schemeClr val="accent2">
                  <a:shade val="51000"/>
                  <a:satMod val="130000"/>
                  <a:alpha val="50000"/>
                </a:schemeClr>
              </a:gs>
              <a:gs pos="80000">
                <a:schemeClr val="accent2">
                  <a:shade val="93000"/>
                  <a:satMod val="130000"/>
                  <a:alpha val="50000"/>
                </a:schemeClr>
              </a:gs>
              <a:gs pos="100000">
                <a:schemeClr val="accent2">
                  <a:shade val="94000"/>
                  <a:satMod val="135000"/>
                  <a:alpha val="50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sGotT" pitchFamily="2" charset="0"/>
              </a:rPr>
              <a:t>CN</a:t>
            </a:r>
            <a:endParaRPr kumimoji="0" lang="pt-PT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NewsGotT" pitchFamily="2" charset="0"/>
            </a:endParaRPr>
          </a:p>
        </p:txBody>
      </p:sp>
      <p:sp>
        <p:nvSpPr>
          <p:cNvPr id="23" name="Rounded Rectangle 22"/>
          <p:cNvSpPr/>
          <p:nvPr/>
        </p:nvSpPr>
        <p:spPr bwMode="auto">
          <a:xfrm>
            <a:off x="8100000" y="4392000"/>
            <a:ext cx="1800000" cy="540000"/>
          </a:xfrm>
          <a:prstGeom prst="roundRect">
            <a:avLst/>
          </a:prstGeom>
          <a:gradFill>
            <a:gsLst>
              <a:gs pos="0">
                <a:schemeClr val="accent2">
                  <a:shade val="51000"/>
                  <a:satMod val="130000"/>
                  <a:alpha val="50000"/>
                </a:schemeClr>
              </a:gs>
              <a:gs pos="80000">
                <a:schemeClr val="accent2">
                  <a:shade val="93000"/>
                  <a:satMod val="130000"/>
                  <a:alpha val="50000"/>
                </a:schemeClr>
              </a:gs>
              <a:gs pos="100000">
                <a:schemeClr val="accent2">
                  <a:shade val="94000"/>
                  <a:satMod val="135000"/>
                  <a:alpha val="50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sGotT" pitchFamily="2" charset="0"/>
              </a:rPr>
              <a:t>SA</a:t>
            </a:r>
            <a:endParaRPr kumimoji="0" lang="pt-PT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NewsGotT" pitchFamily="2" charset="0"/>
            </a:endParaRPr>
          </a:p>
        </p:txBody>
      </p:sp>
      <p:sp>
        <p:nvSpPr>
          <p:cNvPr id="24" name="Rounded Rectangle 23"/>
          <p:cNvSpPr/>
          <p:nvPr/>
        </p:nvSpPr>
        <p:spPr bwMode="auto">
          <a:xfrm>
            <a:off x="8100000" y="3600000"/>
            <a:ext cx="1800000" cy="5400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sGotT" pitchFamily="2" charset="0"/>
              </a:rPr>
              <a:t>AEC</a:t>
            </a:r>
            <a:endParaRPr kumimoji="0" lang="pt-PT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NewsGotT" pitchFamily="2" charset="0"/>
            </a:endParaRPr>
          </a:p>
        </p:txBody>
      </p:sp>
      <p:sp>
        <p:nvSpPr>
          <p:cNvPr id="25" name="Rounded Rectangle 24"/>
          <p:cNvSpPr/>
          <p:nvPr/>
        </p:nvSpPr>
        <p:spPr bwMode="auto">
          <a:xfrm>
            <a:off x="6120000" y="5040000"/>
            <a:ext cx="3780000" cy="540000"/>
          </a:xfrm>
          <a:prstGeom prst="roundRect">
            <a:avLst/>
          </a:prstGeom>
          <a:gradFill>
            <a:gsLst>
              <a:gs pos="0">
                <a:schemeClr val="accent2">
                  <a:shade val="51000"/>
                  <a:satMod val="130000"/>
                  <a:alpha val="50000"/>
                </a:schemeClr>
              </a:gs>
              <a:gs pos="80000">
                <a:schemeClr val="accent2">
                  <a:shade val="93000"/>
                  <a:satMod val="130000"/>
                  <a:alpha val="50000"/>
                </a:schemeClr>
              </a:gs>
              <a:gs pos="100000">
                <a:schemeClr val="accent2">
                  <a:shade val="94000"/>
                  <a:satMod val="135000"/>
                  <a:alpha val="50000"/>
                </a:schemeClr>
              </a:gs>
            </a:gsLst>
          </a:gradFill>
          <a:ln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NewsGotT" pitchFamily="2" charset="0"/>
              </a:rPr>
              <a:t>PI</a:t>
            </a:r>
            <a:endParaRPr kumimoji="0" lang="pt-PT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NewsGot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55604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9369</TotalTime>
  <Words>412</Words>
  <Application>Microsoft Office PowerPoint</Application>
  <PresentationFormat>Personalizados</PresentationFormat>
  <Paragraphs>170</Paragraphs>
  <Slides>23</Slides>
  <Notes>16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23</vt:i4>
      </vt:variant>
    </vt:vector>
  </HeadingPairs>
  <TitlesOfParts>
    <vt:vector size="24" baseType="lpstr">
      <vt:lpstr>Office Theme</vt:lpstr>
      <vt:lpstr>Perfil SI @ 2014/2015</vt:lpstr>
      <vt:lpstr>Perfil SI @ 2014/2015 </vt:lpstr>
      <vt:lpstr>    Cesar Analide</vt:lpstr>
      <vt:lpstr>SISTEMAS INTELIGENTES</vt:lpstr>
      <vt:lpstr>A TECNOLOGIA EXISTE</vt:lpstr>
      <vt:lpstr>Apresentação do PowerPoint</vt:lpstr>
      <vt:lpstr>SISTEMAS INTELIGENTES</vt:lpstr>
      <vt:lpstr>SISTEMAS INTELIGENTES</vt:lpstr>
      <vt:lpstr>SISTEMAS INTELIGENTES</vt:lpstr>
      <vt:lpstr>SISTEMAS INTELIGENTES</vt:lpstr>
      <vt:lpstr>SISTEMAS INTELIGENTES</vt:lpstr>
      <vt:lpstr>SISTEMAS INTELIGENTES</vt:lpstr>
      <vt:lpstr>Colaborações</vt:lpstr>
      <vt:lpstr>PROJETOS  VirtualECare</vt:lpstr>
      <vt:lpstr>PROJETOS   CAMCoF:  Context-aware Multimodal Communication Framework</vt:lpstr>
      <vt:lpstr>PROJETOS  Computational Sustainability</vt:lpstr>
      <vt:lpstr>PROJETOS  Driver’s Mood and Traffic Assessment</vt:lpstr>
      <vt:lpstr>PROJETOS  Analysis of Interaction Patterns </vt:lpstr>
      <vt:lpstr>PROJETOS  TIARAC Resolução Dinâmica de Conflitos</vt:lpstr>
      <vt:lpstr>PROJETOS  Gamification</vt:lpstr>
      <vt:lpstr>PROJETOS  Emotion Inference</vt:lpstr>
      <vt:lpstr>ISLab  islab.di.uminho.pt</vt:lpstr>
      <vt:lpstr>Perfil SI @ 2014/2015 </vt:lpstr>
    </vt:vector>
  </TitlesOfParts>
  <Company>UMinho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Cesar Analide</dc:creator>
  <cp:lastModifiedBy>Cesar Analide</cp:lastModifiedBy>
  <cp:revision>193</cp:revision>
  <dcterms:created xsi:type="dcterms:W3CDTF">2011-01-28T10:33:10Z</dcterms:created>
  <dcterms:modified xsi:type="dcterms:W3CDTF">2014-09-16T10:49:59Z</dcterms:modified>
</cp:coreProperties>
</file>