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4033" r:id="rId1"/>
  </p:sldMasterIdLst>
  <p:notesMasterIdLst>
    <p:notesMasterId r:id="rId15"/>
  </p:notesMasterIdLst>
  <p:sldIdLst>
    <p:sldId id="256" r:id="rId2"/>
    <p:sldId id="298" r:id="rId3"/>
    <p:sldId id="295" r:id="rId4"/>
    <p:sldId id="299" r:id="rId5"/>
    <p:sldId id="305" r:id="rId6"/>
    <p:sldId id="306" r:id="rId7"/>
    <p:sldId id="307" r:id="rId8"/>
    <p:sldId id="308" r:id="rId9"/>
    <p:sldId id="300" r:id="rId10"/>
    <p:sldId id="301" r:id="rId11"/>
    <p:sldId id="302" r:id="rId12"/>
    <p:sldId id="303" r:id="rId13"/>
    <p:sldId id="304" r:id="rId14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16"/>
    </p:embeddedFont>
    <p:embeddedFont>
      <p:font typeface="Century Gothic" panose="020B0502020202020204" pitchFamily="34" charset="0"/>
      <p:regular r:id="rId17"/>
      <p:bold r:id="rId18"/>
      <p:italic r:id="rId19"/>
      <p:boldItalic r:id="rId20"/>
    </p:embeddedFont>
    <p:embeddedFont>
      <p:font typeface="Franklin Gothic Demi" panose="020B0703020102020204" pitchFamily="34" charset="0"/>
      <p:regular r:id="rId21"/>
      <p:italic r:id="rId22"/>
    </p:embeddedFont>
    <p:embeddedFont>
      <p:font typeface="Webdings" panose="05030102010509060703" pitchFamily="18" charset="2"/>
      <p:regular r:id="rId23"/>
    </p:embeddedFont>
    <p:embeddedFont>
      <p:font typeface="Arial Rounded MT Bold" panose="020F0704030504030204" pitchFamily="34" charset="0"/>
      <p:regular r:id="rId24"/>
    </p:embeddedFont>
    <p:embeddedFont>
      <p:font typeface="Wingdings 3" panose="05040102010807070707" pitchFamily="18" charset="2"/>
      <p:regular r:id="rId25"/>
    </p:embeddedFont>
    <p:embeddedFont>
      <p:font typeface="Franklin Gothic Medium" panose="020B0603020102020204" pitchFamily="34" charset="0"/>
      <p:regular r:id="rId26"/>
      <p:italic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illboard" pitchFamily="2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686"/>
    <a:srgbClr val="CC6600"/>
    <a:srgbClr val="FFCC00"/>
    <a:srgbClr val="990000"/>
    <a:srgbClr val="FF9600"/>
    <a:srgbClr val="ADE1E4"/>
    <a:srgbClr val="000000"/>
    <a:srgbClr val="FF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noProof="1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noProof="1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noProof="1"/>
              <a:t>Click to edit Master text styles</a:t>
            </a:r>
          </a:p>
          <a:p>
            <a:pPr lvl="1"/>
            <a:r>
              <a:rPr noProof="1"/>
              <a:t>Second level</a:t>
            </a:r>
          </a:p>
          <a:p>
            <a:pPr lvl="2"/>
            <a:r>
              <a:rPr noProof="1"/>
              <a:t>Third level</a:t>
            </a:r>
          </a:p>
          <a:p>
            <a:pPr lvl="3"/>
            <a:r>
              <a:rPr noProof="1"/>
              <a:t>Fourth level</a:t>
            </a:r>
          </a:p>
          <a:p>
            <a:pPr lvl="4"/>
            <a:r>
              <a:rPr noProof="1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noProof="1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noProof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A14D392-162F-4EE1-AE8A-C067374BFF30}" type="slidenum">
              <a:rPr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63232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charset="0"/>
        <a:cs typeface="Arial" pitchFamily="-6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B6B546-71E4-4C9A-9E3C-B6CE4DD63619}" type="slidenum">
              <a:rPr altLang="pt-PT" smtClean="0"/>
              <a:pPr eaLnBrk="1" hangingPunct="1">
                <a:spcBef>
                  <a:spcPct val="0"/>
                </a:spcBef>
              </a:pPr>
              <a:t>1</a:t>
            </a:fld>
            <a:endParaRPr lang="pt-PT" altLang="pt-PT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921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10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82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11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286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12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544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13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205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2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191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3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258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4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648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5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7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6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31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7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698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8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16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237A6D-56F1-4BAD-B4A1-ECF484F2D512}" type="slidenum">
              <a:rPr altLang="pt-PT" smtClean="0"/>
              <a:pPr eaLnBrk="1" hangingPunct="1">
                <a:spcBef>
                  <a:spcPct val="0"/>
                </a:spcBef>
              </a:pPr>
              <a:t>9</a:t>
            </a:fld>
            <a:endParaRPr lang="pt-PT" altLang="pt-P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18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B274EDDF-3F47-4F5E-AB0B-1145BD9F71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37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86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3475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583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1419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39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99FC00-91DA-4439-885A-A17FCD7A1E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296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D4706-7861-42FC-8264-B87BF69DBAF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9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83B2B-71C9-4457-847A-A3DB080F21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93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806EE6D8-580E-438C-8D4D-794A101180D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9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A621901F-77A9-4AEC-8F99-1B9B5E356F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13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AB236443-5E10-4347-9249-467E4F6F1FA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7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0BB4BB-B086-4382-ACA0-99224864194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29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18AA1-DA23-423E-AF6E-CCBE825BE0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1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64B14-D967-4EBA-BCB6-D3C2F3B749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8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42B6688-458D-4F0F-AA6C-D5746E9284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66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DI/UM, Maio 2007</a:t>
            </a:r>
            <a:endParaRPr 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DC0FA526-1665-4DCF-903F-B54EC6B81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4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  <p:sldLayoutId id="2147484046" r:id="rId13"/>
    <p:sldLayoutId id="2147484047" r:id="rId14"/>
    <p:sldLayoutId id="2147484048" r:id="rId15"/>
    <p:sldLayoutId id="21474840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merscom-image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45737"/>
            <a:ext cx="5377391" cy="4033044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UM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4537075"/>
            <a:ext cx="476250" cy="476250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EENG-s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537075"/>
            <a:ext cx="476250" cy="476250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763687" y="5157788"/>
            <a:ext cx="537739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>
                <a:solidFill>
                  <a:schemeClr val="accent2"/>
                </a:solidFill>
                <a:latin typeface="+mj-lt"/>
              </a:rPr>
              <a:t>FORMAÇÃO  AVANÇADA  DE  2º  CICLO  EM 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>
                <a:solidFill>
                  <a:schemeClr val="accent2"/>
                </a:solidFill>
                <a:latin typeface="+mj-lt"/>
              </a:rPr>
              <a:t>ENGENHARIA DE REDES  </a:t>
            </a:r>
            <a:r>
              <a:rPr lang="pt-PT" altLang="pt-PT" sz="1400" b="1" dirty="0" smtClean="0">
                <a:solidFill>
                  <a:schemeClr val="accent2"/>
                </a:solidFill>
                <a:latin typeface="+mj-lt"/>
              </a:rPr>
              <a:t>E  SERVIÇOS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   </a:t>
            </a:r>
            <a: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/>
            </a:r>
            <a:b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DEPARTAMENTO DE INFORMÁTICA</a:t>
            </a:r>
            <a:b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en-US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ESCOLA DE ENGENHARIA </a:t>
            </a:r>
            <a:r>
              <a:rPr lang="en-US" altLang="pt-PT" sz="14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华文细黑" charset="-122"/>
              </a:rPr>
              <a:t>- UNIVERSIDADE </a:t>
            </a:r>
            <a:r>
              <a:rPr lang="en-US" altLang="pt-PT" sz="1400" b="1" dirty="0">
                <a:solidFill>
                  <a:schemeClr val="bg2">
                    <a:lumMod val="25000"/>
                  </a:schemeClr>
                </a:solidFill>
                <a:latin typeface="+mn-lt"/>
                <a:ea typeface="华文细黑" charset="-122"/>
              </a:rPr>
              <a:t>DO MINHO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1763687" y="606964"/>
            <a:ext cx="60062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illboard" pitchFamily="2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pt-PT" sz="20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 Rounded MT Bold" pitchFamily="34" charset="0"/>
              </a:rPr>
              <a:t>ERS  - </a:t>
            </a:r>
            <a:r>
              <a:rPr lang="pt-PT" sz="20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 Rounded MT Bold" pitchFamily="34" charset="0"/>
              </a:rPr>
              <a:t>Perfil MEI  - 1º </a:t>
            </a:r>
            <a:r>
              <a:rPr lang="pt-PT" sz="20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 Rounded MT Bold" pitchFamily="34" charset="0"/>
              </a:rPr>
              <a:t>ANO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pt-PT" b="1" dirty="0" smtClean="0">
                <a:solidFill>
                  <a:schemeClr val="accent1"/>
                </a:solidFill>
                <a:latin typeface="+mn-lt"/>
              </a:rPr>
              <a:t>ENGENHARIA  DE  REDES  E  SERVIÇOS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Quando?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8361" y="807095"/>
            <a:ext cx="528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Horário das Unidades Curriculares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Group 8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5293392"/>
              </p:ext>
            </p:extLst>
          </p:nvPr>
        </p:nvGraphicFramePr>
        <p:xfrm>
          <a:off x="666129" y="1556792"/>
          <a:ext cx="7650784" cy="4176465"/>
        </p:xfrm>
        <a:graphic>
          <a:graphicData uri="http://schemas.openxmlformats.org/drawingml/2006/table">
            <a:tbl>
              <a:tblPr/>
              <a:tblGrid>
                <a:gridCol w="5135432"/>
                <a:gridCol w="2515352"/>
              </a:tblGrid>
              <a:tr h="1116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Tecnologias e Protocolos de  Rede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1º Sem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(manhã)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Gestão de Redes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1º Sem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(tarde)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61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Redes </a:t>
                      </a:r>
                      <a:r>
                        <a:rPr kumimoji="0" lang="pt-PT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Multi-Serviço</a:t>
                      </a:r>
                      <a:endParaRPr kumimoji="0" lang="pt-PT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2º Sem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(manhã)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99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Serviços e Sistemas Multimédia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2º Sem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pt-PT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(tarde)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0276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Quando?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8361" y="807095"/>
            <a:ext cx="528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Horário das Unidades Curriculares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164" y="1852351"/>
            <a:ext cx="7724365" cy="3912747"/>
          </a:xfrm>
          <a:prstGeom prst="rect">
            <a:avLst/>
          </a:prstGeom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749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383160"/>
            <a:ext cx="8224813" cy="4682431"/>
          </a:xfrm>
        </p:spPr>
        <p:txBody>
          <a:bodyPr>
            <a:normAutofit/>
          </a:bodyPr>
          <a:lstStyle/>
          <a:p>
            <a:r>
              <a:rPr lang="pt-PT" sz="2400" b="1" dirty="0" smtClean="0"/>
              <a:t>Método de Ensino</a:t>
            </a:r>
          </a:p>
          <a:p>
            <a:pPr marL="457200" lvl="1" indent="0">
              <a:buNone/>
            </a:pPr>
            <a:r>
              <a:rPr lang="pt-PT" sz="2200" dirty="0"/>
              <a:t>	</a:t>
            </a:r>
            <a:r>
              <a:rPr lang="pt-PT" sz="2200" dirty="0" smtClean="0"/>
              <a:t>Exposição Teórica;</a:t>
            </a:r>
          </a:p>
          <a:p>
            <a:pPr marL="457200" lvl="1" indent="0">
              <a:buNone/>
            </a:pPr>
            <a:r>
              <a:rPr lang="pt-PT" sz="2200" dirty="0" smtClean="0"/>
              <a:t>	Resolução de exercícios Práticos e Teórico-Práticos; </a:t>
            </a:r>
          </a:p>
          <a:p>
            <a:r>
              <a:rPr lang="pt-PT" sz="2400" dirty="0"/>
              <a:t>	</a:t>
            </a:r>
            <a:r>
              <a:rPr lang="pt-PT" sz="2400" b="1" dirty="0"/>
              <a:t>Avaliação</a:t>
            </a:r>
          </a:p>
          <a:p>
            <a:pPr marL="400050" lvl="1" indent="0">
              <a:buNone/>
            </a:pPr>
            <a:r>
              <a:rPr lang="pt-PT" sz="2200" dirty="0"/>
              <a:t>	</a:t>
            </a:r>
            <a:r>
              <a:rPr lang="pt-PT" sz="2200" dirty="0" smtClean="0"/>
              <a:t>	T </a:t>
            </a:r>
            <a:r>
              <a:rPr lang="pt-PT" sz="2200" dirty="0"/>
              <a:t>– Realização de Teste Escrito e/ou Exame </a:t>
            </a:r>
            <a:endParaRPr lang="pt-PT" sz="2200" dirty="0" smtClean="0"/>
          </a:p>
          <a:p>
            <a:pPr marL="400050" lvl="1" indent="0">
              <a:buNone/>
            </a:pPr>
            <a:r>
              <a:rPr lang="pt-PT" sz="2200" dirty="0"/>
              <a:t>	</a:t>
            </a:r>
            <a:r>
              <a:rPr lang="pt-PT" sz="2200" dirty="0" smtClean="0"/>
              <a:t>		(</a:t>
            </a:r>
            <a:r>
              <a:rPr lang="pt-PT" sz="2200" dirty="0"/>
              <a:t>um por cada UC)</a:t>
            </a:r>
          </a:p>
          <a:p>
            <a:pPr marL="400050" lvl="1" indent="0">
              <a:buNone/>
            </a:pPr>
            <a:r>
              <a:rPr lang="pt-PT" sz="2200" dirty="0"/>
              <a:t>	</a:t>
            </a:r>
            <a:r>
              <a:rPr lang="pt-PT" sz="2200" dirty="0" smtClean="0"/>
              <a:t>	TP </a:t>
            </a:r>
            <a:r>
              <a:rPr lang="pt-PT" sz="2200" dirty="0"/>
              <a:t>– Trabalhos Teórico-Práticos </a:t>
            </a:r>
            <a:endParaRPr lang="pt-PT" sz="2200" dirty="0" smtClean="0"/>
          </a:p>
          <a:p>
            <a:pPr marL="400050" lvl="1" indent="0">
              <a:buNone/>
            </a:pPr>
            <a:r>
              <a:rPr lang="pt-PT" sz="2200" dirty="0"/>
              <a:t>	</a:t>
            </a:r>
            <a:r>
              <a:rPr lang="pt-PT" sz="2200" dirty="0" smtClean="0"/>
              <a:t>		(</a:t>
            </a:r>
            <a:r>
              <a:rPr lang="pt-PT" sz="2200" dirty="0"/>
              <a:t>um ou mais por cada UC)</a:t>
            </a:r>
          </a:p>
          <a:p>
            <a:pPr marL="0" indent="0">
              <a:buNone/>
            </a:pPr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Ensino e Avaliação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8322" y="5240777"/>
            <a:ext cx="8584853" cy="7920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b="1" dirty="0" err="1" smtClean="0">
                <a:solidFill>
                  <a:schemeClr val="bg1"/>
                </a:solidFill>
              </a:rPr>
              <a:t>Projectos</a:t>
            </a:r>
            <a:r>
              <a:rPr lang="pt-PT" sz="2000" b="1" dirty="0" smtClean="0">
                <a:solidFill>
                  <a:schemeClr val="bg1"/>
                </a:solidFill>
              </a:rPr>
              <a:t> Integradores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 </a:t>
            </a:r>
            <a:r>
              <a:rPr lang="pt-PT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UC</a:t>
            </a:r>
            <a:r>
              <a:rPr lang="pt-PT" sz="2000" dirty="0" smtClean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lang="pt-PT" sz="2000" b="1" dirty="0" smtClean="0">
                <a:solidFill>
                  <a:schemeClr val="bg1"/>
                </a:solidFill>
                <a:sym typeface="Wingdings" panose="05000000000000000000" pitchFamily="2" charset="2"/>
              </a:rPr>
              <a:t>Laboratório de Informática (2ºsem)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413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383160"/>
            <a:ext cx="8224813" cy="468243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PT" sz="2400" b="1" dirty="0" smtClean="0"/>
          </a:p>
          <a:p>
            <a:pPr marL="457200" lvl="1" indent="0">
              <a:buNone/>
            </a:pPr>
            <a:r>
              <a:rPr lang="pt-PT" sz="2200" dirty="0"/>
              <a:t>	</a:t>
            </a:r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Obrigado!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merscom-image-s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45737"/>
            <a:ext cx="5377391" cy="4033044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763687" y="5157788"/>
            <a:ext cx="537739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>
                <a:solidFill>
                  <a:schemeClr val="accent2"/>
                </a:solidFill>
                <a:latin typeface="+mj-lt"/>
              </a:rPr>
              <a:t>FORMAÇÃO  AVANÇADA  DE  2º  CICLO  EM 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>
                <a:solidFill>
                  <a:schemeClr val="accent2"/>
                </a:solidFill>
                <a:latin typeface="+mj-lt"/>
              </a:rPr>
              <a:t>ENGENHARIA DE REDES  </a:t>
            </a:r>
            <a:r>
              <a:rPr lang="pt-PT" altLang="pt-PT" sz="1400" b="1" dirty="0" smtClean="0">
                <a:solidFill>
                  <a:schemeClr val="accent2"/>
                </a:solidFill>
                <a:latin typeface="+mj-lt"/>
              </a:rPr>
              <a:t>E  SERVIÇOS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  </a:t>
            </a:r>
            <a: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/>
            </a:r>
            <a:br>
              <a:rPr lang="pt-PT" altLang="pt-PT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</a:br>
            <a:endParaRPr lang="en-US" altLang="pt-PT" sz="1400" b="1" dirty="0">
              <a:solidFill>
                <a:schemeClr val="bg2">
                  <a:lumMod val="25000"/>
                </a:schemeClr>
              </a:solidFill>
              <a:latin typeface="+mj-lt"/>
              <a:ea typeface="华文细黑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</p:spTree>
    <p:extLst>
      <p:ext uri="{BB962C8B-B14F-4D97-AF65-F5344CB8AC3E}">
        <p14:creationId xmlns:p14="http://schemas.microsoft.com/office/powerpoint/2010/main" val="179370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Porquê?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 lnSpcReduction="10000"/>
          </a:bodyPr>
          <a:lstStyle/>
          <a:p>
            <a:r>
              <a:rPr lang="pt-PT" sz="2400" dirty="0"/>
              <a:t>Evolução determinada pelos “</a:t>
            </a:r>
            <a:r>
              <a:rPr lang="pt-PT" sz="2400" dirty="0" err="1"/>
              <a:t>Edge-Devices</a:t>
            </a:r>
            <a:r>
              <a:rPr lang="pt-PT" sz="2400" dirty="0"/>
              <a:t>” (sensores, controladores e </a:t>
            </a:r>
            <a:r>
              <a:rPr lang="pt-PT" sz="2400" dirty="0" err="1"/>
              <a:t>actuadores</a:t>
            </a:r>
            <a:r>
              <a:rPr lang="pt-PT" sz="2400" dirty="0"/>
              <a:t>);</a:t>
            </a:r>
          </a:p>
          <a:p>
            <a:r>
              <a:rPr lang="pt-PT" sz="2400" dirty="0"/>
              <a:t>Acesso ubíquo a infraestruturas de baixo custo;</a:t>
            </a:r>
          </a:p>
          <a:p>
            <a:r>
              <a:rPr lang="pt-PT" sz="2400" dirty="0"/>
              <a:t>Aplicações </a:t>
            </a:r>
            <a:r>
              <a:rPr lang="pt-PT" sz="2400" dirty="0" err="1" smtClean="0"/>
              <a:t>multimedia</a:t>
            </a:r>
            <a:r>
              <a:rPr lang="pt-PT" sz="2400" dirty="0" smtClean="0"/>
              <a:t> </a:t>
            </a:r>
            <a:r>
              <a:rPr lang="pt-PT" sz="2400" dirty="0"/>
              <a:t>dependentes da </a:t>
            </a:r>
            <a:r>
              <a:rPr lang="pt-PT" sz="2400" dirty="0" smtClean="0"/>
              <a:t>localização (outdoor e indoor)</a:t>
            </a:r>
          </a:p>
          <a:p>
            <a:r>
              <a:rPr lang="pt-PT" sz="2400" dirty="0"/>
              <a:t>Rede incorporando mecanismos automáticos de diagnóstico e configuração;</a:t>
            </a:r>
          </a:p>
          <a:p>
            <a:r>
              <a:rPr lang="pt-PT" sz="2400" dirty="0" smtClean="0"/>
              <a:t>Segurança, </a:t>
            </a:r>
            <a:r>
              <a:rPr lang="pt-PT" sz="2400" dirty="0"/>
              <a:t>Qualidade </a:t>
            </a:r>
            <a:r>
              <a:rPr lang="pt-PT" sz="2400" dirty="0" smtClean="0"/>
              <a:t>de Serviço (</a:t>
            </a:r>
            <a:r>
              <a:rPr lang="pt-PT" sz="2400" dirty="0" err="1" smtClean="0"/>
              <a:t>QoS</a:t>
            </a:r>
            <a:r>
              <a:rPr lang="pt-PT" sz="2400" dirty="0" smtClean="0"/>
              <a:t>), </a:t>
            </a:r>
            <a:r>
              <a:rPr lang="pt-PT" sz="2400" dirty="0"/>
              <a:t>mobilidade e </a:t>
            </a:r>
            <a:r>
              <a:rPr lang="pt-PT" sz="2400" dirty="0" smtClean="0"/>
              <a:t>fiabilidade;</a:t>
            </a:r>
            <a:endParaRPr lang="pt-PT" sz="2400" dirty="0"/>
          </a:p>
          <a:p>
            <a:r>
              <a:rPr lang="pt-PT" sz="2400" dirty="0"/>
              <a:t>R</a:t>
            </a:r>
            <a:r>
              <a:rPr lang="pt-PT" sz="2400" dirty="0" smtClean="0"/>
              <a:t>edução </a:t>
            </a:r>
            <a:r>
              <a:rPr lang="pt-PT" sz="2400" dirty="0"/>
              <a:t>do consumo energético (1/1000),</a:t>
            </a:r>
            <a:br>
              <a:rPr lang="pt-PT" sz="2400" dirty="0"/>
            </a:br>
            <a:r>
              <a:rPr lang="pt-PT" sz="2400" dirty="0"/>
              <a:t>comunicações rádio adaptáveis</a:t>
            </a:r>
            <a:r>
              <a:rPr lang="pt-PT" sz="2400" dirty="0" smtClean="0"/>
              <a:t>;</a:t>
            </a:r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Tendências de Evolução (IRTF)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4377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Para quê?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1601" y="2133600"/>
            <a:ext cx="7562800" cy="3777622"/>
          </a:xfrm>
        </p:spPr>
        <p:txBody>
          <a:bodyPr/>
          <a:lstStyle/>
          <a:p>
            <a:r>
              <a:rPr lang="pt-PT" sz="2400" dirty="0" smtClean="0"/>
              <a:t>fornecer </a:t>
            </a:r>
            <a:r>
              <a:rPr lang="pt-PT" sz="2400" dirty="0"/>
              <a:t>formação fundamental e especializada em Redes de </a:t>
            </a:r>
            <a:r>
              <a:rPr lang="pt-PT" sz="2400" dirty="0" smtClean="0"/>
              <a:t>Computadores…</a:t>
            </a:r>
          </a:p>
          <a:p>
            <a:r>
              <a:rPr lang="pt-PT" sz="2400" dirty="0" smtClean="0"/>
              <a:t>promovendo </a:t>
            </a:r>
            <a:r>
              <a:rPr lang="pt-PT" sz="2400" dirty="0"/>
              <a:t>o conhecimento e as aptidões </a:t>
            </a:r>
            <a:r>
              <a:rPr lang="pt-PT" sz="2400" dirty="0" smtClean="0"/>
              <a:t>em </a:t>
            </a:r>
            <a:r>
              <a:rPr lang="pt-PT" sz="2400" dirty="0"/>
              <a:t>tecnologias </a:t>
            </a:r>
            <a:r>
              <a:rPr lang="pt-PT" sz="2400" dirty="0" err="1"/>
              <a:t>actuais</a:t>
            </a:r>
            <a:r>
              <a:rPr lang="pt-PT" sz="2400" dirty="0"/>
              <a:t> e </a:t>
            </a:r>
            <a:r>
              <a:rPr lang="pt-PT" sz="2400" dirty="0" smtClean="0"/>
              <a:t>emergentes..</a:t>
            </a:r>
          </a:p>
          <a:p>
            <a:r>
              <a:rPr lang="pt-PT" sz="2400" dirty="0" smtClean="0"/>
              <a:t>em </a:t>
            </a:r>
            <a:r>
              <a:rPr lang="pt-PT" sz="2400" dirty="0"/>
              <a:t>ambientes reais de interligação em </a:t>
            </a:r>
            <a:r>
              <a:rPr lang="pt-PT" sz="2400" dirty="0" err="1" smtClean="0"/>
              <a:t>rede,tanto</a:t>
            </a:r>
            <a:r>
              <a:rPr lang="pt-PT" sz="2400" dirty="0" smtClean="0"/>
              <a:t> </a:t>
            </a:r>
            <a:r>
              <a:rPr lang="pt-PT" sz="2400" dirty="0"/>
              <a:t>em contextos móveis </a:t>
            </a:r>
            <a:r>
              <a:rPr lang="pt-PT" sz="2400" dirty="0" smtClean="0"/>
              <a:t>como em contextos de ligação </a:t>
            </a:r>
            <a:r>
              <a:rPr lang="pt-PT" sz="2400" dirty="0"/>
              <a:t>fixa.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4144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err="1" smtClean="0">
                <a:solidFill>
                  <a:schemeClr val="accent1"/>
                </a:solidFill>
                <a:latin typeface="+mj-lt"/>
              </a:rPr>
              <a:t>Objectivos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Como?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/>
          </a:bodyPr>
          <a:lstStyle/>
          <a:p>
            <a:endParaRPr lang="pt-PT" sz="2400" dirty="0" smtClean="0"/>
          </a:p>
          <a:p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Unidades Curriculares (UC)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42089" y="1592977"/>
            <a:ext cx="1423976" cy="4249836"/>
            <a:chOff x="542089" y="1176532"/>
            <a:chExt cx="1423976" cy="424983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7" name="Freeform 16"/>
            <p:cNvSpPr/>
            <p:nvPr/>
          </p:nvSpPr>
          <p:spPr>
            <a:xfrm>
              <a:off x="542089" y="1176532"/>
              <a:ext cx="1423976" cy="4249836"/>
            </a:xfrm>
            <a:custGeom>
              <a:avLst/>
              <a:gdLst>
                <a:gd name="connsiteX0" fmla="*/ 9525 w 885825"/>
                <a:gd name="connsiteY0" fmla="*/ 0 h 3400425"/>
                <a:gd name="connsiteX1" fmla="*/ 857250 w 885825"/>
                <a:gd name="connsiteY1" fmla="*/ 9525 h 3400425"/>
                <a:gd name="connsiteX2" fmla="*/ 866775 w 885825"/>
                <a:gd name="connsiteY2" fmla="*/ 304800 h 3400425"/>
                <a:gd name="connsiteX3" fmla="*/ 638175 w 885825"/>
                <a:gd name="connsiteY3" fmla="*/ 304800 h 3400425"/>
                <a:gd name="connsiteX4" fmla="*/ 638175 w 885825"/>
                <a:gd name="connsiteY4" fmla="*/ 714375 h 3400425"/>
                <a:gd name="connsiteX5" fmla="*/ 857250 w 885825"/>
                <a:gd name="connsiteY5" fmla="*/ 752475 h 3400425"/>
                <a:gd name="connsiteX6" fmla="*/ 857250 w 885825"/>
                <a:gd name="connsiteY6" fmla="*/ 1276350 h 3400425"/>
                <a:gd name="connsiteX7" fmla="*/ 647700 w 885825"/>
                <a:gd name="connsiteY7" fmla="*/ 1304925 h 3400425"/>
                <a:gd name="connsiteX8" fmla="*/ 647700 w 885825"/>
                <a:gd name="connsiteY8" fmla="*/ 2114550 h 3400425"/>
                <a:gd name="connsiteX9" fmla="*/ 866775 w 885825"/>
                <a:gd name="connsiteY9" fmla="*/ 2124075 h 3400425"/>
                <a:gd name="connsiteX10" fmla="*/ 885825 w 885825"/>
                <a:gd name="connsiteY10" fmla="*/ 2828925 h 3400425"/>
                <a:gd name="connsiteX11" fmla="*/ 657225 w 885825"/>
                <a:gd name="connsiteY11" fmla="*/ 2838450 h 3400425"/>
                <a:gd name="connsiteX12" fmla="*/ 666750 w 885825"/>
                <a:gd name="connsiteY12" fmla="*/ 3390900 h 3400425"/>
                <a:gd name="connsiteX13" fmla="*/ 0 w 885825"/>
                <a:gd name="connsiteY13" fmla="*/ 3400425 h 3400425"/>
                <a:gd name="connsiteX14" fmla="*/ 9525 w 885825"/>
                <a:gd name="connsiteY14" fmla="*/ 0 h 3400425"/>
                <a:gd name="connsiteX0" fmla="*/ 9525 w 885825"/>
                <a:gd name="connsiteY0" fmla="*/ 70876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70876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75105 w 885825"/>
                <a:gd name="connsiteY2" fmla="*/ 341218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79827 w 885825"/>
                <a:gd name="connsiteY4" fmla="*/ 877137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706012 w 885825"/>
                <a:gd name="connsiteY8" fmla="*/ 2196912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82216 w 885825"/>
                <a:gd name="connsiteY11" fmla="*/ 2817439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42371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19399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553663"/>
                <a:gd name="connsiteX1" fmla="*/ 848920 w 877495"/>
                <a:gd name="connsiteY1" fmla="*/ 0 h 3553663"/>
                <a:gd name="connsiteX2" fmla="*/ 858444 w 877495"/>
                <a:gd name="connsiteY2" fmla="*/ 329733 h 3553663"/>
                <a:gd name="connsiteX3" fmla="*/ 688157 w 877495"/>
                <a:gd name="connsiteY3" fmla="*/ 352704 h 3553663"/>
                <a:gd name="connsiteX4" fmla="*/ 704818 w 877495"/>
                <a:gd name="connsiteY4" fmla="*/ 888622 h 3553663"/>
                <a:gd name="connsiteX5" fmla="*/ 857250 w 877495"/>
                <a:gd name="connsiteY5" fmla="*/ 869295 h 3553663"/>
                <a:gd name="connsiteX6" fmla="*/ 857250 w 877495"/>
                <a:gd name="connsiteY6" fmla="*/ 1358713 h 3553663"/>
                <a:gd name="connsiteX7" fmla="*/ 697682 w 877495"/>
                <a:gd name="connsiteY7" fmla="*/ 1387287 h 3553663"/>
                <a:gd name="connsiteX8" fmla="*/ 697682 w 877495"/>
                <a:gd name="connsiteY8" fmla="*/ 2127997 h 3553663"/>
                <a:gd name="connsiteX9" fmla="*/ 875106 w 877495"/>
                <a:gd name="connsiteY9" fmla="*/ 2114550 h 3553663"/>
                <a:gd name="connsiteX10" fmla="*/ 877495 w 877495"/>
                <a:gd name="connsiteY10" fmla="*/ 2819399 h 3553663"/>
                <a:gd name="connsiteX11" fmla="*/ 682216 w 877495"/>
                <a:gd name="connsiteY11" fmla="*/ 2817439 h 3553663"/>
                <a:gd name="connsiteX12" fmla="*/ 708402 w 877495"/>
                <a:gd name="connsiteY12" fmla="*/ 3553663 h 3553663"/>
                <a:gd name="connsiteX13" fmla="*/ 0 w 877495"/>
                <a:gd name="connsiteY13" fmla="*/ 3471301 h 3553663"/>
                <a:gd name="connsiteX14" fmla="*/ 9525 w 877495"/>
                <a:gd name="connsiteY14" fmla="*/ 1960 h 3553663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8 w 867978"/>
                <a:gd name="connsiteY0" fmla="*/ 1960 h 3563188"/>
                <a:gd name="connsiteX1" fmla="*/ 839403 w 867978"/>
                <a:gd name="connsiteY1" fmla="*/ 0 h 3563188"/>
                <a:gd name="connsiteX2" fmla="*/ 848927 w 867978"/>
                <a:gd name="connsiteY2" fmla="*/ 329733 h 3563188"/>
                <a:gd name="connsiteX3" fmla="*/ 678640 w 867978"/>
                <a:gd name="connsiteY3" fmla="*/ 352704 h 3563188"/>
                <a:gd name="connsiteX4" fmla="*/ 695301 w 867978"/>
                <a:gd name="connsiteY4" fmla="*/ 888622 h 3563188"/>
                <a:gd name="connsiteX5" fmla="*/ 847733 w 867978"/>
                <a:gd name="connsiteY5" fmla="*/ 869295 h 3563188"/>
                <a:gd name="connsiteX6" fmla="*/ 847733 w 867978"/>
                <a:gd name="connsiteY6" fmla="*/ 1358713 h 3563188"/>
                <a:gd name="connsiteX7" fmla="*/ 688165 w 867978"/>
                <a:gd name="connsiteY7" fmla="*/ 1387287 h 3563188"/>
                <a:gd name="connsiteX8" fmla="*/ 688165 w 867978"/>
                <a:gd name="connsiteY8" fmla="*/ 2127997 h 3563188"/>
                <a:gd name="connsiteX9" fmla="*/ 865589 w 867978"/>
                <a:gd name="connsiteY9" fmla="*/ 2114550 h 3563188"/>
                <a:gd name="connsiteX10" fmla="*/ 867978 w 867978"/>
                <a:gd name="connsiteY10" fmla="*/ 2819399 h 3563188"/>
                <a:gd name="connsiteX11" fmla="*/ 672699 w 867978"/>
                <a:gd name="connsiteY11" fmla="*/ 2817439 h 3563188"/>
                <a:gd name="connsiteX12" fmla="*/ 698885 w 867978"/>
                <a:gd name="connsiteY12" fmla="*/ 3553663 h 3563188"/>
                <a:gd name="connsiteX13" fmla="*/ 15474 w 867978"/>
                <a:gd name="connsiteY13" fmla="*/ 3563188 h 3563188"/>
                <a:gd name="connsiteX14" fmla="*/ 8 w 867978"/>
                <a:gd name="connsiteY14" fmla="*/ 1960 h 3563188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673886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725063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9165" h="3576635">
                  <a:moveTo>
                    <a:pt x="1195" y="1960"/>
                  </a:moveTo>
                  <a:lnTo>
                    <a:pt x="840590" y="0"/>
                  </a:lnTo>
                  <a:lnTo>
                    <a:pt x="850114" y="329733"/>
                  </a:lnTo>
                  <a:lnTo>
                    <a:pt x="688158" y="318247"/>
                  </a:lnTo>
                  <a:lnTo>
                    <a:pt x="696488" y="888622"/>
                  </a:lnTo>
                  <a:lnTo>
                    <a:pt x="848920" y="892266"/>
                  </a:lnTo>
                  <a:lnTo>
                    <a:pt x="857250" y="1381686"/>
                  </a:lnTo>
                  <a:lnTo>
                    <a:pt x="689352" y="1387287"/>
                  </a:lnTo>
                  <a:cubicBezTo>
                    <a:pt x="692129" y="1657162"/>
                    <a:pt x="686575" y="1858122"/>
                    <a:pt x="689352" y="2127997"/>
                  </a:cubicBezTo>
                  <a:lnTo>
                    <a:pt x="866776" y="2114550"/>
                  </a:lnTo>
                  <a:cubicBezTo>
                    <a:pt x="867572" y="2357157"/>
                    <a:pt x="868369" y="2576792"/>
                    <a:pt x="869165" y="2819399"/>
                  </a:cubicBezTo>
                  <a:lnTo>
                    <a:pt x="707207" y="2817439"/>
                  </a:lnTo>
                  <a:lnTo>
                    <a:pt x="725063" y="3576635"/>
                  </a:lnTo>
                  <a:lnTo>
                    <a:pt x="0" y="3563188"/>
                  </a:lnTo>
                  <a:cubicBezTo>
                    <a:pt x="398" y="2376112"/>
                    <a:pt x="797" y="1189036"/>
                    <a:pt x="1195" y="196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318" y="1624326"/>
              <a:ext cx="615553" cy="31300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wrap="none" rtlCol="0">
              <a:spAutoFit/>
            </a:bodyPr>
            <a:lstStyle/>
            <a:p>
              <a:r>
                <a:rPr lang="pt-PT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Gestão de Redes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81105" y="4421509"/>
            <a:ext cx="3924743" cy="1455763"/>
            <a:chOff x="1781105" y="4005064"/>
            <a:chExt cx="3924743" cy="1455763"/>
          </a:xfrm>
        </p:grpSpPr>
        <p:sp>
          <p:nvSpPr>
            <p:cNvPr id="20" name="Freeform 19"/>
            <p:cNvSpPr/>
            <p:nvPr/>
          </p:nvSpPr>
          <p:spPr>
            <a:xfrm>
              <a:off x="1781105" y="4005064"/>
              <a:ext cx="3759125" cy="1455763"/>
            </a:xfrm>
            <a:custGeom>
              <a:avLst/>
              <a:gdLst>
                <a:gd name="connsiteX0" fmla="*/ 0 w 2962275"/>
                <a:gd name="connsiteY0" fmla="*/ 571500 h 1000125"/>
                <a:gd name="connsiteX1" fmla="*/ 0 w 2962275"/>
                <a:gd name="connsiteY1" fmla="*/ 1000125 h 1000125"/>
                <a:gd name="connsiteX2" fmla="*/ 2962275 w 2962275"/>
                <a:gd name="connsiteY2" fmla="*/ 1000125 h 1000125"/>
                <a:gd name="connsiteX3" fmla="*/ 2952750 w 2962275"/>
                <a:gd name="connsiteY3" fmla="*/ 0 h 1000125"/>
                <a:gd name="connsiteX4" fmla="*/ 1609725 w 2962275"/>
                <a:gd name="connsiteY4" fmla="*/ 0 h 1000125"/>
                <a:gd name="connsiteX5" fmla="*/ 1609725 w 2962275"/>
                <a:gd name="connsiteY5" fmla="*/ 219075 h 1000125"/>
                <a:gd name="connsiteX6" fmla="*/ 228600 w 2962275"/>
                <a:gd name="connsiteY6" fmla="*/ 209550 h 1000125"/>
                <a:gd name="connsiteX7" fmla="*/ 228600 w 2962275"/>
                <a:gd name="connsiteY7" fmla="*/ 457200 h 1000125"/>
                <a:gd name="connsiteX8" fmla="*/ 0 w 2962275"/>
                <a:gd name="connsiteY8" fmla="*/ 466725 h 1000125"/>
                <a:gd name="connsiteX9" fmla="*/ 0 w 2962275"/>
                <a:gd name="connsiteY9" fmla="*/ 571500 h 1000125"/>
                <a:gd name="connsiteX0" fmla="*/ 48815 w 3011090"/>
                <a:gd name="connsiteY0" fmla="*/ 571500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48815 w 3011090"/>
                <a:gd name="connsiteY9" fmla="*/ 571500 h 1000125"/>
                <a:gd name="connsiteX0" fmla="*/ 12204 w 3011090"/>
                <a:gd name="connsiteY0" fmla="*/ 590611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12204 w 3011090"/>
                <a:gd name="connsiteY9" fmla="*/ 590611 h 1000125"/>
                <a:gd name="connsiteX0" fmla="*/ 12204 w 3011090"/>
                <a:gd name="connsiteY0" fmla="*/ 590611 h 1019236"/>
                <a:gd name="connsiteX1" fmla="*/ 24407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199964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011090 w 3501918"/>
                <a:gd name="connsiteY2" fmla="*/ 100012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487035"/>
                <a:gd name="connsiteY0" fmla="*/ 590611 h 1019236"/>
                <a:gd name="connsiteX1" fmla="*/ 12203 w 3487035"/>
                <a:gd name="connsiteY1" fmla="*/ 1019236 h 1019236"/>
                <a:gd name="connsiteX2" fmla="*/ 3487035 w 3487035"/>
                <a:gd name="connsiteY2" fmla="*/ 1019235 h 1019236"/>
                <a:gd name="connsiteX3" fmla="*/ 3399712 w 3487035"/>
                <a:gd name="connsiteY3" fmla="*/ 0 h 1019236"/>
                <a:gd name="connsiteX4" fmla="*/ 1658540 w 3487035"/>
                <a:gd name="connsiteY4" fmla="*/ 0 h 1019236"/>
                <a:gd name="connsiteX5" fmla="*/ 1658540 w 3487035"/>
                <a:gd name="connsiteY5" fmla="*/ 199964 h 1019236"/>
                <a:gd name="connsiteX6" fmla="*/ 240804 w 3487035"/>
                <a:gd name="connsiteY6" fmla="*/ 161774 h 1019236"/>
                <a:gd name="connsiteX7" fmla="*/ 277415 w 3487035"/>
                <a:gd name="connsiteY7" fmla="*/ 447645 h 1019236"/>
                <a:gd name="connsiteX8" fmla="*/ 0 w 3487035"/>
                <a:gd name="connsiteY8" fmla="*/ 447614 h 1019236"/>
                <a:gd name="connsiteX9" fmla="*/ 12204 w 3487035"/>
                <a:gd name="connsiteY9" fmla="*/ 590611 h 1019236"/>
                <a:gd name="connsiteX0" fmla="*/ 12204 w 3399712"/>
                <a:gd name="connsiteY0" fmla="*/ 590611 h 1019236"/>
                <a:gd name="connsiteX1" fmla="*/ 12203 w 3399712"/>
                <a:gd name="connsiteY1" fmla="*/ 1019236 h 1019236"/>
                <a:gd name="connsiteX2" fmla="*/ 3359277 w 3399712"/>
                <a:gd name="connsiteY2" fmla="*/ 1019235 h 1019236"/>
                <a:gd name="connsiteX3" fmla="*/ 3399712 w 3399712"/>
                <a:gd name="connsiteY3" fmla="*/ 0 h 1019236"/>
                <a:gd name="connsiteX4" fmla="*/ 1658540 w 3399712"/>
                <a:gd name="connsiteY4" fmla="*/ 0 h 1019236"/>
                <a:gd name="connsiteX5" fmla="*/ 1658540 w 3399712"/>
                <a:gd name="connsiteY5" fmla="*/ 199964 h 1019236"/>
                <a:gd name="connsiteX6" fmla="*/ 240804 w 3399712"/>
                <a:gd name="connsiteY6" fmla="*/ 161774 h 1019236"/>
                <a:gd name="connsiteX7" fmla="*/ 277415 w 3399712"/>
                <a:gd name="connsiteY7" fmla="*/ 447645 h 1019236"/>
                <a:gd name="connsiteX8" fmla="*/ 0 w 3399712"/>
                <a:gd name="connsiteY8" fmla="*/ 447614 h 1019236"/>
                <a:gd name="connsiteX9" fmla="*/ 12204 w 3399712"/>
                <a:gd name="connsiteY9" fmla="*/ 590611 h 1019236"/>
                <a:gd name="connsiteX0" fmla="*/ 12204 w 3361385"/>
                <a:gd name="connsiteY0" fmla="*/ 590611 h 1019236"/>
                <a:gd name="connsiteX1" fmla="*/ 12203 w 3361385"/>
                <a:gd name="connsiteY1" fmla="*/ 1019236 h 1019236"/>
                <a:gd name="connsiteX2" fmla="*/ 3359277 w 3361385"/>
                <a:gd name="connsiteY2" fmla="*/ 1019235 h 1019236"/>
                <a:gd name="connsiteX3" fmla="*/ 3361385 w 3361385"/>
                <a:gd name="connsiteY3" fmla="*/ 0 h 1019236"/>
                <a:gd name="connsiteX4" fmla="*/ 1658540 w 3361385"/>
                <a:gd name="connsiteY4" fmla="*/ 0 h 1019236"/>
                <a:gd name="connsiteX5" fmla="*/ 1658540 w 3361385"/>
                <a:gd name="connsiteY5" fmla="*/ 199964 h 1019236"/>
                <a:gd name="connsiteX6" fmla="*/ 240804 w 3361385"/>
                <a:gd name="connsiteY6" fmla="*/ 161774 h 1019236"/>
                <a:gd name="connsiteX7" fmla="*/ 277415 w 3361385"/>
                <a:gd name="connsiteY7" fmla="*/ 447645 h 1019236"/>
                <a:gd name="connsiteX8" fmla="*/ 0 w 3361385"/>
                <a:gd name="connsiteY8" fmla="*/ 447614 h 1019236"/>
                <a:gd name="connsiteX9" fmla="*/ 12204 w 3361385"/>
                <a:gd name="connsiteY9" fmla="*/ 590611 h 101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1385" h="1019236">
                  <a:moveTo>
                    <a:pt x="12204" y="590611"/>
                  </a:moveTo>
                  <a:cubicBezTo>
                    <a:pt x="12204" y="733486"/>
                    <a:pt x="12203" y="876361"/>
                    <a:pt x="12203" y="1019236"/>
                  </a:cubicBezTo>
                  <a:lnTo>
                    <a:pt x="3359277" y="1019235"/>
                  </a:lnTo>
                  <a:cubicBezTo>
                    <a:pt x="3359980" y="679490"/>
                    <a:pt x="3360682" y="339745"/>
                    <a:pt x="3361385" y="0"/>
                  </a:cubicBezTo>
                  <a:lnTo>
                    <a:pt x="1658540" y="0"/>
                  </a:lnTo>
                  <a:lnTo>
                    <a:pt x="1658540" y="199964"/>
                  </a:lnTo>
                  <a:lnTo>
                    <a:pt x="240804" y="161774"/>
                  </a:lnTo>
                  <a:lnTo>
                    <a:pt x="277415" y="447645"/>
                  </a:lnTo>
                  <a:lnTo>
                    <a:pt x="0" y="447614"/>
                  </a:lnTo>
                  <a:lnTo>
                    <a:pt x="12204" y="590611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15284" y="4366896"/>
              <a:ext cx="3790564" cy="95410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</a:t>
              </a: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Tecnologias e </a:t>
              </a:r>
              <a:br>
                <a:rPr lang="pt-PT" sz="2800" dirty="0" smtClean="0">
                  <a:solidFill>
                    <a:schemeClr val="bg2"/>
                  </a:solidFill>
                  <a:latin typeface="+mj-lt"/>
                </a:rPr>
              </a:b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Protocolos de Rede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63688" y="2693318"/>
            <a:ext cx="3802121" cy="1912676"/>
            <a:chOff x="1763688" y="2276873"/>
            <a:chExt cx="3802121" cy="1912676"/>
          </a:xfrm>
        </p:grpSpPr>
        <p:sp>
          <p:nvSpPr>
            <p:cNvPr id="23" name="Freeform 22"/>
            <p:cNvSpPr/>
            <p:nvPr/>
          </p:nvSpPr>
          <p:spPr>
            <a:xfrm>
              <a:off x="1763688" y="2276873"/>
              <a:ext cx="3802121" cy="1912676"/>
            </a:xfrm>
            <a:custGeom>
              <a:avLst/>
              <a:gdLst>
                <a:gd name="connsiteX0" fmla="*/ 247650 w 2952750"/>
                <a:gd name="connsiteY0" fmla="*/ 1752600 h 1800225"/>
                <a:gd name="connsiteX1" fmla="*/ 238125 w 2952750"/>
                <a:gd name="connsiteY1" fmla="*/ 1247775 h 1800225"/>
                <a:gd name="connsiteX2" fmla="*/ 9525 w 2952750"/>
                <a:gd name="connsiteY2" fmla="*/ 1247775 h 1800225"/>
                <a:gd name="connsiteX3" fmla="*/ 0 w 2952750"/>
                <a:gd name="connsiteY3" fmla="*/ 581025 h 1800225"/>
                <a:gd name="connsiteX4" fmla="*/ 209550 w 2952750"/>
                <a:gd name="connsiteY4" fmla="*/ 590550 h 1800225"/>
                <a:gd name="connsiteX5" fmla="*/ 228600 w 2952750"/>
                <a:gd name="connsiteY5" fmla="*/ 238125 h 1800225"/>
                <a:gd name="connsiteX6" fmla="*/ 2238375 w 2952750"/>
                <a:gd name="connsiteY6" fmla="*/ 238125 h 1800225"/>
                <a:gd name="connsiteX7" fmla="*/ 2266950 w 2952750"/>
                <a:gd name="connsiteY7" fmla="*/ 0 h 1800225"/>
                <a:gd name="connsiteX8" fmla="*/ 2952750 w 2952750"/>
                <a:gd name="connsiteY8" fmla="*/ 9525 h 1800225"/>
                <a:gd name="connsiteX9" fmla="*/ 2952750 w 2952750"/>
                <a:gd name="connsiteY9" fmla="*/ 1562100 h 1800225"/>
                <a:gd name="connsiteX10" fmla="*/ 1571625 w 2952750"/>
                <a:gd name="connsiteY10" fmla="*/ 1571625 h 1800225"/>
                <a:gd name="connsiteX11" fmla="*/ 1571625 w 2952750"/>
                <a:gd name="connsiteY11" fmla="*/ 1800225 h 1800225"/>
                <a:gd name="connsiteX12" fmla="*/ 247650 w 2952750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2952750 w 3393261"/>
                <a:gd name="connsiteY8" fmla="*/ 9525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428978"/>
                <a:gd name="connsiteY0" fmla="*/ 1752600 h 1800225"/>
                <a:gd name="connsiteX1" fmla="*/ 238125 w 3428978"/>
                <a:gd name="connsiteY1" fmla="*/ 1247775 h 1800225"/>
                <a:gd name="connsiteX2" fmla="*/ 9525 w 3428978"/>
                <a:gd name="connsiteY2" fmla="*/ 1247775 h 1800225"/>
                <a:gd name="connsiteX3" fmla="*/ 0 w 3428978"/>
                <a:gd name="connsiteY3" fmla="*/ 581025 h 1800225"/>
                <a:gd name="connsiteX4" fmla="*/ 209550 w 3428978"/>
                <a:gd name="connsiteY4" fmla="*/ 590550 h 1800225"/>
                <a:gd name="connsiteX5" fmla="*/ 228600 w 3428978"/>
                <a:gd name="connsiteY5" fmla="*/ 238125 h 1800225"/>
                <a:gd name="connsiteX6" fmla="*/ 2238375 w 3428978"/>
                <a:gd name="connsiteY6" fmla="*/ 238125 h 1800225"/>
                <a:gd name="connsiteX7" fmla="*/ 2266950 w 3428978"/>
                <a:gd name="connsiteY7" fmla="*/ 0 h 1800225"/>
                <a:gd name="connsiteX8" fmla="*/ 3428978 w 3428978"/>
                <a:gd name="connsiteY8" fmla="*/ 35215 h 1800225"/>
                <a:gd name="connsiteX9" fmla="*/ 3393261 w 3428978"/>
                <a:gd name="connsiteY9" fmla="*/ 1562100 h 1800225"/>
                <a:gd name="connsiteX10" fmla="*/ 1571625 w 3428978"/>
                <a:gd name="connsiteY10" fmla="*/ 1571625 h 1800225"/>
                <a:gd name="connsiteX11" fmla="*/ 1571625 w 3428978"/>
                <a:gd name="connsiteY11" fmla="*/ 1800225 h 1800225"/>
                <a:gd name="connsiteX12" fmla="*/ 247650 w 3428978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3329268 w 3393261"/>
                <a:gd name="connsiteY8" fmla="*/ 8320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329268"/>
                <a:gd name="connsiteY0" fmla="*/ 1752600 h 1800225"/>
                <a:gd name="connsiteX1" fmla="*/ 238125 w 3329268"/>
                <a:gd name="connsiteY1" fmla="*/ 1247775 h 1800225"/>
                <a:gd name="connsiteX2" fmla="*/ 9525 w 3329268"/>
                <a:gd name="connsiteY2" fmla="*/ 1247775 h 1800225"/>
                <a:gd name="connsiteX3" fmla="*/ 0 w 3329268"/>
                <a:gd name="connsiteY3" fmla="*/ 581025 h 1800225"/>
                <a:gd name="connsiteX4" fmla="*/ 209550 w 3329268"/>
                <a:gd name="connsiteY4" fmla="*/ 590550 h 1800225"/>
                <a:gd name="connsiteX5" fmla="*/ 228600 w 3329268"/>
                <a:gd name="connsiteY5" fmla="*/ 238125 h 1800225"/>
                <a:gd name="connsiteX6" fmla="*/ 2238375 w 3329268"/>
                <a:gd name="connsiteY6" fmla="*/ 238125 h 1800225"/>
                <a:gd name="connsiteX7" fmla="*/ 2266950 w 3329268"/>
                <a:gd name="connsiteY7" fmla="*/ 0 h 1800225"/>
                <a:gd name="connsiteX8" fmla="*/ 3329268 w 3329268"/>
                <a:gd name="connsiteY8" fmla="*/ 8320 h 1800225"/>
                <a:gd name="connsiteX9" fmla="*/ 3293551 w 3329268"/>
                <a:gd name="connsiteY9" fmla="*/ 1575548 h 1800225"/>
                <a:gd name="connsiteX10" fmla="*/ 1571625 w 3329268"/>
                <a:gd name="connsiteY10" fmla="*/ 1571625 h 1800225"/>
                <a:gd name="connsiteX11" fmla="*/ 1571625 w 3329268"/>
                <a:gd name="connsiteY11" fmla="*/ 1800225 h 1800225"/>
                <a:gd name="connsiteX12" fmla="*/ 247650 w 3329268"/>
                <a:gd name="connsiteY12" fmla="*/ 1752600 h 1800225"/>
                <a:gd name="connsiteX0" fmla="*/ 247650 w 3316804"/>
                <a:gd name="connsiteY0" fmla="*/ 1752600 h 1800225"/>
                <a:gd name="connsiteX1" fmla="*/ 238125 w 3316804"/>
                <a:gd name="connsiteY1" fmla="*/ 1247775 h 1800225"/>
                <a:gd name="connsiteX2" fmla="*/ 9525 w 3316804"/>
                <a:gd name="connsiteY2" fmla="*/ 1247775 h 1800225"/>
                <a:gd name="connsiteX3" fmla="*/ 0 w 3316804"/>
                <a:gd name="connsiteY3" fmla="*/ 581025 h 1800225"/>
                <a:gd name="connsiteX4" fmla="*/ 209550 w 3316804"/>
                <a:gd name="connsiteY4" fmla="*/ 590550 h 1800225"/>
                <a:gd name="connsiteX5" fmla="*/ 228600 w 3316804"/>
                <a:gd name="connsiteY5" fmla="*/ 238125 h 1800225"/>
                <a:gd name="connsiteX6" fmla="*/ 2238375 w 3316804"/>
                <a:gd name="connsiteY6" fmla="*/ 238125 h 1800225"/>
                <a:gd name="connsiteX7" fmla="*/ 2266950 w 3316804"/>
                <a:gd name="connsiteY7" fmla="*/ 0 h 1800225"/>
                <a:gd name="connsiteX8" fmla="*/ 3316804 w 3316804"/>
                <a:gd name="connsiteY8" fmla="*/ 21767 h 1800225"/>
                <a:gd name="connsiteX9" fmla="*/ 3293551 w 3316804"/>
                <a:gd name="connsiteY9" fmla="*/ 1575548 h 1800225"/>
                <a:gd name="connsiteX10" fmla="*/ 1571625 w 3316804"/>
                <a:gd name="connsiteY10" fmla="*/ 1571625 h 1800225"/>
                <a:gd name="connsiteX11" fmla="*/ 1571625 w 3316804"/>
                <a:gd name="connsiteY11" fmla="*/ 1800225 h 1800225"/>
                <a:gd name="connsiteX12" fmla="*/ 247650 w 3316804"/>
                <a:gd name="connsiteY12" fmla="*/ 1752600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6804" h="1800225">
                  <a:moveTo>
                    <a:pt x="247650" y="1752600"/>
                  </a:moveTo>
                  <a:lnTo>
                    <a:pt x="238125" y="1247775"/>
                  </a:lnTo>
                  <a:lnTo>
                    <a:pt x="9525" y="1247775"/>
                  </a:lnTo>
                  <a:lnTo>
                    <a:pt x="0" y="581025"/>
                  </a:lnTo>
                  <a:lnTo>
                    <a:pt x="209550" y="590550"/>
                  </a:lnTo>
                  <a:lnTo>
                    <a:pt x="228600" y="238125"/>
                  </a:lnTo>
                  <a:lnTo>
                    <a:pt x="2238375" y="238125"/>
                  </a:lnTo>
                  <a:lnTo>
                    <a:pt x="2266950" y="0"/>
                  </a:lnTo>
                  <a:lnTo>
                    <a:pt x="3316804" y="21767"/>
                  </a:lnTo>
                  <a:lnTo>
                    <a:pt x="3293551" y="1575548"/>
                  </a:lnTo>
                  <a:lnTo>
                    <a:pt x="1571625" y="1571625"/>
                  </a:lnTo>
                  <a:lnTo>
                    <a:pt x="1571625" y="1800225"/>
                  </a:lnTo>
                  <a:lnTo>
                    <a:pt x="247650" y="17526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6066" y="2973494"/>
              <a:ext cx="3573728" cy="52322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Redes </a:t>
              </a:r>
              <a:r>
                <a:rPr lang="pt-PT" sz="2800" dirty="0" err="1" smtClean="0">
                  <a:solidFill>
                    <a:schemeClr val="bg2"/>
                  </a:solidFill>
                  <a:latin typeface="+mj-lt"/>
                </a:rPr>
                <a:t>Multi-Serviço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25827" y="1578452"/>
            <a:ext cx="4248653" cy="1303138"/>
            <a:chOff x="1425827" y="1162007"/>
            <a:chExt cx="4248653" cy="1303138"/>
          </a:xfrm>
        </p:grpSpPr>
        <p:sp>
          <p:nvSpPr>
            <p:cNvPr id="26" name="Freeform 25"/>
            <p:cNvSpPr/>
            <p:nvPr/>
          </p:nvSpPr>
          <p:spPr>
            <a:xfrm>
              <a:off x="1714344" y="1162007"/>
              <a:ext cx="3825449" cy="1303138"/>
            </a:xfrm>
            <a:custGeom>
              <a:avLst/>
              <a:gdLst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685800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73426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3375197"/>
                <a:gd name="connsiteY0" fmla="*/ 0 h 952500"/>
                <a:gd name="connsiteX1" fmla="*/ 228600 w 3375197"/>
                <a:gd name="connsiteY1" fmla="*/ 342900 h 952500"/>
                <a:gd name="connsiteX2" fmla="*/ 0 w 3375197"/>
                <a:gd name="connsiteY2" fmla="*/ 342900 h 952500"/>
                <a:gd name="connsiteX3" fmla="*/ 19050 w 3375197"/>
                <a:gd name="connsiteY3" fmla="*/ 715801 h 952500"/>
                <a:gd name="connsiteX4" fmla="*/ 238125 w 3375197"/>
                <a:gd name="connsiteY4" fmla="*/ 704850 h 952500"/>
                <a:gd name="connsiteX5" fmla="*/ 266700 w 3375197"/>
                <a:gd name="connsiteY5" fmla="*/ 952500 h 952500"/>
                <a:gd name="connsiteX6" fmla="*/ 2200275 w 3375197"/>
                <a:gd name="connsiteY6" fmla="*/ 952500 h 952500"/>
                <a:gd name="connsiteX7" fmla="*/ 2212696 w 3375197"/>
                <a:gd name="connsiteY7" fmla="*/ 734375 h 952500"/>
                <a:gd name="connsiteX8" fmla="*/ 3375197 w 3375197"/>
                <a:gd name="connsiteY8" fmla="*/ 773426 h 952500"/>
                <a:gd name="connsiteX9" fmla="*/ 2952750 w 3375197"/>
                <a:gd name="connsiteY9" fmla="*/ 9525 h 952500"/>
                <a:gd name="connsiteX10" fmla="*/ 228600 w 3375197"/>
                <a:gd name="connsiteY10" fmla="*/ 0 h 952500"/>
                <a:gd name="connsiteX0" fmla="*/ 228600 w 3410402"/>
                <a:gd name="connsiteY0" fmla="*/ 0 h 952500"/>
                <a:gd name="connsiteX1" fmla="*/ 228600 w 3410402"/>
                <a:gd name="connsiteY1" fmla="*/ 342900 h 952500"/>
                <a:gd name="connsiteX2" fmla="*/ 0 w 3410402"/>
                <a:gd name="connsiteY2" fmla="*/ 342900 h 952500"/>
                <a:gd name="connsiteX3" fmla="*/ 19050 w 3410402"/>
                <a:gd name="connsiteY3" fmla="*/ 715801 h 952500"/>
                <a:gd name="connsiteX4" fmla="*/ 238125 w 3410402"/>
                <a:gd name="connsiteY4" fmla="*/ 704850 h 952500"/>
                <a:gd name="connsiteX5" fmla="*/ 266700 w 3410402"/>
                <a:gd name="connsiteY5" fmla="*/ 952500 h 952500"/>
                <a:gd name="connsiteX6" fmla="*/ 2200275 w 3410402"/>
                <a:gd name="connsiteY6" fmla="*/ 952500 h 952500"/>
                <a:gd name="connsiteX7" fmla="*/ 2212696 w 3410402"/>
                <a:gd name="connsiteY7" fmla="*/ 734375 h 952500"/>
                <a:gd name="connsiteX8" fmla="*/ 3375197 w 3410402"/>
                <a:gd name="connsiteY8" fmla="*/ 773426 h 952500"/>
                <a:gd name="connsiteX9" fmla="*/ 3410402 w 3410402"/>
                <a:gd name="connsiteY9" fmla="*/ 39526 h 952500"/>
                <a:gd name="connsiteX10" fmla="*/ 228600 w 3410402"/>
                <a:gd name="connsiteY10" fmla="*/ 0 h 95250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375197 w 3398117"/>
                <a:gd name="connsiteY8" fmla="*/ 775776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289203 w 3398117"/>
                <a:gd name="connsiteY8" fmla="*/ 765308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289203"/>
                <a:gd name="connsiteY0" fmla="*/ 2350 h 954850"/>
                <a:gd name="connsiteX1" fmla="*/ 228600 w 3289203"/>
                <a:gd name="connsiteY1" fmla="*/ 345250 h 954850"/>
                <a:gd name="connsiteX2" fmla="*/ 0 w 3289203"/>
                <a:gd name="connsiteY2" fmla="*/ 345250 h 954850"/>
                <a:gd name="connsiteX3" fmla="*/ 19050 w 3289203"/>
                <a:gd name="connsiteY3" fmla="*/ 718151 h 954850"/>
                <a:gd name="connsiteX4" fmla="*/ 238125 w 3289203"/>
                <a:gd name="connsiteY4" fmla="*/ 707200 h 954850"/>
                <a:gd name="connsiteX5" fmla="*/ 266700 w 3289203"/>
                <a:gd name="connsiteY5" fmla="*/ 954850 h 954850"/>
                <a:gd name="connsiteX6" fmla="*/ 2200275 w 3289203"/>
                <a:gd name="connsiteY6" fmla="*/ 954850 h 954850"/>
                <a:gd name="connsiteX7" fmla="*/ 2212696 w 3289203"/>
                <a:gd name="connsiteY7" fmla="*/ 736725 h 954850"/>
                <a:gd name="connsiteX8" fmla="*/ 3289203 w 3289203"/>
                <a:gd name="connsiteY8" fmla="*/ 765308 h 954850"/>
                <a:gd name="connsiteX9" fmla="*/ 3287555 w 3289203"/>
                <a:gd name="connsiteY9" fmla="*/ 0 h 954850"/>
                <a:gd name="connsiteX10" fmla="*/ 228600 w 3289203"/>
                <a:gd name="connsiteY10" fmla="*/ 2350 h 95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9203" h="954850">
                  <a:moveTo>
                    <a:pt x="228600" y="2350"/>
                  </a:moveTo>
                  <a:lnTo>
                    <a:pt x="228600" y="345250"/>
                  </a:lnTo>
                  <a:lnTo>
                    <a:pt x="0" y="345250"/>
                  </a:lnTo>
                  <a:lnTo>
                    <a:pt x="19050" y="718151"/>
                  </a:lnTo>
                  <a:lnTo>
                    <a:pt x="238125" y="707200"/>
                  </a:lnTo>
                  <a:lnTo>
                    <a:pt x="266700" y="954850"/>
                  </a:lnTo>
                  <a:lnTo>
                    <a:pt x="2200275" y="954850"/>
                  </a:lnTo>
                  <a:lnTo>
                    <a:pt x="2212696" y="736725"/>
                  </a:lnTo>
                  <a:lnTo>
                    <a:pt x="3289203" y="765308"/>
                  </a:lnTo>
                  <a:cubicBezTo>
                    <a:pt x="3288654" y="510205"/>
                    <a:pt x="3288104" y="255103"/>
                    <a:pt x="3287555" y="0"/>
                  </a:cubicBezTo>
                  <a:lnTo>
                    <a:pt x="228600" y="235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5827" y="1234092"/>
              <a:ext cx="4248653" cy="9541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        </a:t>
              </a: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Serviços e </a:t>
              </a:r>
              <a:br>
                <a:rPr lang="pt-PT" sz="2800" dirty="0" smtClean="0">
                  <a:solidFill>
                    <a:schemeClr val="bg2"/>
                  </a:solidFill>
                  <a:latin typeface="+mj-lt"/>
                </a:rPr>
              </a:b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    Sistemas Multimédia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4696" y="1594132"/>
            <a:ext cx="2771800" cy="4355148"/>
            <a:chOff x="6372200" y="1234092"/>
            <a:chExt cx="2771800" cy="4355148"/>
          </a:xfrm>
        </p:grpSpPr>
        <p:sp>
          <p:nvSpPr>
            <p:cNvPr id="29" name="Rounded Rectangle 28"/>
            <p:cNvSpPr/>
            <p:nvPr/>
          </p:nvSpPr>
          <p:spPr>
            <a:xfrm>
              <a:off x="6372200" y="1234092"/>
              <a:ext cx="2771800" cy="4355148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Demi" panose="020B0703020102020204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19530" y="491372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1. Físico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519529" y="431514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2. Ligação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519528" y="372451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3. Rede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510680" y="3121870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4. Transporte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510680" y="253292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5. Sessão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519528" y="1945655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6. Apresentação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519528" y="1347046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. Aplicação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2110" y="1247758"/>
            <a:ext cx="2435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3"/>
                </a:solidFill>
                <a:latin typeface="+mn-lt"/>
              </a:rPr>
              <a:t>Modelo de Referência</a:t>
            </a:r>
            <a:endParaRPr lang="en-US" sz="16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190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Como?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/>
          </a:bodyPr>
          <a:lstStyle/>
          <a:p>
            <a:endParaRPr lang="pt-PT" sz="2400" dirty="0" smtClean="0"/>
          </a:p>
          <a:p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Unidades Curriculares (UC)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42089" y="1592977"/>
            <a:ext cx="1423976" cy="4249836"/>
            <a:chOff x="542089" y="1176532"/>
            <a:chExt cx="1423976" cy="4249836"/>
          </a:xfrm>
          <a:noFill/>
        </p:grpSpPr>
        <p:sp>
          <p:nvSpPr>
            <p:cNvPr id="17" name="Freeform 16"/>
            <p:cNvSpPr/>
            <p:nvPr/>
          </p:nvSpPr>
          <p:spPr>
            <a:xfrm>
              <a:off x="542089" y="1176532"/>
              <a:ext cx="1423976" cy="4249836"/>
            </a:xfrm>
            <a:custGeom>
              <a:avLst/>
              <a:gdLst>
                <a:gd name="connsiteX0" fmla="*/ 9525 w 885825"/>
                <a:gd name="connsiteY0" fmla="*/ 0 h 3400425"/>
                <a:gd name="connsiteX1" fmla="*/ 857250 w 885825"/>
                <a:gd name="connsiteY1" fmla="*/ 9525 h 3400425"/>
                <a:gd name="connsiteX2" fmla="*/ 866775 w 885825"/>
                <a:gd name="connsiteY2" fmla="*/ 304800 h 3400425"/>
                <a:gd name="connsiteX3" fmla="*/ 638175 w 885825"/>
                <a:gd name="connsiteY3" fmla="*/ 304800 h 3400425"/>
                <a:gd name="connsiteX4" fmla="*/ 638175 w 885825"/>
                <a:gd name="connsiteY4" fmla="*/ 714375 h 3400425"/>
                <a:gd name="connsiteX5" fmla="*/ 857250 w 885825"/>
                <a:gd name="connsiteY5" fmla="*/ 752475 h 3400425"/>
                <a:gd name="connsiteX6" fmla="*/ 857250 w 885825"/>
                <a:gd name="connsiteY6" fmla="*/ 1276350 h 3400425"/>
                <a:gd name="connsiteX7" fmla="*/ 647700 w 885825"/>
                <a:gd name="connsiteY7" fmla="*/ 1304925 h 3400425"/>
                <a:gd name="connsiteX8" fmla="*/ 647700 w 885825"/>
                <a:gd name="connsiteY8" fmla="*/ 2114550 h 3400425"/>
                <a:gd name="connsiteX9" fmla="*/ 866775 w 885825"/>
                <a:gd name="connsiteY9" fmla="*/ 2124075 h 3400425"/>
                <a:gd name="connsiteX10" fmla="*/ 885825 w 885825"/>
                <a:gd name="connsiteY10" fmla="*/ 2828925 h 3400425"/>
                <a:gd name="connsiteX11" fmla="*/ 657225 w 885825"/>
                <a:gd name="connsiteY11" fmla="*/ 2838450 h 3400425"/>
                <a:gd name="connsiteX12" fmla="*/ 666750 w 885825"/>
                <a:gd name="connsiteY12" fmla="*/ 3390900 h 3400425"/>
                <a:gd name="connsiteX13" fmla="*/ 0 w 885825"/>
                <a:gd name="connsiteY13" fmla="*/ 3400425 h 3400425"/>
                <a:gd name="connsiteX14" fmla="*/ 9525 w 885825"/>
                <a:gd name="connsiteY14" fmla="*/ 0 h 3400425"/>
                <a:gd name="connsiteX0" fmla="*/ 9525 w 885825"/>
                <a:gd name="connsiteY0" fmla="*/ 70876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70876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75105 w 885825"/>
                <a:gd name="connsiteY2" fmla="*/ 341218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79827 w 885825"/>
                <a:gd name="connsiteY4" fmla="*/ 877137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706012 w 885825"/>
                <a:gd name="connsiteY8" fmla="*/ 2196912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82216 w 885825"/>
                <a:gd name="connsiteY11" fmla="*/ 2817439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42371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19399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553663"/>
                <a:gd name="connsiteX1" fmla="*/ 848920 w 877495"/>
                <a:gd name="connsiteY1" fmla="*/ 0 h 3553663"/>
                <a:gd name="connsiteX2" fmla="*/ 858444 w 877495"/>
                <a:gd name="connsiteY2" fmla="*/ 329733 h 3553663"/>
                <a:gd name="connsiteX3" fmla="*/ 688157 w 877495"/>
                <a:gd name="connsiteY3" fmla="*/ 352704 h 3553663"/>
                <a:gd name="connsiteX4" fmla="*/ 704818 w 877495"/>
                <a:gd name="connsiteY4" fmla="*/ 888622 h 3553663"/>
                <a:gd name="connsiteX5" fmla="*/ 857250 w 877495"/>
                <a:gd name="connsiteY5" fmla="*/ 869295 h 3553663"/>
                <a:gd name="connsiteX6" fmla="*/ 857250 w 877495"/>
                <a:gd name="connsiteY6" fmla="*/ 1358713 h 3553663"/>
                <a:gd name="connsiteX7" fmla="*/ 697682 w 877495"/>
                <a:gd name="connsiteY7" fmla="*/ 1387287 h 3553663"/>
                <a:gd name="connsiteX8" fmla="*/ 697682 w 877495"/>
                <a:gd name="connsiteY8" fmla="*/ 2127997 h 3553663"/>
                <a:gd name="connsiteX9" fmla="*/ 875106 w 877495"/>
                <a:gd name="connsiteY9" fmla="*/ 2114550 h 3553663"/>
                <a:gd name="connsiteX10" fmla="*/ 877495 w 877495"/>
                <a:gd name="connsiteY10" fmla="*/ 2819399 h 3553663"/>
                <a:gd name="connsiteX11" fmla="*/ 682216 w 877495"/>
                <a:gd name="connsiteY11" fmla="*/ 2817439 h 3553663"/>
                <a:gd name="connsiteX12" fmla="*/ 708402 w 877495"/>
                <a:gd name="connsiteY12" fmla="*/ 3553663 h 3553663"/>
                <a:gd name="connsiteX13" fmla="*/ 0 w 877495"/>
                <a:gd name="connsiteY13" fmla="*/ 3471301 h 3553663"/>
                <a:gd name="connsiteX14" fmla="*/ 9525 w 877495"/>
                <a:gd name="connsiteY14" fmla="*/ 1960 h 3553663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8 w 867978"/>
                <a:gd name="connsiteY0" fmla="*/ 1960 h 3563188"/>
                <a:gd name="connsiteX1" fmla="*/ 839403 w 867978"/>
                <a:gd name="connsiteY1" fmla="*/ 0 h 3563188"/>
                <a:gd name="connsiteX2" fmla="*/ 848927 w 867978"/>
                <a:gd name="connsiteY2" fmla="*/ 329733 h 3563188"/>
                <a:gd name="connsiteX3" fmla="*/ 678640 w 867978"/>
                <a:gd name="connsiteY3" fmla="*/ 352704 h 3563188"/>
                <a:gd name="connsiteX4" fmla="*/ 695301 w 867978"/>
                <a:gd name="connsiteY4" fmla="*/ 888622 h 3563188"/>
                <a:gd name="connsiteX5" fmla="*/ 847733 w 867978"/>
                <a:gd name="connsiteY5" fmla="*/ 869295 h 3563188"/>
                <a:gd name="connsiteX6" fmla="*/ 847733 w 867978"/>
                <a:gd name="connsiteY6" fmla="*/ 1358713 h 3563188"/>
                <a:gd name="connsiteX7" fmla="*/ 688165 w 867978"/>
                <a:gd name="connsiteY7" fmla="*/ 1387287 h 3563188"/>
                <a:gd name="connsiteX8" fmla="*/ 688165 w 867978"/>
                <a:gd name="connsiteY8" fmla="*/ 2127997 h 3563188"/>
                <a:gd name="connsiteX9" fmla="*/ 865589 w 867978"/>
                <a:gd name="connsiteY9" fmla="*/ 2114550 h 3563188"/>
                <a:gd name="connsiteX10" fmla="*/ 867978 w 867978"/>
                <a:gd name="connsiteY10" fmla="*/ 2819399 h 3563188"/>
                <a:gd name="connsiteX11" fmla="*/ 672699 w 867978"/>
                <a:gd name="connsiteY11" fmla="*/ 2817439 h 3563188"/>
                <a:gd name="connsiteX12" fmla="*/ 698885 w 867978"/>
                <a:gd name="connsiteY12" fmla="*/ 3553663 h 3563188"/>
                <a:gd name="connsiteX13" fmla="*/ 15474 w 867978"/>
                <a:gd name="connsiteY13" fmla="*/ 3563188 h 3563188"/>
                <a:gd name="connsiteX14" fmla="*/ 8 w 867978"/>
                <a:gd name="connsiteY14" fmla="*/ 1960 h 3563188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673886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725063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9165" h="3576635">
                  <a:moveTo>
                    <a:pt x="1195" y="1960"/>
                  </a:moveTo>
                  <a:lnTo>
                    <a:pt x="840590" y="0"/>
                  </a:lnTo>
                  <a:lnTo>
                    <a:pt x="850114" y="329733"/>
                  </a:lnTo>
                  <a:lnTo>
                    <a:pt x="688158" y="318247"/>
                  </a:lnTo>
                  <a:lnTo>
                    <a:pt x="696488" y="888622"/>
                  </a:lnTo>
                  <a:lnTo>
                    <a:pt x="848920" y="892266"/>
                  </a:lnTo>
                  <a:lnTo>
                    <a:pt x="857250" y="1381686"/>
                  </a:lnTo>
                  <a:lnTo>
                    <a:pt x="689352" y="1387287"/>
                  </a:lnTo>
                  <a:cubicBezTo>
                    <a:pt x="692129" y="1657162"/>
                    <a:pt x="686575" y="1858122"/>
                    <a:pt x="689352" y="2127997"/>
                  </a:cubicBezTo>
                  <a:lnTo>
                    <a:pt x="866776" y="2114550"/>
                  </a:lnTo>
                  <a:cubicBezTo>
                    <a:pt x="867572" y="2357157"/>
                    <a:pt x="868369" y="2576792"/>
                    <a:pt x="869165" y="2819399"/>
                  </a:cubicBezTo>
                  <a:lnTo>
                    <a:pt x="707207" y="2817439"/>
                  </a:lnTo>
                  <a:lnTo>
                    <a:pt x="725063" y="3576635"/>
                  </a:lnTo>
                  <a:lnTo>
                    <a:pt x="0" y="3563188"/>
                  </a:lnTo>
                  <a:cubicBezTo>
                    <a:pt x="398" y="2376112"/>
                    <a:pt x="797" y="1189036"/>
                    <a:pt x="1195" y="1960"/>
                  </a:cubicBezTo>
                  <a:close/>
                </a:path>
              </a:pathLst>
            </a:cu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318" y="4661952"/>
              <a:ext cx="615553" cy="9239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wrap="none" rtlCol="0">
              <a:spAutoFit/>
            </a:bodyPr>
            <a:lstStyle/>
            <a:p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81105" y="4421509"/>
            <a:ext cx="3924743" cy="1455763"/>
            <a:chOff x="1781105" y="4005064"/>
            <a:chExt cx="3924743" cy="1455763"/>
          </a:xfrm>
        </p:grpSpPr>
        <p:sp>
          <p:nvSpPr>
            <p:cNvPr id="20" name="Freeform 19"/>
            <p:cNvSpPr/>
            <p:nvPr/>
          </p:nvSpPr>
          <p:spPr>
            <a:xfrm>
              <a:off x="1781105" y="4005064"/>
              <a:ext cx="3759125" cy="1455763"/>
            </a:xfrm>
            <a:custGeom>
              <a:avLst/>
              <a:gdLst>
                <a:gd name="connsiteX0" fmla="*/ 0 w 2962275"/>
                <a:gd name="connsiteY0" fmla="*/ 571500 h 1000125"/>
                <a:gd name="connsiteX1" fmla="*/ 0 w 2962275"/>
                <a:gd name="connsiteY1" fmla="*/ 1000125 h 1000125"/>
                <a:gd name="connsiteX2" fmla="*/ 2962275 w 2962275"/>
                <a:gd name="connsiteY2" fmla="*/ 1000125 h 1000125"/>
                <a:gd name="connsiteX3" fmla="*/ 2952750 w 2962275"/>
                <a:gd name="connsiteY3" fmla="*/ 0 h 1000125"/>
                <a:gd name="connsiteX4" fmla="*/ 1609725 w 2962275"/>
                <a:gd name="connsiteY4" fmla="*/ 0 h 1000125"/>
                <a:gd name="connsiteX5" fmla="*/ 1609725 w 2962275"/>
                <a:gd name="connsiteY5" fmla="*/ 219075 h 1000125"/>
                <a:gd name="connsiteX6" fmla="*/ 228600 w 2962275"/>
                <a:gd name="connsiteY6" fmla="*/ 209550 h 1000125"/>
                <a:gd name="connsiteX7" fmla="*/ 228600 w 2962275"/>
                <a:gd name="connsiteY7" fmla="*/ 457200 h 1000125"/>
                <a:gd name="connsiteX8" fmla="*/ 0 w 2962275"/>
                <a:gd name="connsiteY8" fmla="*/ 466725 h 1000125"/>
                <a:gd name="connsiteX9" fmla="*/ 0 w 2962275"/>
                <a:gd name="connsiteY9" fmla="*/ 571500 h 1000125"/>
                <a:gd name="connsiteX0" fmla="*/ 48815 w 3011090"/>
                <a:gd name="connsiteY0" fmla="*/ 571500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48815 w 3011090"/>
                <a:gd name="connsiteY9" fmla="*/ 571500 h 1000125"/>
                <a:gd name="connsiteX0" fmla="*/ 12204 w 3011090"/>
                <a:gd name="connsiteY0" fmla="*/ 590611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12204 w 3011090"/>
                <a:gd name="connsiteY9" fmla="*/ 590611 h 1000125"/>
                <a:gd name="connsiteX0" fmla="*/ 12204 w 3011090"/>
                <a:gd name="connsiteY0" fmla="*/ 590611 h 1019236"/>
                <a:gd name="connsiteX1" fmla="*/ 24407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199964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011090 w 3501918"/>
                <a:gd name="connsiteY2" fmla="*/ 100012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487035"/>
                <a:gd name="connsiteY0" fmla="*/ 590611 h 1019236"/>
                <a:gd name="connsiteX1" fmla="*/ 12203 w 3487035"/>
                <a:gd name="connsiteY1" fmla="*/ 1019236 h 1019236"/>
                <a:gd name="connsiteX2" fmla="*/ 3487035 w 3487035"/>
                <a:gd name="connsiteY2" fmla="*/ 1019235 h 1019236"/>
                <a:gd name="connsiteX3" fmla="*/ 3399712 w 3487035"/>
                <a:gd name="connsiteY3" fmla="*/ 0 h 1019236"/>
                <a:gd name="connsiteX4" fmla="*/ 1658540 w 3487035"/>
                <a:gd name="connsiteY4" fmla="*/ 0 h 1019236"/>
                <a:gd name="connsiteX5" fmla="*/ 1658540 w 3487035"/>
                <a:gd name="connsiteY5" fmla="*/ 199964 h 1019236"/>
                <a:gd name="connsiteX6" fmla="*/ 240804 w 3487035"/>
                <a:gd name="connsiteY6" fmla="*/ 161774 h 1019236"/>
                <a:gd name="connsiteX7" fmla="*/ 277415 w 3487035"/>
                <a:gd name="connsiteY7" fmla="*/ 447645 h 1019236"/>
                <a:gd name="connsiteX8" fmla="*/ 0 w 3487035"/>
                <a:gd name="connsiteY8" fmla="*/ 447614 h 1019236"/>
                <a:gd name="connsiteX9" fmla="*/ 12204 w 3487035"/>
                <a:gd name="connsiteY9" fmla="*/ 590611 h 1019236"/>
                <a:gd name="connsiteX0" fmla="*/ 12204 w 3399712"/>
                <a:gd name="connsiteY0" fmla="*/ 590611 h 1019236"/>
                <a:gd name="connsiteX1" fmla="*/ 12203 w 3399712"/>
                <a:gd name="connsiteY1" fmla="*/ 1019236 h 1019236"/>
                <a:gd name="connsiteX2" fmla="*/ 3359277 w 3399712"/>
                <a:gd name="connsiteY2" fmla="*/ 1019235 h 1019236"/>
                <a:gd name="connsiteX3" fmla="*/ 3399712 w 3399712"/>
                <a:gd name="connsiteY3" fmla="*/ 0 h 1019236"/>
                <a:gd name="connsiteX4" fmla="*/ 1658540 w 3399712"/>
                <a:gd name="connsiteY4" fmla="*/ 0 h 1019236"/>
                <a:gd name="connsiteX5" fmla="*/ 1658540 w 3399712"/>
                <a:gd name="connsiteY5" fmla="*/ 199964 h 1019236"/>
                <a:gd name="connsiteX6" fmla="*/ 240804 w 3399712"/>
                <a:gd name="connsiteY6" fmla="*/ 161774 h 1019236"/>
                <a:gd name="connsiteX7" fmla="*/ 277415 w 3399712"/>
                <a:gd name="connsiteY7" fmla="*/ 447645 h 1019236"/>
                <a:gd name="connsiteX8" fmla="*/ 0 w 3399712"/>
                <a:gd name="connsiteY8" fmla="*/ 447614 h 1019236"/>
                <a:gd name="connsiteX9" fmla="*/ 12204 w 3399712"/>
                <a:gd name="connsiteY9" fmla="*/ 590611 h 1019236"/>
                <a:gd name="connsiteX0" fmla="*/ 12204 w 3361385"/>
                <a:gd name="connsiteY0" fmla="*/ 590611 h 1019236"/>
                <a:gd name="connsiteX1" fmla="*/ 12203 w 3361385"/>
                <a:gd name="connsiteY1" fmla="*/ 1019236 h 1019236"/>
                <a:gd name="connsiteX2" fmla="*/ 3359277 w 3361385"/>
                <a:gd name="connsiteY2" fmla="*/ 1019235 h 1019236"/>
                <a:gd name="connsiteX3" fmla="*/ 3361385 w 3361385"/>
                <a:gd name="connsiteY3" fmla="*/ 0 h 1019236"/>
                <a:gd name="connsiteX4" fmla="*/ 1658540 w 3361385"/>
                <a:gd name="connsiteY4" fmla="*/ 0 h 1019236"/>
                <a:gd name="connsiteX5" fmla="*/ 1658540 w 3361385"/>
                <a:gd name="connsiteY5" fmla="*/ 199964 h 1019236"/>
                <a:gd name="connsiteX6" fmla="*/ 240804 w 3361385"/>
                <a:gd name="connsiteY6" fmla="*/ 161774 h 1019236"/>
                <a:gd name="connsiteX7" fmla="*/ 277415 w 3361385"/>
                <a:gd name="connsiteY7" fmla="*/ 447645 h 1019236"/>
                <a:gd name="connsiteX8" fmla="*/ 0 w 3361385"/>
                <a:gd name="connsiteY8" fmla="*/ 447614 h 1019236"/>
                <a:gd name="connsiteX9" fmla="*/ 12204 w 3361385"/>
                <a:gd name="connsiteY9" fmla="*/ 590611 h 101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1385" h="1019236">
                  <a:moveTo>
                    <a:pt x="12204" y="590611"/>
                  </a:moveTo>
                  <a:cubicBezTo>
                    <a:pt x="12204" y="733486"/>
                    <a:pt x="12203" y="876361"/>
                    <a:pt x="12203" y="1019236"/>
                  </a:cubicBezTo>
                  <a:lnTo>
                    <a:pt x="3359277" y="1019235"/>
                  </a:lnTo>
                  <a:cubicBezTo>
                    <a:pt x="3359980" y="679490"/>
                    <a:pt x="3360682" y="339745"/>
                    <a:pt x="3361385" y="0"/>
                  </a:cubicBezTo>
                  <a:lnTo>
                    <a:pt x="1658540" y="0"/>
                  </a:lnTo>
                  <a:lnTo>
                    <a:pt x="1658540" y="199964"/>
                  </a:lnTo>
                  <a:lnTo>
                    <a:pt x="240804" y="161774"/>
                  </a:lnTo>
                  <a:lnTo>
                    <a:pt x="277415" y="447645"/>
                  </a:lnTo>
                  <a:lnTo>
                    <a:pt x="0" y="447614"/>
                  </a:lnTo>
                  <a:lnTo>
                    <a:pt x="12204" y="590611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15284" y="4366896"/>
              <a:ext cx="3790564" cy="95410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</a:t>
              </a: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Tecnologias e </a:t>
              </a:r>
              <a:br>
                <a:rPr lang="pt-PT" sz="2800" dirty="0" smtClean="0">
                  <a:solidFill>
                    <a:schemeClr val="bg2"/>
                  </a:solidFill>
                  <a:latin typeface="+mj-lt"/>
                </a:rPr>
              </a:b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Protocolos de Rede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63688" y="2693318"/>
            <a:ext cx="3802121" cy="1912676"/>
            <a:chOff x="1763688" y="2276873"/>
            <a:chExt cx="3802121" cy="1912676"/>
          </a:xfrm>
          <a:noFill/>
        </p:grpSpPr>
        <p:sp>
          <p:nvSpPr>
            <p:cNvPr id="23" name="Freeform 22"/>
            <p:cNvSpPr/>
            <p:nvPr/>
          </p:nvSpPr>
          <p:spPr>
            <a:xfrm>
              <a:off x="1763688" y="2276873"/>
              <a:ext cx="3802121" cy="1912676"/>
            </a:xfrm>
            <a:custGeom>
              <a:avLst/>
              <a:gdLst>
                <a:gd name="connsiteX0" fmla="*/ 247650 w 2952750"/>
                <a:gd name="connsiteY0" fmla="*/ 1752600 h 1800225"/>
                <a:gd name="connsiteX1" fmla="*/ 238125 w 2952750"/>
                <a:gd name="connsiteY1" fmla="*/ 1247775 h 1800225"/>
                <a:gd name="connsiteX2" fmla="*/ 9525 w 2952750"/>
                <a:gd name="connsiteY2" fmla="*/ 1247775 h 1800225"/>
                <a:gd name="connsiteX3" fmla="*/ 0 w 2952750"/>
                <a:gd name="connsiteY3" fmla="*/ 581025 h 1800225"/>
                <a:gd name="connsiteX4" fmla="*/ 209550 w 2952750"/>
                <a:gd name="connsiteY4" fmla="*/ 590550 h 1800225"/>
                <a:gd name="connsiteX5" fmla="*/ 228600 w 2952750"/>
                <a:gd name="connsiteY5" fmla="*/ 238125 h 1800225"/>
                <a:gd name="connsiteX6" fmla="*/ 2238375 w 2952750"/>
                <a:gd name="connsiteY6" fmla="*/ 238125 h 1800225"/>
                <a:gd name="connsiteX7" fmla="*/ 2266950 w 2952750"/>
                <a:gd name="connsiteY7" fmla="*/ 0 h 1800225"/>
                <a:gd name="connsiteX8" fmla="*/ 2952750 w 2952750"/>
                <a:gd name="connsiteY8" fmla="*/ 9525 h 1800225"/>
                <a:gd name="connsiteX9" fmla="*/ 2952750 w 2952750"/>
                <a:gd name="connsiteY9" fmla="*/ 1562100 h 1800225"/>
                <a:gd name="connsiteX10" fmla="*/ 1571625 w 2952750"/>
                <a:gd name="connsiteY10" fmla="*/ 1571625 h 1800225"/>
                <a:gd name="connsiteX11" fmla="*/ 1571625 w 2952750"/>
                <a:gd name="connsiteY11" fmla="*/ 1800225 h 1800225"/>
                <a:gd name="connsiteX12" fmla="*/ 247650 w 2952750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2952750 w 3393261"/>
                <a:gd name="connsiteY8" fmla="*/ 9525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428978"/>
                <a:gd name="connsiteY0" fmla="*/ 1752600 h 1800225"/>
                <a:gd name="connsiteX1" fmla="*/ 238125 w 3428978"/>
                <a:gd name="connsiteY1" fmla="*/ 1247775 h 1800225"/>
                <a:gd name="connsiteX2" fmla="*/ 9525 w 3428978"/>
                <a:gd name="connsiteY2" fmla="*/ 1247775 h 1800225"/>
                <a:gd name="connsiteX3" fmla="*/ 0 w 3428978"/>
                <a:gd name="connsiteY3" fmla="*/ 581025 h 1800225"/>
                <a:gd name="connsiteX4" fmla="*/ 209550 w 3428978"/>
                <a:gd name="connsiteY4" fmla="*/ 590550 h 1800225"/>
                <a:gd name="connsiteX5" fmla="*/ 228600 w 3428978"/>
                <a:gd name="connsiteY5" fmla="*/ 238125 h 1800225"/>
                <a:gd name="connsiteX6" fmla="*/ 2238375 w 3428978"/>
                <a:gd name="connsiteY6" fmla="*/ 238125 h 1800225"/>
                <a:gd name="connsiteX7" fmla="*/ 2266950 w 3428978"/>
                <a:gd name="connsiteY7" fmla="*/ 0 h 1800225"/>
                <a:gd name="connsiteX8" fmla="*/ 3428978 w 3428978"/>
                <a:gd name="connsiteY8" fmla="*/ 35215 h 1800225"/>
                <a:gd name="connsiteX9" fmla="*/ 3393261 w 3428978"/>
                <a:gd name="connsiteY9" fmla="*/ 1562100 h 1800225"/>
                <a:gd name="connsiteX10" fmla="*/ 1571625 w 3428978"/>
                <a:gd name="connsiteY10" fmla="*/ 1571625 h 1800225"/>
                <a:gd name="connsiteX11" fmla="*/ 1571625 w 3428978"/>
                <a:gd name="connsiteY11" fmla="*/ 1800225 h 1800225"/>
                <a:gd name="connsiteX12" fmla="*/ 247650 w 3428978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3329268 w 3393261"/>
                <a:gd name="connsiteY8" fmla="*/ 8320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329268"/>
                <a:gd name="connsiteY0" fmla="*/ 1752600 h 1800225"/>
                <a:gd name="connsiteX1" fmla="*/ 238125 w 3329268"/>
                <a:gd name="connsiteY1" fmla="*/ 1247775 h 1800225"/>
                <a:gd name="connsiteX2" fmla="*/ 9525 w 3329268"/>
                <a:gd name="connsiteY2" fmla="*/ 1247775 h 1800225"/>
                <a:gd name="connsiteX3" fmla="*/ 0 w 3329268"/>
                <a:gd name="connsiteY3" fmla="*/ 581025 h 1800225"/>
                <a:gd name="connsiteX4" fmla="*/ 209550 w 3329268"/>
                <a:gd name="connsiteY4" fmla="*/ 590550 h 1800225"/>
                <a:gd name="connsiteX5" fmla="*/ 228600 w 3329268"/>
                <a:gd name="connsiteY5" fmla="*/ 238125 h 1800225"/>
                <a:gd name="connsiteX6" fmla="*/ 2238375 w 3329268"/>
                <a:gd name="connsiteY6" fmla="*/ 238125 h 1800225"/>
                <a:gd name="connsiteX7" fmla="*/ 2266950 w 3329268"/>
                <a:gd name="connsiteY7" fmla="*/ 0 h 1800225"/>
                <a:gd name="connsiteX8" fmla="*/ 3329268 w 3329268"/>
                <a:gd name="connsiteY8" fmla="*/ 8320 h 1800225"/>
                <a:gd name="connsiteX9" fmla="*/ 3293551 w 3329268"/>
                <a:gd name="connsiteY9" fmla="*/ 1575548 h 1800225"/>
                <a:gd name="connsiteX10" fmla="*/ 1571625 w 3329268"/>
                <a:gd name="connsiteY10" fmla="*/ 1571625 h 1800225"/>
                <a:gd name="connsiteX11" fmla="*/ 1571625 w 3329268"/>
                <a:gd name="connsiteY11" fmla="*/ 1800225 h 1800225"/>
                <a:gd name="connsiteX12" fmla="*/ 247650 w 3329268"/>
                <a:gd name="connsiteY12" fmla="*/ 1752600 h 1800225"/>
                <a:gd name="connsiteX0" fmla="*/ 247650 w 3316804"/>
                <a:gd name="connsiteY0" fmla="*/ 1752600 h 1800225"/>
                <a:gd name="connsiteX1" fmla="*/ 238125 w 3316804"/>
                <a:gd name="connsiteY1" fmla="*/ 1247775 h 1800225"/>
                <a:gd name="connsiteX2" fmla="*/ 9525 w 3316804"/>
                <a:gd name="connsiteY2" fmla="*/ 1247775 h 1800225"/>
                <a:gd name="connsiteX3" fmla="*/ 0 w 3316804"/>
                <a:gd name="connsiteY3" fmla="*/ 581025 h 1800225"/>
                <a:gd name="connsiteX4" fmla="*/ 209550 w 3316804"/>
                <a:gd name="connsiteY4" fmla="*/ 590550 h 1800225"/>
                <a:gd name="connsiteX5" fmla="*/ 228600 w 3316804"/>
                <a:gd name="connsiteY5" fmla="*/ 238125 h 1800225"/>
                <a:gd name="connsiteX6" fmla="*/ 2238375 w 3316804"/>
                <a:gd name="connsiteY6" fmla="*/ 238125 h 1800225"/>
                <a:gd name="connsiteX7" fmla="*/ 2266950 w 3316804"/>
                <a:gd name="connsiteY7" fmla="*/ 0 h 1800225"/>
                <a:gd name="connsiteX8" fmla="*/ 3316804 w 3316804"/>
                <a:gd name="connsiteY8" fmla="*/ 21767 h 1800225"/>
                <a:gd name="connsiteX9" fmla="*/ 3293551 w 3316804"/>
                <a:gd name="connsiteY9" fmla="*/ 1575548 h 1800225"/>
                <a:gd name="connsiteX10" fmla="*/ 1571625 w 3316804"/>
                <a:gd name="connsiteY10" fmla="*/ 1571625 h 1800225"/>
                <a:gd name="connsiteX11" fmla="*/ 1571625 w 3316804"/>
                <a:gd name="connsiteY11" fmla="*/ 1800225 h 1800225"/>
                <a:gd name="connsiteX12" fmla="*/ 247650 w 3316804"/>
                <a:gd name="connsiteY12" fmla="*/ 1752600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6804" h="1800225">
                  <a:moveTo>
                    <a:pt x="247650" y="1752600"/>
                  </a:moveTo>
                  <a:lnTo>
                    <a:pt x="238125" y="1247775"/>
                  </a:lnTo>
                  <a:lnTo>
                    <a:pt x="9525" y="1247775"/>
                  </a:lnTo>
                  <a:lnTo>
                    <a:pt x="0" y="581025"/>
                  </a:lnTo>
                  <a:lnTo>
                    <a:pt x="209550" y="590550"/>
                  </a:lnTo>
                  <a:lnTo>
                    <a:pt x="228600" y="238125"/>
                  </a:lnTo>
                  <a:lnTo>
                    <a:pt x="2238375" y="238125"/>
                  </a:lnTo>
                  <a:lnTo>
                    <a:pt x="2266950" y="0"/>
                  </a:lnTo>
                  <a:lnTo>
                    <a:pt x="3316804" y="21767"/>
                  </a:lnTo>
                  <a:lnTo>
                    <a:pt x="3293551" y="1575548"/>
                  </a:lnTo>
                  <a:lnTo>
                    <a:pt x="1571625" y="1571625"/>
                  </a:lnTo>
                  <a:lnTo>
                    <a:pt x="1571625" y="1800225"/>
                  </a:lnTo>
                  <a:lnTo>
                    <a:pt x="247650" y="1752600"/>
                  </a:lnTo>
                  <a:close/>
                </a:path>
              </a:pathLst>
            </a:custGeom>
            <a:grpFill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6066" y="2973494"/>
              <a:ext cx="3573728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25827" y="1578452"/>
            <a:ext cx="4248653" cy="1303138"/>
            <a:chOff x="1425827" y="1162007"/>
            <a:chExt cx="4248653" cy="1303138"/>
          </a:xfrm>
          <a:noFill/>
        </p:grpSpPr>
        <p:sp>
          <p:nvSpPr>
            <p:cNvPr id="26" name="Freeform 25"/>
            <p:cNvSpPr/>
            <p:nvPr/>
          </p:nvSpPr>
          <p:spPr>
            <a:xfrm>
              <a:off x="1714344" y="1162007"/>
              <a:ext cx="3825449" cy="1303138"/>
            </a:xfrm>
            <a:custGeom>
              <a:avLst/>
              <a:gdLst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685800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73426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3375197"/>
                <a:gd name="connsiteY0" fmla="*/ 0 h 952500"/>
                <a:gd name="connsiteX1" fmla="*/ 228600 w 3375197"/>
                <a:gd name="connsiteY1" fmla="*/ 342900 h 952500"/>
                <a:gd name="connsiteX2" fmla="*/ 0 w 3375197"/>
                <a:gd name="connsiteY2" fmla="*/ 342900 h 952500"/>
                <a:gd name="connsiteX3" fmla="*/ 19050 w 3375197"/>
                <a:gd name="connsiteY3" fmla="*/ 715801 h 952500"/>
                <a:gd name="connsiteX4" fmla="*/ 238125 w 3375197"/>
                <a:gd name="connsiteY4" fmla="*/ 704850 h 952500"/>
                <a:gd name="connsiteX5" fmla="*/ 266700 w 3375197"/>
                <a:gd name="connsiteY5" fmla="*/ 952500 h 952500"/>
                <a:gd name="connsiteX6" fmla="*/ 2200275 w 3375197"/>
                <a:gd name="connsiteY6" fmla="*/ 952500 h 952500"/>
                <a:gd name="connsiteX7" fmla="*/ 2212696 w 3375197"/>
                <a:gd name="connsiteY7" fmla="*/ 734375 h 952500"/>
                <a:gd name="connsiteX8" fmla="*/ 3375197 w 3375197"/>
                <a:gd name="connsiteY8" fmla="*/ 773426 h 952500"/>
                <a:gd name="connsiteX9" fmla="*/ 2952750 w 3375197"/>
                <a:gd name="connsiteY9" fmla="*/ 9525 h 952500"/>
                <a:gd name="connsiteX10" fmla="*/ 228600 w 3375197"/>
                <a:gd name="connsiteY10" fmla="*/ 0 h 952500"/>
                <a:gd name="connsiteX0" fmla="*/ 228600 w 3410402"/>
                <a:gd name="connsiteY0" fmla="*/ 0 h 952500"/>
                <a:gd name="connsiteX1" fmla="*/ 228600 w 3410402"/>
                <a:gd name="connsiteY1" fmla="*/ 342900 h 952500"/>
                <a:gd name="connsiteX2" fmla="*/ 0 w 3410402"/>
                <a:gd name="connsiteY2" fmla="*/ 342900 h 952500"/>
                <a:gd name="connsiteX3" fmla="*/ 19050 w 3410402"/>
                <a:gd name="connsiteY3" fmla="*/ 715801 h 952500"/>
                <a:gd name="connsiteX4" fmla="*/ 238125 w 3410402"/>
                <a:gd name="connsiteY4" fmla="*/ 704850 h 952500"/>
                <a:gd name="connsiteX5" fmla="*/ 266700 w 3410402"/>
                <a:gd name="connsiteY5" fmla="*/ 952500 h 952500"/>
                <a:gd name="connsiteX6" fmla="*/ 2200275 w 3410402"/>
                <a:gd name="connsiteY6" fmla="*/ 952500 h 952500"/>
                <a:gd name="connsiteX7" fmla="*/ 2212696 w 3410402"/>
                <a:gd name="connsiteY7" fmla="*/ 734375 h 952500"/>
                <a:gd name="connsiteX8" fmla="*/ 3375197 w 3410402"/>
                <a:gd name="connsiteY8" fmla="*/ 773426 h 952500"/>
                <a:gd name="connsiteX9" fmla="*/ 3410402 w 3410402"/>
                <a:gd name="connsiteY9" fmla="*/ 39526 h 952500"/>
                <a:gd name="connsiteX10" fmla="*/ 228600 w 3410402"/>
                <a:gd name="connsiteY10" fmla="*/ 0 h 95250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375197 w 3398117"/>
                <a:gd name="connsiteY8" fmla="*/ 775776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289203 w 3398117"/>
                <a:gd name="connsiteY8" fmla="*/ 765308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289203"/>
                <a:gd name="connsiteY0" fmla="*/ 2350 h 954850"/>
                <a:gd name="connsiteX1" fmla="*/ 228600 w 3289203"/>
                <a:gd name="connsiteY1" fmla="*/ 345250 h 954850"/>
                <a:gd name="connsiteX2" fmla="*/ 0 w 3289203"/>
                <a:gd name="connsiteY2" fmla="*/ 345250 h 954850"/>
                <a:gd name="connsiteX3" fmla="*/ 19050 w 3289203"/>
                <a:gd name="connsiteY3" fmla="*/ 718151 h 954850"/>
                <a:gd name="connsiteX4" fmla="*/ 238125 w 3289203"/>
                <a:gd name="connsiteY4" fmla="*/ 707200 h 954850"/>
                <a:gd name="connsiteX5" fmla="*/ 266700 w 3289203"/>
                <a:gd name="connsiteY5" fmla="*/ 954850 h 954850"/>
                <a:gd name="connsiteX6" fmla="*/ 2200275 w 3289203"/>
                <a:gd name="connsiteY6" fmla="*/ 954850 h 954850"/>
                <a:gd name="connsiteX7" fmla="*/ 2212696 w 3289203"/>
                <a:gd name="connsiteY7" fmla="*/ 736725 h 954850"/>
                <a:gd name="connsiteX8" fmla="*/ 3289203 w 3289203"/>
                <a:gd name="connsiteY8" fmla="*/ 765308 h 954850"/>
                <a:gd name="connsiteX9" fmla="*/ 3287555 w 3289203"/>
                <a:gd name="connsiteY9" fmla="*/ 0 h 954850"/>
                <a:gd name="connsiteX10" fmla="*/ 228600 w 3289203"/>
                <a:gd name="connsiteY10" fmla="*/ 2350 h 95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9203" h="954850">
                  <a:moveTo>
                    <a:pt x="228600" y="2350"/>
                  </a:moveTo>
                  <a:lnTo>
                    <a:pt x="228600" y="345250"/>
                  </a:lnTo>
                  <a:lnTo>
                    <a:pt x="0" y="345250"/>
                  </a:lnTo>
                  <a:lnTo>
                    <a:pt x="19050" y="718151"/>
                  </a:lnTo>
                  <a:lnTo>
                    <a:pt x="238125" y="707200"/>
                  </a:lnTo>
                  <a:lnTo>
                    <a:pt x="266700" y="954850"/>
                  </a:lnTo>
                  <a:lnTo>
                    <a:pt x="2200275" y="954850"/>
                  </a:lnTo>
                  <a:lnTo>
                    <a:pt x="2212696" y="736725"/>
                  </a:lnTo>
                  <a:lnTo>
                    <a:pt x="3289203" y="765308"/>
                  </a:lnTo>
                  <a:cubicBezTo>
                    <a:pt x="3288654" y="510205"/>
                    <a:pt x="3288104" y="255103"/>
                    <a:pt x="3287555" y="0"/>
                  </a:cubicBezTo>
                  <a:lnTo>
                    <a:pt x="228600" y="2350"/>
                  </a:lnTo>
                  <a:close/>
                </a:path>
              </a:pathLst>
            </a:cu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5827" y="1234092"/>
              <a:ext cx="4248653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        </a:t>
              </a:r>
              <a:endParaRPr lang="pt-PT" sz="2800" dirty="0" smtClean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4696" y="1594132"/>
            <a:ext cx="2771800" cy="4355148"/>
            <a:chOff x="6372200" y="1234092"/>
            <a:chExt cx="2771800" cy="4355148"/>
          </a:xfrm>
        </p:grpSpPr>
        <p:sp>
          <p:nvSpPr>
            <p:cNvPr id="29" name="Rounded Rectangle 28"/>
            <p:cNvSpPr/>
            <p:nvPr/>
          </p:nvSpPr>
          <p:spPr>
            <a:xfrm>
              <a:off x="6372200" y="1234092"/>
              <a:ext cx="2771800" cy="4355148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Demi" panose="020B0703020102020204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19530" y="491372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1. Físico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519529" y="431514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2. Ligação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519528" y="372451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3. Rede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510680" y="3121870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4. Transporte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510680" y="253292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5. Sessão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519528" y="1945655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6. Apresentação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519528" y="1347046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. Aplicação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2110" y="1247758"/>
            <a:ext cx="2435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3"/>
                </a:solidFill>
                <a:latin typeface="+mn-lt"/>
              </a:rPr>
              <a:t>Modelo de Referência</a:t>
            </a:r>
            <a:endParaRPr lang="en-US" sz="1600" dirty="0">
              <a:solidFill>
                <a:schemeClr val="accent3"/>
              </a:solidFill>
              <a:latin typeface="+mn-l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5515956" y="5844425"/>
            <a:ext cx="887220" cy="40667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17" name="Rounded Rectangular Callout 9216"/>
          <p:cNvSpPr/>
          <p:nvPr/>
        </p:nvSpPr>
        <p:spPr>
          <a:xfrm>
            <a:off x="6264696" y="4078837"/>
            <a:ext cx="2699917" cy="1761584"/>
          </a:xfrm>
          <a:prstGeom prst="wedgeRoundRectCallout">
            <a:avLst>
              <a:gd name="adj1" fmla="val -90085"/>
              <a:gd name="adj2" fmla="val 4152"/>
              <a:gd name="adj3" fmla="val 16667"/>
            </a:avLst>
          </a:prstGeom>
          <a:noFill/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19" name="Rectangular Callout 9218"/>
          <p:cNvSpPr/>
          <p:nvPr/>
        </p:nvSpPr>
        <p:spPr>
          <a:xfrm>
            <a:off x="1205059" y="2420887"/>
            <a:ext cx="5095741" cy="1694114"/>
          </a:xfrm>
          <a:prstGeom prst="wedgeRectCallout">
            <a:avLst>
              <a:gd name="adj1" fmla="val 7917"/>
              <a:gd name="adj2" fmla="val 87104"/>
            </a:avLst>
          </a:prstGeom>
          <a:gradFill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Tecnologias de acesso e core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Redes </a:t>
            </a:r>
            <a:r>
              <a:rPr lang="pt-PT" dirty="0" err="1" smtClean="0"/>
              <a:t>ópticas</a:t>
            </a:r>
            <a:r>
              <a:rPr lang="pt-PT" dirty="0" smtClean="0"/>
              <a:t> e hierarquias digitais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Interligação de redes (</a:t>
            </a:r>
            <a:r>
              <a:rPr lang="pt-PT" dirty="0" err="1" smtClean="0"/>
              <a:t>unicast</a:t>
            </a:r>
            <a:r>
              <a:rPr lang="pt-PT" dirty="0" smtClean="0"/>
              <a:t>, </a:t>
            </a:r>
            <a:r>
              <a:rPr lang="pt-PT" dirty="0" err="1" smtClean="0"/>
              <a:t>multicast</a:t>
            </a:r>
            <a:r>
              <a:rPr lang="pt-PT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Mobilidade e segurança</a:t>
            </a: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6579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Como?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/>
          </a:bodyPr>
          <a:lstStyle/>
          <a:p>
            <a:endParaRPr lang="pt-PT" sz="2400" dirty="0" smtClean="0"/>
          </a:p>
          <a:p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Unidades Curriculares (UC)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42089" y="1592977"/>
            <a:ext cx="1423976" cy="4249836"/>
            <a:chOff x="542089" y="1176532"/>
            <a:chExt cx="1423976" cy="4249836"/>
          </a:xfrm>
          <a:noFill/>
        </p:grpSpPr>
        <p:sp>
          <p:nvSpPr>
            <p:cNvPr id="17" name="Freeform 16"/>
            <p:cNvSpPr/>
            <p:nvPr/>
          </p:nvSpPr>
          <p:spPr>
            <a:xfrm>
              <a:off x="542089" y="1176532"/>
              <a:ext cx="1423976" cy="4249836"/>
            </a:xfrm>
            <a:custGeom>
              <a:avLst/>
              <a:gdLst>
                <a:gd name="connsiteX0" fmla="*/ 9525 w 885825"/>
                <a:gd name="connsiteY0" fmla="*/ 0 h 3400425"/>
                <a:gd name="connsiteX1" fmla="*/ 857250 w 885825"/>
                <a:gd name="connsiteY1" fmla="*/ 9525 h 3400425"/>
                <a:gd name="connsiteX2" fmla="*/ 866775 w 885825"/>
                <a:gd name="connsiteY2" fmla="*/ 304800 h 3400425"/>
                <a:gd name="connsiteX3" fmla="*/ 638175 w 885825"/>
                <a:gd name="connsiteY3" fmla="*/ 304800 h 3400425"/>
                <a:gd name="connsiteX4" fmla="*/ 638175 w 885825"/>
                <a:gd name="connsiteY4" fmla="*/ 714375 h 3400425"/>
                <a:gd name="connsiteX5" fmla="*/ 857250 w 885825"/>
                <a:gd name="connsiteY5" fmla="*/ 752475 h 3400425"/>
                <a:gd name="connsiteX6" fmla="*/ 857250 w 885825"/>
                <a:gd name="connsiteY6" fmla="*/ 1276350 h 3400425"/>
                <a:gd name="connsiteX7" fmla="*/ 647700 w 885825"/>
                <a:gd name="connsiteY7" fmla="*/ 1304925 h 3400425"/>
                <a:gd name="connsiteX8" fmla="*/ 647700 w 885825"/>
                <a:gd name="connsiteY8" fmla="*/ 2114550 h 3400425"/>
                <a:gd name="connsiteX9" fmla="*/ 866775 w 885825"/>
                <a:gd name="connsiteY9" fmla="*/ 2124075 h 3400425"/>
                <a:gd name="connsiteX10" fmla="*/ 885825 w 885825"/>
                <a:gd name="connsiteY10" fmla="*/ 2828925 h 3400425"/>
                <a:gd name="connsiteX11" fmla="*/ 657225 w 885825"/>
                <a:gd name="connsiteY11" fmla="*/ 2838450 h 3400425"/>
                <a:gd name="connsiteX12" fmla="*/ 666750 w 885825"/>
                <a:gd name="connsiteY12" fmla="*/ 3390900 h 3400425"/>
                <a:gd name="connsiteX13" fmla="*/ 0 w 885825"/>
                <a:gd name="connsiteY13" fmla="*/ 3400425 h 3400425"/>
                <a:gd name="connsiteX14" fmla="*/ 9525 w 885825"/>
                <a:gd name="connsiteY14" fmla="*/ 0 h 3400425"/>
                <a:gd name="connsiteX0" fmla="*/ 9525 w 885825"/>
                <a:gd name="connsiteY0" fmla="*/ 70876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70876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75105 w 885825"/>
                <a:gd name="connsiteY2" fmla="*/ 341218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79827 w 885825"/>
                <a:gd name="connsiteY4" fmla="*/ 877137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706012 w 885825"/>
                <a:gd name="connsiteY8" fmla="*/ 2196912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82216 w 885825"/>
                <a:gd name="connsiteY11" fmla="*/ 2817439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42371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19399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553663"/>
                <a:gd name="connsiteX1" fmla="*/ 848920 w 877495"/>
                <a:gd name="connsiteY1" fmla="*/ 0 h 3553663"/>
                <a:gd name="connsiteX2" fmla="*/ 858444 w 877495"/>
                <a:gd name="connsiteY2" fmla="*/ 329733 h 3553663"/>
                <a:gd name="connsiteX3" fmla="*/ 688157 w 877495"/>
                <a:gd name="connsiteY3" fmla="*/ 352704 h 3553663"/>
                <a:gd name="connsiteX4" fmla="*/ 704818 w 877495"/>
                <a:gd name="connsiteY4" fmla="*/ 888622 h 3553663"/>
                <a:gd name="connsiteX5" fmla="*/ 857250 w 877495"/>
                <a:gd name="connsiteY5" fmla="*/ 869295 h 3553663"/>
                <a:gd name="connsiteX6" fmla="*/ 857250 w 877495"/>
                <a:gd name="connsiteY6" fmla="*/ 1358713 h 3553663"/>
                <a:gd name="connsiteX7" fmla="*/ 697682 w 877495"/>
                <a:gd name="connsiteY7" fmla="*/ 1387287 h 3553663"/>
                <a:gd name="connsiteX8" fmla="*/ 697682 w 877495"/>
                <a:gd name="connsiteY8" fmla="*/ 2127997 h 3553663"/>
                <a:gd name="connsiteX9" fmla="*/ 875106 w 877495"/>
                <a:gd name="connsiteY9" fmla="*/ 2114550 h 3553663"/>
                <a:gd name="connsiteX10" fmla="*/ 877495 w 877495"/>
                <a:gd name="connsiteY10" fmla="*/ 2819399 h 3553663"/>
                <a:gd name="connsiteX11" fmla="*/ 682216 w 877495"/>
                <a:gd name="connsiteY11" fmla="*/ 2817439 h 3553663"/>
                <a:gd name="connsiteX12" fmla="*/ 708402 w 877495"/>
                <a:gd name="connsiteY12" fmla="*/ 3553663 h 3553663"/>
                <a:gd name="connsiteX13" fmla="*/ 0 w 877495"/>
                <a:gd name="connsiteY13" fmla="*/ 3471301 h 3553663"/>
                <a:gd name="connsiteX14" fmla="*/ 9525 w 877495"/>
                <a:gd name="connsiteY14" fmla="*/ 1960 h 3553663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8 w 867978"/>
                <a:gd name="connsiteY0" fmla="*/ 1960 h 3563188"/>
                <a:gd name="connsiteX1" fmla="*/ 839403 w 867978"/>
                <a:gd name="connsiteY1" fmla="*/ 0 h 3563188"/>
                <a:gd name="connsiteX2" fmla="*/ 848927 w 867978"/>
                <a:gd name="connsiteY2" fmla="*/ 329733 h 3563188"/>
                <a:gd name="connsiteX3" fmla="*/ 678640 w 867978"/>
                <a:gd name="connsiteY3" fmla="*/ 352704 h 3563188"/>
                <a:gd name="connsiteX4" fmla="*/ 695301 w 867978"/>
                <a:gd name="connsiteY4" fmla="*/ 888622 h 3563188"/>
                <a:gd name="connsiteX5" fmla="*/ 847733 w 867978"/>
                <a:gd name="connsiteY5" fmla="*/ 869295 h 3563188"/>
                <a:gd name="connsiteX6" fmla="*/ 847733 w 867978"/>
                <a:gd name="connsiteY6" fmla="*/ 1358713 h 3563188"/>
                <a:gd name="connsiteX7" fmla="*/ 688165 w 867978"/>
                <a:gd name="connsiteY7" fmla="*/ 1387287 h 3563188"/>
                <a:gd name="connsiteX8" fmla="*/ 688165 w 867978"/>
                <a:gd name="connsiteY8" fmla="*/ 2127997 h 3563188"/>
                <a:gd name="connsiteX9" fmla="*/ 865589 w 867978"/>
                <a:gd name="connsiteY9" fmla="*/ 2114550 h 3563188"/>
                <a:gd name="connsiteX10" fmla="*/ 867978 w 867978"/>
                <a:gd name="connsiteY10" fmla="*/ 2819399 h 3563188"/>
                <a:gd name="connsiteX11" fmla="*/ 672699 w 867978"/>
                <a:gd name="connsiteY11" fmla="*/ 2817439 h 3563188"/>
                <a:gd name="connsiteX12" fmla="*/ 698885 w 867978"/>
                <a:gd name="connsiteY12" fmla="*/ 3553663 h 3563188"/>
                <a:gd name="connsiteX13" fmla="*/ 15474 w 867978"/>
                <a:gd name="connsiteY13" fmla="*/ 3563188 h 3563188"/>
                <a:gd name="connsiteX14" fmla="*/ 8 w 867978"/>
                <a:gd name="connsiteY14" fmla="*/ 1960 h 3563188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673886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725063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9165" h="3576635">
                  <a:moveTo>
                    <a:pt x="1195" y="1960"/>
                  </a:moveTo>
                  <a:lnTo>
                    <a:pt x="840590" y="0"/>
                  </a:lnTo>
                  <a:lnTo>
                    <a:pt x="850114" y="329733"/>
                  </a:lnTo>
                  <a:lnTo>
                    <a:pt x="688158" y="318247"/>
                  </a:lnTo>
                  <a:lnTo>
                    <a:pt x="696488" y="888622"/>
                  </a:lnTo>
                  <a:lnTo>
                    <a:pt x="848920" y="892266"/>
                  </a:lnTo>
                  <a:lnTo>
                    <a:pt x="857250" y="1381686"/>
                  </a:lnTo>
                  <a:lnTo>
                    <a:pt x="689352" y="1387287"/>
                  </a:lnTo>
                  <a:cubicBezTo>
                    <a:pt x="692129" y="1657162"/>
                    <a:pt x="686575" y="1858122"/>
                    <a:pt x="689352" y="2127997"/>
                  </a:cubicBezTo>
                  <a:lnTo>
                    <a:pt x="866776" y="2114550"/>
                  </a:lnTo>
                  <a:cubicBezTo>
                    <a:pt x="867572" y="2357157"/>
                    <a:pt x="868369" y="2576792"/>
                    <a:pt x="869165" y="2819399"/>
                  </a:cubicBezTo>
                  <a:lnTo>
                    <a:pt x="707207" y="2817439"/>
                  </a:lnTo>
                  <a:lnTo>
                    <a:pt x="725063" y="3576635"/>
                  </a:lnTo>
                  <a:lnTo>
                    <a:pt x="0" y="3563188"/>
                  </a:lnTo>
                  <a:cubicBezTo>
                    <a:pt x="398" y="2376112"/>
                    <a:pt x="797" y="1189036"/>
                    <a:pt x="1195" y="1960"/>
                  </a:cubicBezTo>
                  <a:close/>
                </a:path>
              </a:pathLst>
            </a:cu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318" y="4661952"/>
              <a:ext cx="615553" cy="9239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wrap="none" rtlCol="0">
              <a:spAutoFit/>
            </a:bodyPr>
            <a:lstStyle/>
            <a:p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81105" y="4421509"/>
            <a:ext cx="3924743" cy="1455763"/>
            <a:chOff x="1781105" y="4005064"/>
            <a:chExt cx="3924743" cy="1455763"/>
          </a:xfrm>
          <a:noFill/>
        </p:grpSpPr>
        <p:sp>
          <p:nvSpPr>
            <p:cNvPr id="20" name="Freeform 19"/>
            <p:cNvSpPr/>
            <p:nvPr/>
          </p:nvSpPr>
          <p:spPr>
            <a:xfrm>
              <a:off x="1781105" y="4005064"/>
              <a:ext cx="3759125" cy="1455763"/>
            </a:xfrm>
            <a:custGeom>
              <a:avLst/>
              <a:gdLst>
                <a:gd name="connsiteX0" fmla="*/ 0 w 2962275"/>
                <a:gd name="connsiteY0" fmla="*/ 571500 h 1000125"/>
                <a:gd name="connsiteX1" fmla="*/ 0 w 2962275"/>
                <a:gd name="connsiteY1" fmla="*/ 1000125 h 1000125"/>
                <a:gd name="connsiteX2" fmla="*/ 2962275 w 2962275"/>
                <a:gd name="connsiteY2" fmla="*/ 1000125 h 1000125"/>
                <a:gd name="connsiteX3" fmla="*/ 2952750 w 2962275"/>
                <a:gd name="connsiteY3" fmla="*/ 0 h 1000125"/>
                <a:gd name="connsiteX4" fmla="*/ 1609725 w 2962275"/>
                <a:gd name="connsiteY4" fmla="*/ 0 h 1000125"/>
                <a:gd name="connsiteX5" fmla="*/ 1609725 w 2962275"/>
                <a:gd name="connsiteY5" fmla="*/ 219075 h 1000125"/>
                <a:gd name="connsiteX6" fmla="*/ 228600 w 2962275"/>
                <a:gd name="connsiteY6" fmla="*/ 209550 h 1000125"/>
                <a:gd name="connsiteX7" fmla="*/ 228600 w 2962275"/>
                <a:gd name="connsiteY7" fmla="*/ 457200 h 1000125"/>
                <a:gd name="connsiteX8" fmla="*/ 0 w 2962275"/>
                <a:gd name="connsiteY8" fmla="*/ 466725 h 1000125"/>
                <a:gd name="connsiteX9" fmla="*/ 0 w 2962275"/>
                <a:gd name="connsiteY9" fmla="*/ 571500 h 1000125"/>
                <a:gd name="connsiteX0" fmla="*/ 48815 w 3011090"/>
                <a:gd name="connsiteY0" fmla="*/ 571500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48815 w 3011090"/>
                <a:gd name="connsiteY9" fmla="*/ 571500 h 1000125"/>
                <a:gd name="connsiteX0" fmla="*/ 12204 w 3011090"/>
                <a:gd name="connsiteY0" fmla="*/ 590611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12204 w 3011090"/>
                <a:gd name="connsiteY9" fmla="*/ 590611 h 1000125"/>
                <a:gd name="connsiteX0" fmla="*/ 12204 w 3011090"/>
                <a:gd name="connsiteY0" fmla="*/ 590611 h 1019236"/>
                <a:gd name="connsiteX1" fmla="*/ 24407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199964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011090 w 3501918"/>
                <a:gd name="connsiteY2" fmla="*/ 100012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487035"/>
                <a:gd name="connsiteY0" fmla="*/ 590611 h 1019236"/>
                <a:gd name="connsiteX1" fmla="*/ 12203 w 3487035"/>
                <a:gd name="connsiteY1" fmla="*/ 1019236 h 1019236"/>
                <a:gd name="connsiteX2" fmla="*/ 3487035 w 3487035"/>
                <a:gd name="connsiteY2" fmla="*/ 1019235 h 1019236"/>
                <a:gd name="connsiteX3" fmla="*/ 3399712 w 3487035"/>
                <a:gd name="connsiteY3" fmla="*/ 0 h 1019236"/>
                <a:gd name="connsiteX4" fmla="*/ 1658540 w 3487035"/>
                <a:gd name="connsiteY4" fmla="*/ 0 h 1019236"/>
                <a:gd name="connsiteX5" fmla="*/ 1658540 w 3487035"/>
                <a:gd name="connsiteY5" fmla="*/ 199964 h 1019236"/>
                <a:gd name="connsiteX6" fmla="*/ 240804 w 3487035"/>
                <a:gd name="connsiteY6" fmla="*/ 161774 h 1019236"/>
                <a:gd name="connsiteX7" fmla="*/ 277415 w 3487035"/>
                <a:gd name="connsiteY7" fmla="*/ 447645 h 1019236"/>
                <a:gd name="connsiteX8" fmla="*/ 0 w 3487035"/>
                <a:gd name="connsiteY8" fmla="*/ 447614 h 1019236"/>
                <a:gd name="connsiteX9" fmla="*/ 12204 w 3487035"/>
                <a:gd name="connsiteY9" fmla="*/ 590611 h 1019236"/>
                <a:gd name="connsiteX0" fmla="*/ 12204 w 3399712"/>
                <a:gd name="connsiteY0" fmla="*/ 590611 h 1019236"/>
                <a:gd name="connsiteX1" fmla="*/ 12203 w 3399712"/>
                <a:gd name="connsiteY1" fmla="*/ 1019236 h 1019236"/>
                <a:gd name="connsiteX2" fmla="*/ 3359277 w 3399712"/>
                <a:gd name="connsiteY2" fmla="*/ 1019235 h 1019236"/>
                <a:gd name="connsiteX3" fmla="*/ 3399712 w 3399712"/>
                <a:gd name="connsiteY3" fmla="*/ 0 h 1019236"/>
                <a:gd name="connsiteX4" fmla="*/ 1658540 w 3399712"/>
                <a:gd name="connsiteY4" fmla="*/ 0 h 1019236"/>
                <a:gd name="connsiteX5" fmla="*/ 1658540 w 3399712"/>
                <a:gd name="connsiteY5" fmla="*/ 199964 h 1019236"/>
                <a:gd name="connsiteX6" fmla="*/ 240804 w 3399712"/>
                <a:gd name="connsiteY6" fmla="*/ 161774 h 1019236"/>
                <a:gd name="connsiteX7" fmla="*/ 277415 w 3399712"/>
                <a:gd name="connsiteY7" fmla="*/ 447645 h 1019236"/>
                <a:gd name="connsiteX8" fmla="*/ 0 w 3399712"/>
                <a:gd name="connsiteY8" fmla="*/ 447614 h 1019236"/>
                <a:gd name="connsiteX9" fmla="*/ 12204 w 3399712"/>
                <a:gd name="connsiteY9" fmla="*/ 590611 h 1019236"/>
                <a:gd name="connsiteX0" fmla="*/ 12204 w 3361385"/>
                <a:gd name="connsiteY0" fmla="*/ 590611 h 1019236"/>
                <a:gd name="connsiteX1" fmla="*/ 12203 w 3361385"/>
                <a:gd name="connsiteY1" fmla="*/ 1019236 h 1019236"/>
                <a:gd name="connsiteX2" fmla="*/ 3359277 w 3361385"/>
                <a:gd name="connsiteY2" fmla="*/ 1019235 h 1019236"/>
                <a:gd name="connsiteX3" fmla="*/ 3361385 w 3361385"/>
                <a:gd name="connsiteY3" fmla="*/ 0 h 1019236"/>
                <a:gd name="connsiteX4" fmla="*/ 1658540 w 3361385"/>
                <a:gd name="connsiteY4" fmla="*/ 0 h 1019236"/>
                <a:gd name="connsiteX5" fmla="*/ 1658540 w 3361385"/>
                <a:gd name="connsiteY5" fmla="*/ 199964 h 1019236"/>
                <a:gd name="connsiteX6" fmla="*/ 240804 w 3361385"/>
                <a:gd name="connsiteY6" fmla="*/ 161774 h 1019236"/>
                <a:gd name="connsiteX7" fmla="*/ 277415 w 3361385"/>
                <a:gd name="connsiteY7" fmla="*/ 447645 h 1019236"/>
                <a:gd name="connsiteX8" fmla="*/ 0 w 3361385"/>
                <a:gd name="connsiteY8" fmla="*/ 447614 h 1019236"/>
                <a:gd name="connsiteX9" fmla="*/ 12204 w 3361385"/>
                <a:gd name="connsiteY9" fmla="*/ 590611 h 101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1385" h="1019236">
                  <a:moveTo>
                    <a:pt x="12204" y="590611"/>
                  </a:moveTo>
                  <a:cubicBezTo>
                    <a:pt x="12204" y="733486"/>
                    <a:pt x="12203" y="876361"/>
                    <a:pt x="12203" y="1019236"/>
                  </a:cubicBezTo>
                  <a:lnTo>
                    <a:pt x="3359277" y="1019235"/>
                  </a:lnTo>
                  <a:cubicBezTo>
                    <a:pt x="3359980" y="679490"/>
                    <a:pt x="3360682" y="339745"/>
                    <a:pt x="3361385" y="0"/>
                  </a:cubicBezTo>
                  <a:lnTo>
                    <a:pt x="1658540" y="0"/>
                  </a:lnTo>
                  <a:lnTo>
                    <a:pt x="1658540" y="199964"/>
                  </a:lnTo>
                  <a:lnTo>
                    <a:pt x="240804" y="161774"/>
                  </a:lnTo>
                  <a:lnTo>
                    <a:pt x="277415" y="447645"/>
                  </a:lnTo>
                  <a:lnTo>
                    <a:pt x="0" y="447614"/>
                  </a:lnTo>
                  <a:lnTo>
                    <a:pt x="12204" y="590611"/>
                  </a:lnTo>
                  <a:close/>
                </a:path>
              </a:pathLst>
            </a:cu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15284" y="4366896"/>
              <a:ext cx="3790564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63688" y="2693318"/>
            <a:ext cx="3802121" cy="1912676"/>
            <a:chOff x="1763688" y="2276873"/>
            <a:chExt cx="3802121" cy="1912676"/>
          </a:xfrm>
        </p:grpSpPr>
        <p:sp>
          <p:nvSpPr>
            <p:cNvPr id="23" name="Freeform 22"/>
            <p:cNvSpPr/>
            <p:nvPr/>
          </p:nvSpPr>
          <p:spPr>
            <a:xfrm>
              <a:off x="1763688" y="2276873"/>
              <a:ext cx="3802121" cy="1912676"/>
            </a:xfrm>
            <a:custGeom>
              <a:avLst/>
              <a:gdLst>
                <a:gd name="connsiteX0" fmla="*/ 247650 w 2952750"/>
                <a:gd name="connsiteY0" fmla="*/ 1752600 h 1800225"/>
                <a:gd name="connsiteX1" fmla="*/ 238125 w 2952750"/>
                <a:gd name="connsiteY1" fmla="*/ 1247775 h 1800225"/>
                <a:gd name="connsiteX2" fmla="*/ 9525 w 2952750"/>
                <a:gd name="connsiteY2" fmla="*/ 1247775 h 1800225"/>
                <a:gd name="connsiteX3" fmla="*/ 0 w 2952750"/>
                <a:gd name="connsiteY3" fmla="*/ 581025 h 1800225"/>
                <a:gd name="connsiteX4" fmla="*/ 209550 w 2952750"/>
                <a:gd name="connsiteY4" fmla="*/ 590550 h 1800225"/>
                <a:gd name="connsiteX5" fmla="*/ 228600 w 2952750"/>
                <a:gd name="connsiteY5" fmla="*/ 238125 h 1800225"/>
                <a:gd name="connsiteX6" fmla="*/ 2238375 w 2952750"/>
                <a:gd name="connsiteY6" fmla="*/ 238125 h 1800225"/>
                <a:gd name="connsiteX7" fmla="*/ 2266950 w 2952750"/>
                <a:gd name="connsiteY7" fmla="*/ 0 h 1800225"/>
                <a:gd name="connsiteX8" fmla="*/ 2952750 w 2952750"/>
                <a:gd name="connsiteY8" fmla="*/ 9525 h 1800225"/>
                <a:gd name="connsiteX9" fmla="*/ 2952750 w 2952750"/>
                <a:gd name="connsiteY9" fmla="*/ 1562100 h 1800225"/>
                <a:gd name="connsiteX10" fmla="*/ 1571625 w 2952750"/>
                <a:gd name="connsiteY10" fmla="*/ 1571625 h 1800225"/>
                <a:gd name="connsiteX11" fmla="*/ 1571625 w 2952750"/>
                <a:gd name="connsiteY11" fmla="*/ 1800225 h 1800225"/>
                <a:gd name="connsiteX12" fmla="*/ 247650 w 2952750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2952750 w 3393261"/>
                <a:gd name="connsiteY8" fmla="*/ 9525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428978"/>
                <a:gd name="connsiteY0" fmla="*/ 1752600 h 1800225"/>
                <a:gd name="connsiteX1" fmla="*/ 238125 w 3428978"/>
                <a:gd name="connsiteY1" fmla="*/ 1247775 h 1800225"/>
                <a:gd name="connsiteX2" fmla="*/ 9525 w 3428978"/>
                <a:gd name="connsiteY2" fmla="*/ 1247775 h 1800225"/>
                <a:gd name="connsiteX3" fmla="*/ 0 w 3428978"/>
                <a:gd name="connsiteY3" fmla="*/ 581025 h 1800225"/>
                <a:gd name="connsiteX4" fmla="*/ 209550 w 3428978"/>
                <a:gd name="connsiteY4" fmla="*/ 590550 h 1800225"/>
                <a:gd name="connsiteX5" fmla="*/ 228600 w 3428978"/>
                <a:gd name="connsiteY5" fmla="*/ 238125 h 1800225"/>
                <a:gd name="connsiteX6" fmla="*/ 2238375 w 3428978"/>
                <a:gd name="connsiteY6" fmla="*/ 238125 h 1800225"/>
                <a:gd name="connsiteX7" fmla="*/ 2266950 w 3428978"/>
                <a:gd name="connsiteY7" fmla="*/ 0 h 1800225"/>
                <a:gd name="connsiteX8" fmla="*/ 3428978 w 3428978"/>
                <a:gd name="connsiteY8" fmla="*/ 35215 h 1800225"/>
                <a:gd name="connsiteX9" fmla="*/ 3393261 w 3428978"/>
                <a:gd name="connsiteY9" fmla="*/ 1562100 h 1800225"/>
                <a:gd name="connsiteX10" fmla="*/ 1571625 w 3428978"/>
                <a:gd name="connsiteY10" fmla="*/ 1571625 h 1800225"/>
                <a:gd name="connsiteX11" fmla="*/ 1571625 w 3428978"/>
                <a:gd name="connsiteY11" fmla="*/ 1800225 h 1800225"/>
                <a:gd name="connsiteX12" fmla="*/ 247650 w 3428978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3329268 w 3393261"/>
                <a:gd name="connsiteY8" fmla="*/ 8320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329268"/>
                <a:gd name="connsiteY0" fmla="*/ 1752600 h 1800225"/>
                <a:gd name="connsiteX1" fmla="*/ 238125 w 3329268"/>
                <a:gd name="connsiteY1" fmla="*/ 1247775 h 1800225"/>
                <a:gd name="connsiteX2" fmla="*/ 9525 w 3329268"/>
                <a:gd name="connsiteY2" fmla="*/ 1247775 h 1800225"/>
                <a:gd name="connsiteX3" fmla="*/ 0 w 3329268"/>
                <a:gd name="connsiteY3" fmla="*/ 581025 h 1800225"/>
                <a:gd name="connsiteX4" fmla="*/ 209550 w 3329268"/>
                <a:gd name="connsiteY4" fmla="*/ 590550 h 1800225"/>
                <a:gd name="connsiteX5" fmla="*/ 228600 w 3329268"/>
                <a:gd name="connsiteY5" fmla="*/ 238125 h 1800225"/>
                <a:gd name="connsiteX6" fmla="*/ 2238375 w 3329268"/>
                <a:gd name="connsiteY6" fmla="*/ 238125 h 1800225"/>
                <a:gd name="connsiteX7" fmla="*/ 2266950 w 3329268"/>
                <a:gd name="connsiteY7" fmla="*/ 0 h 1800225"/>
                <a:gd name="connsiteX8" fmla="*/ 3329268 w 3329268"/>
                <a:gd name="connsiteY8" fmla="*/ 8320 h 1800225"/>
                <a:gd name="connsiteX9" fmla="*/ 3293551 w 3329268"/>
                <a:gd name="connsiteY9" fmla="*/ 1575548 h 1800225"/>
                <a:gd name="connsiteX10" fmla="*/ 1571625 w 3329268"/>
                <a:gd name="connsiteY10" fmla="*/ 1571625 h 1800225"/>
                <a:gd name="connsiteX11" fmla="*/ 1571625 w 3329268"/>
                <a:gd name="connsiteY11" fmla="*/ 1800225 h 1800225"/>
                <a:gd name="connsiteX12" fmla="*/ 247650 w 3329268"/>
                <a:gd name="connsiteY12" fmla="*/ 1752600 h 1800225"/>
                <a:gd name="connsiteX0" fmla="*/ 247650 w 3316804"/>
                <a:gd name="connsiteY0" fmla="*/ 1752600 h 1800225"/>
                <a:gd name="connsiteX1" fmla="*/ 238125 w 3316804"/>
                <a:gd name="connsiteY1" fmla="*/ 1247775 h 1800225"/>
                <a:gd name="connsiteX2" fmla="*/ 9525 w 3316804"/>
                <a:gd name="connsiteY2" fmla="*/ 1247775 h 1800225"/>
                <a:gd name="connsiteX3" fmla="*/ 0 w 3316804"/>
                <a:gd name="connsiteY3" fmla="*/ 581025 h 1800225"/>
                <a:gd name="connsiteX4" fmla="*/ 209550 w 3316804"/>
                <a:gd name="connsiteY4" fmla="*/ 590550 h 1800225"/>
                <a:gd name="connsiteX5" fmla="*/ 228600 w 3316804"/>
                <a:gd name="connsiteY5" fmla="*/ 238125 h 1800225"/>
                <a:gd name="connsiteX6" fmla="*/ 2238375 w 3316804"/>
                <a:gd name="connsiteY6" fmla="*/ 238125 h 1800225"/>
                <a:gd name="connsiteX7" fmla="*/ 2266950 w 3316804"/>
                <a:gd name="connsiteY7" fmla="*/ 0 h 1800225"/>
                <a:gd name="connsiteX8" fmla="*/ 3316804 w 3316804"/>
                <a:gd name="connsiteY8" fmla="*/ 21767 h 1800225"/>
                <a:gd name="connsiteX9" fmla="*/ 3293551 w 3316804"/>
                <a:gd name="connsiteY9" fmla="*/ 1575548 h 1800225"/>
                <a:gd name="connsiteX10" fmla="*/ 1571625 w 3316804"/>
                <a:gd name="connsiteY10" fmla="*/ 1571625 h 1800225"/>
                <a:gd name="connsiteX11" fmla="*/ 1571625 w 3316804"/>
                <a:gd name="connsiteY11" fmla="*/ 1800225 h 1800225"/>
                <a:gd name="connsiteX12" fmla="*/ 247650 w 3316804"/>
                <a:gd name="connsiteY12" fmla="*/ 1752600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6804" h="1800225">
                  <a:moveTo>
                    <a:pt x="247650" y="1752600"/>
                  </a:moveTo>
                  <a:lnTo>
                    <a:pt x="238125" y="1247775"/>
                  </a:lnTo>
                  <a:lnTo>
                    <a:pt x="9525" y="1247775"/>
                  </a:lnTo>
                  <a:lnTo>
                    <a:pt x="0" y="581025"/>
                  </a:lnTo>
                  <a:lnTo>
                    <a:pt x="209550" y="590550"/>
                  </a:lnTo>
                  <a:lnTo>
                    <a:pt x="228600" y="238125"/>
                  </a:lnTo>
                  <a:lnTo>
                    <a:pt x="2238375" y="238125"/>
                  </a:lnTo>
                  <a:lnTo>
                    <a:pt x="2266950" y="0"/>
                  </a:lnTo>
                  <a:lnTo>
                    <a:pt x="3316804" y="21767"/>
                  </a:lnTo>
                  <a:lnTo>
                    <a:pt x="3293551" y="1575548"/>
                  </a:lnTo>
                  <a:lnTo>
                    <a:pt x="1571625" y="1571625"/>
                  </a:lnTo>
                  <a:lnTo>
                    <a:pt x="1571625" y="1800225"/>
                  </a:lnTo>
                  <a:lnTo>
                    <a:pt x="247650" y="17526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6066" y="2973494"/>
              <a:ext cx="3573728" cy="52322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Redes </a:t>
              </a:r>
              <a:r>
                <a:rPr lang="pt-PT" sz="2800" dirty="0" err="1" smtClean="0">
                  <a:solidFill>
                    <a:schemeClr val="bg2"/>
                  </a:solidFill>
                  <a:latin typeface="+mj-lt"/>
                </a:rPr>
                <a:t>Multi-Serviço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25827" y="1578452"/>
            <a:ext cx="4248653" cy="1303138"/>
            <a:chOff x="1425827" y="1162007"/>
            <a:chExt cx="4248653" cy="1303138"/>
          </a:xfrm>
          <a:noFill/>
        </p:grpSpPr>
        <p:sp>
          <p:nvSpPr>
            <p:cNvPr id="26" name="Freeform 25"/>
            <p:cNvSpPr/>
            <p:nvPr/>
          </p:nvSpPr>
          <p:spPr>
            <a:xfrm>
              <a:off x="1714344" y="1162007"/>
              <a:ext cx="3825449" cy="1303138"/>
            </a:xfrm>
            <a:custGeom>
              <a:avLst/>
              <a:gdLst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685800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73426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3375197"/>
                <a:gd name="connsiteY0" fmla="*/ 0 h 952500"/>
                <a:gd name="connsiteX1" fmla="*/ 228600 w 3375197"/>
                <a:gd name="connsiteY1" fmla="*/ 342900 h 952500"/>
                <a:gd name="connsiteX2" fmla="*/ 0 w 3375197"/>
                <a:gd name="connsiteY2" fmla="*/ 342900 h 952500"/>
                <a:gd name="connsiteX3" fmla="*/ 19050 w 3375197"/>
                <a:gd name="connsiteY3" fmla="*/ 715801 h 952500"/>
                <a:gd name="connsiteX4" fmla="*/ 238125 w 3375197"/>
                <a:gd name="connsiteY4" fmla="*/ 704850 h 952500"/>
                <a:gd name="connsiteX5" fmla="*/ 266700 w 3375197"/>
                <a:gd name="connsiteY5" fmla="*/ 952500 h 952500"/>
                <a:gd name="connsiteX6" fmla="*/ 2200275 w 3375197"/>
                <a:gd name="connsiteY6" fmla="*/ 952500 h 952500"/>
                <a:gd name="connsiteX7" fmla="*/ 2212696 w 3375197"/>
                <a:gd name="connsiteY7" fmla="*/ 734375 h 952500"/>
                <a:gd name="connsiteX8" fmla="*/ 3375197 w 3375197"/>
                <a:gd name="connsiteY8" fmla="*/ 773426 h 952500"/>
                <a:gd name="connsiteX9" fmla="*/ 2952750 w 3375197"/>
                <a:gd name="connsiteY9" fmla="*/ 9525 h 952500"/>
                <a:gd name="connsiteX10" fmla="*/ 228600 w 3375197"/>
                <a:gd name="connsiteY10" fmla="*/ 0 h 952500"/>
                <a:gd name="connsiteX0" fmla="*/ 228600 w 3410402"/>
                <a:gd name="connsiteY0" fmla="*/ 0 h 952500"/>
                <a:gd name="connsiteX1" fmla="*/ 228600 w 3410402"/>
                <a:gd name="connsiteY1" fmla="*/ 342900 h 952500"/>
                <a:gd name="connsiteX2" fmla="*/ 0 w 3410402"/>
                <a:gd name="connsiteY2" fmla="*/ 342900 h 952500"/>
                <a:gd name="connsiteX3" fmla="*/ 19050 w 3410402"/>
                <a:gd name="connsiteY3" fmla="*/ 715801 h 952500"/>
                <a:gd name="connsiteX4" fmla="*/ 238125 w 3410402"/>
                <a:gd name="connsiteY4" fmla="*/ 704850 h 952500"/>
                <a:gd name="connsiteX5" fmla="*/ 266700 w 3410402"/>
                <a:gd name="connsiteY5" fmla="*/ 952500 h 952500"/>
                <a:gd name="connsiteX6" fmla="*/ 2200275 w 3410402"/>
                <a:gd name="connsiteY6" fmla="*/ 952500 h 952500"/>
                <a:gd name="connsiteX7" fmla="*/ 2212696 w 3410402"/>
                <a:gd name="connsiteY7" fmla="*/ 734375 h 952500"/>
                <a:gd name="connsiteX8" fmla="*/ 3375197 w 3410402"/>
                <a:gd name="connsiteY8" fmla="*/ 773426 h 952500"/>
                <a:gd name="connsiteX9" fmla="*/ 3410402 w 3410402"/>
                <a:gd name="connsiteY9" fmla="*/ 39526 h 952500"/>
                <a:gd name="connsiteX10" fmla="*/ 228600 w 3410402"/>
                <a:gd name="connsiteY10" fmla="*/ 0 h 95250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375197 w 3398117"/>
                <a:gd name="connsiteY8" fmla="*/ 775776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289203 w 3398117"/>
                <a:gd name="connsiteY8" fmla="*/ 765308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289203"/>
                <a:gd name="connsiteY0" fmla="*/ 2350 h 954850"/>
                <a:gd name="connsiteX1" fmla="*/ 228600 w 3289203"/>
                <a:gd name="connsiteY1" fmla="*/ 345250 h 954850"/>
                <a:gd name="connsiteX2" fmla="*/ 0 w 3289203"/>
                <a:gd name="connsiteY2" fmla="*/ 345250 h 954850"/>
                <a:gd name="connsiteX3" fmla="*/ 19050 w 3289203"/>
                <a:gd name="connsiteY3" fmla="*/ 718151 h 954850"/>
                <a:gd name="connsiteX4" fmla="*/ 238125 w 3289203"/>
                <a:gd name="connsiteY4" fmla="*/ 707200 h 954850"/>
                <a:gd name="connsiteX5" fmla="*/ 266700 w 3289203"/>
                <a:gd name="connsiteY5" fmla="*/ 954850 h 954850"/>
                <a:gd name="connsiteX6" fmla="*/ 2200275 w 3289203"/>
                <a:gd name="connsiteY6" fmla="*/ 954850 h 954850"/>
                <a:gd name="connsiteX7" fmla="*/ 2212696 w 3289203"/>
                <a:gd name="connsiteY7" fmla="*/ 736725 h 954850"/>
                <a:gd name="connsiteX8" fmla="*/ 3289203 w 3289203"/>
                <a:gd name="connsiteY8" fmla="*/ 765308 h 954850"/>
                <a:gd name="connsiteX9" fmla="*/ 3287555 w 3289203"/>
                <a:gd name="connsiteY9" fmla="*/ 0 h 954850"/>
                <a:gd name="connsiteX10" fmla="*/ 228600 w 3289203"/>
                <a:gd name="connsiteY10" fmla="*/ 2350 h 95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9203" h="954850">
                  <a:moveTo>
                    <a:pt x="228600" y="2350"/>
                  </a:moveTo>
                  <a:lnTo>
                    <a:pt x="228600" y="345250"/>
                  </a:lnTo>
                  <a:lnTo>
                    <a:pt x="0" y="345250"/>
                  </a:lnTo>
                  <a:lnTo>
                    <a:pt x="19050" y="718151"/>
                  </a:lnTo>
                  <a:lnTo>
                    <a:pt x="238125" y="707200"/>
                  </a:lnTo>
                  <a:lnTo>
                    <a:pt x="266700" y="954850"/>
                  </a:lnTo>
                  <a:lnTo>
                    <a:pt x="2200275" y="954850"/>
                  </a:lnTo>
                  <a:lnTo>
                    <a:pt x="2212696" y="736725"/>
                  </a:lnTo>
                  <a:lnTo>
                    <a:pt x="3289203" y="765308"/>
                  </a:lnTo>
                  <a:cubicBezTo>
                    <a:pt x="3288654" y="510205"/>
                    <a:pt x="3288104" y="255103"/>
                    <a:pt x="3287555" y="0"/>
                  </a:cubicBezTo>
                  <a:lnTo>
                    <a:pt x="228600" y="2350"/>
                  </a:lnTo>
                  <a:close/>
                </a:path>
              </a:pathLst>
            </a:cu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5827" y="1234092"/>
              <a:ext cx="4248653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endParaRPr lang="pt-PT" sz="2800" dirty="0" smtClean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4696" y="1594132"/>
            <a:ext cx="2771800" cy="4355148"/>
            <a:chOff x="6372200" y="1234092"/>
            <a:chExt cx="2771800" cy="4355148"/>
          </a:xfrm>
        </p:grpSpPr>
        <p:sp>
          <p:nvSpPr>
            <p:cNvPr id="29" name="Rounded Rectangle 28"/>
            <p:cNvSpPr/>
            <p:nvPr/>
          </p:nvSpPr>
          <p:spPr>
            <a:xfrm>
              <a:off x="6372200" y="1234092"/>
              <a:ext cx="2771800" cy="4355148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Demi" panose="020B0703020102020204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19530" y="491372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1. Físico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519529" y="431514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2. Ligação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519528" y="372451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3. Rede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510680" y="3121870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4. Transporte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510680" y="253292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5. Sessão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519528" y="1945655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6. Apresentação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519528" y="1347046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. Aplicação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2110" y="1247758"/>
            <a:ext cx="2435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3"/>
                </a:solidFill>
                <a:latin typeface="+mn-lt"/>
              </a:rPr>
              <a:t>Modelo de Referência</a:t>
            </a:r>
            <a:endParaRPr lang="en-US" sz="16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8" name="Rounded Rectangular Callout 37"/>
          <p:cNvSpPr/>
          <p:nvPr/>
        </p:nvSpPr>
        <p:spPr>
          <a:xfrm>
            <a:off x="6212440" y="3001025"/>
            <a:ext cx="2699917" cy="1761584"/>
          </a:xfrm>
          <a:prstGeom prst="wedgeRoundRectCallout">
            <a:avLst>
              <a:gd name="adj1" fmla="val -90085"/>
              <a:gd name="adj2" fmla="val 4152"/>
              <a:gd name="adj3" fmla="val 16667"/>
            </a:avLst>
          </a:prstGeom>
          <a:noFill/>
          <a:ln w="34925">
            <a:solidFill>
              <a:schemeClr val="accent1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ular Callout 38"/>
          <p:cNvSpPr/>
          <p:nvPr/>
        </p:nvSpPr>
        <p:spPr>
          <a:xfrm>
            <a:off x="1168955" y="1304854"/>
            <a:ext cx="5095741" cy="1473393"/>
          </a:xfrm>
          <a:prstGeom prst="wedgeRectCallout">
            <a:avLst>
              <a:gd name="adj1" fmla="val 7917"/>
              <a:gd name="adj2" fmla="val 87104"/>
            </a:avLst>
          </a:prstGeom>
          <a:gradFill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Integração de serviços e suporte </a:t>
            </a:r>
            <a:r>
              <a:rPr lang="pt-PT" dirty="0" err="1" smtClean="0"/>
              <a:t>QoS</a:t>
            </a:r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Reserva de recursos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Monitorização e métricas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Transporte e sinalização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07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Como?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/>
          </a:bodyPr>
          <a:lstStyle/>
          <a:p>
            <a:endParaRPr lang="pt-PT" sz="2400" dirty="0" smtClean="0"/>
          </a:p>
          <a:p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Unidades Curriculares (UC)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42089" y="1592977"/>
            <a:ext cx="1423976" cy="4249836"/>
            <a:chOff x="542089" y="1176532"/>
            <a:chExt cx="1423976" cy="4249836"/>
          </a:xfrm>
          <a:noFill/>
        </p:grpSpPr>
        <p:sp>
          <p:nvSpPr>
            <p:cNvPr id="17" name="Freeform 16"/>
            <p:cNvSpPr/>
            <p:nvPr/>
          </p:nvSpPr>
          <p:spPr>
            <a:xfrm>
              <a:off x="542089" y="1176532"/>
              <a:ext cx="1423976" cy="4249836"/>
            </a:xfrm>
            <a:custGeom>
              <a:avLst/>
              <a:gdLst>
                <a:gd name="connsiteX0" fmla="*/ 9525 w 885825"/>
                <a:gd name="connsiteY0" fmla="*/ 0 h 3400425"/>
                <a:gd name="connsiteX1" fmla="*/ 857250 w 885825"/>
                <a:gd name="connsiteY1" fmla="*/ 9525 h 3400425"/>
                <a:gd name="connsiteX2" fmla="*/ 866775 w 885825"/>
                <a:gd name="connsiteY2" fmla="*/ 304800 h 3400425"/>
                <a:gd name="connsiteX3" fmla="*/ 638175 w 885825"/>
                <a:gd name="connsiteY3" fmla="*/ 304800 h 3400425"/>
                <a:gd name="connsiteX4" fmla="*/ 638175 w 885825"/>
                <a:gd name="connsiteY4" fmla="*/ 714375 h 3400425"/>
                <a:gd name="connsiteX5" fmla="*/ 857250 w 885825"/>
                <a:gd name="connsiteY5" fmla="*/ 752475 h 3400425"/>
                <a:gd name="connsiteX6" fmla="*/ 857250 w 885825"/>
                <a:gd name="connsiteY6" fmla="*/ 1276350 h 3400425"/>
                <a:gd name="connsiteX7" fmla="*/ 647700 w 885825"/>
                <a:gd name="connsiteY7" fmla="*/ 1304925 h 3400425"/>
                <a:gd name="connsiteX8" fmla="*/ 647700 w 885825"/>
                <a:gd name="connsiteY8" fmla="*/ 2114550 h 3400425"/>
                <a:gd name="connsiteX9" fmla="*/ 866775 w 885825"/>
                <a:gd name="connsiteY9" fmla="*/ 2124075 h 3400425"/>
                <a:gd name="connsiteX10" fmla="*/ 885825 w 885825"/>
                <a:gd name="connsiteY10" fmla="*/ 2828925 h 3400425"/>
                <a:gd name="connsiteX11" fmla="*/ 657225 w 885825"/>
                <a:gd name="connsiteY11" fmla="*/ 2838450 h 3400425"/>
                <a:gd name="connsiteX12" fmla="*/ 666750 w 885825"/>
                <a:gd name="connsiteY12" fmla="*/ 3390900 h 3400425"/>
                <a:gd name="connsiteX13" fmla="*/ 0 w 885825"/>
                <a:gd name="connsiteY13" fmla="*/ 3400425 h 3400425"/>
                <a:gd name="connsiteX14" fmla="*/ 9525 w 885825"/>
                <a:gd name="connsiteY14" fmla="*/ 0 h 3400425"/>
                <a:gd name="connsiteX0" fmla="*/ 9525 w 885825"/>
                <a:gd name="connsiteY0" fmla="*/ 70876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70876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75105 w 885825"/>
                <a:gd name="connsiteY2" fmla="*/ 341218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79827 w 885825"/>
                <a:gd name="connsiteY4" fmla="*/ 877137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706012 w 885825"/>
                <a:gd name="connsiteY8" fmla="*/ 2196912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82216 w 885825"/>
                <a:gd name="connsiteY11" fmla="*/ 2817439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42371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19399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553663"/>
                <a:gd name="connsiteX1" fmla="*/ 848920 w 877495"/>
                <a:gd name="connsiteY1" fmla="*/ 0 h 3553663"/>
                <a:gd name="connsiteX2" fmla="*/ 858444 w 877495"/>
                <a:gd name="connsiteY2" fmla="*/ 329733 h 3553663"/>
                <a:gd name="connsiteX3" fmla="*/ 688157 w 877495"/>
                <a:gd name="connsiteY3" fmla="*/ 352704 h 3553663"/>
                <a:gd name="connsiteX4" fmla="*/ 704818 w 877495"/>
                <a:gd name="connsiteY4" fmla="*/ 888622 h 3553663"/>
                <a:gd name="connsiteX5" fmla="*/ 857250 w 877495"/>
                <a:gd name="connsiteY5" fmla="*/ 869295 h 3553663"/>
                <a:gd name="connsiteX6" fmla="*/ 857250 w 877495"/>
                <a:gd name="connsiteY6" fmla="*/ 1358713 h 3553663"/>
                <a:gd name="connsiteX7" fmla="*/ 697682 w 877495"/>
                <a:gd name="connsiteY7" fmla="*/ 1387287 h 3553663"/>
                <a:gd name="connsiteX8" fmla="*/ 697682 w 877495"/>
                <a:gd name="connsiteY8" fmla="*/ 2127997 h 3553663"/>
                <a:gd name="connsiteX9" fmla="*/ 875106 w 877495"/>
                <a:gd name="connsiteY9" fmla="*/ 2114550 h 3553663"/>
                <a:gd name="connsiteX10" fmla="*/ 877495 w 877495"/>
                <a:gd name="connsiteY10" fmla="*/ 2819399 h 3553663"/>
                <a:gd name="connsiteX11" fmla="*/ 682216 w 877495"/>
                <a:gd name="connsiteY11" fmla="*/ 2817439 h 3553663"/>
                <a:gd name="connsiteX12" fmla="*/ 708402 w 877495"/>
                <a:gd name="connsiteY12" fmla="*/ 3553663 h 3553663"/>
                <a:gd name="connsiteX13" fmla="*/ 0 w 877495"/>
                <a:gd name="connsiteY13" fmla="*/ 3471301 h 3553663"/>
                <a:gd name="connsiteX14" fmla="*/ 9525 w 877495"/>
                <a:gd name="connsiteY14" fmla="*/ 1960 h 3553663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8 w 867978"/>
                <a:gd name="connsiteY0" fmla="*/ 1960 h 3563188"/>
                <a:gd name="connsiteX1" fmla="*/ 839403 w 867978"/>
                <a:gd name="connsiteY1" fmla="*/ 0 h 3563188"/>
                <a:gd name="connsiteX2" fmla="*/ 848927 w 867978"/>
                <a:gd name="connsiteY2" fmla="*/ 329733 h 3563188"/>
                <a:gd name="connsiteX3" fmla="*/ 678640 w 867978"/>
                <a:gd name="connsiteY3" fmla="*/ 352704 h 3563188"/>
                <a:gd name="connsiteX4" fmla="*/ 695301 w 867978"/>
                <a:gd name="connsiteY4" fmla="*/ 888622 h 3563188"/>
                <a:gd name="connsiteX5" fmla="*/ 847733 w 867978"/>
                <a:gd name="connsiteY5" fmla="*/ 869295 h 3563188"/>
                <a:gd name="connsiteX6" fmla="*/ 847733 w 867978"/>
                <a:gd name="connsiteY6" fmla="*/ 1358713 h 3563188"/>
                <a:gd name="connsiteX7" fmla="*/ 688165 w 867978"/>
                <a:gd name="connsiteY7" fmla="*/ 1387287 h 3563188"/>
                <a:gd name="connsiteX8" fmla="*/ 688165 w 867978"/>
                <a:gd name="connsiteY8" fmla="*/ 2127997 h 3563188"/>
                <a:gd name="connsiteX9" fmla="*/ 865589 w 867978"/>
                <a:gd name="connsiteY9" fmla="*/ 2114550 h 3563188"/>
                <a:gd name="connsiteX10" fmla="*/ 867978 w 867978"/>
                <a:gd name="connsiteY10" fmla="*/ 2819399 h 3563188"/>
                <a:gd name="connsiteX11" fmla="*/ 672699 w 867978"/>
                <a:gd name="connsiteY11" fmla="*/ 2817439 h 3563188"/>
                <a:gd name="connsiteX12" fmla="*/ 698885 w 867978"/>
                <a:gd name="connsiteY12" fmla="*/ 3553663 h 3563188"/>
                <a:gd name="connsiteX13" fmla="*/ 15474 w 867978"/>
                <a:gd name="connsiteY13" fmla="*/ 3563188 h 3563188"/>
                <a:gd name="connsiteX14" fmla="*/ 8 w 867978"/>
                <a:gd name="connsiteY14" fmla="*/ 1960 h 3563188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673886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725063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9165" h="3576635">
                  <a:moveTo>
                    <a:pt x="1195" y="1960"/>
                  </a:moveTo>
                  <a:lnTo>
                    <a:pt x="840590" y="0"/>
                  </a:lnTo>
                  <a:lnTo>
                    <a:pt x="850114" y="329733"/>
                  </a:lnTo>
                  <a:lnTo>
                    <a:pt x="688158" y="318247"/>
                  </a:lnTo>
                  <a:lnTo>
                    <a:pt x="696488" y="888622"/>
                  </a:lnTo>
                  <a:lnTo>
                    <a:pt x="848920" y="892266"/>
                  </a:lnTo>
                  <a:lnTo>
                    <a:pt x="857250" y="1381686"/>
                  </a:lnTo>
                  <a:lnTo>
                    <a:pt x="689352" y="1387287"/>
                  </a:lnTo>
                  <a:cubicBezTo>
                    <a:pt x="692129" y="1657162"/>
                    <a:pt x="686575" y="1858122"/>
                    <a:pt x="689352" y="2127997"/>
                  </a:cubicBezTo>
                  <a:lnTo>
                    <a:pt x="866776" y="2114550"/>
                  </a:lnTo>
                  <a:cubicBezTo>
                    <a:pt x="867572" y="2357157"/>
                    <a:pt x="868369" y="2576792"/>
                    <a:pt x="869165" y="2819399"/>
                  </a:cubicBezTo>
                  <a:lnTo>
                    <a:pt x="707207" y="2817439"/>
                  </a:lnTo>
                  <a:lnTo>
                    <a:pt x="725063" y="3576635"/>
                  </a:lnTo>
                  <a:lnTo>
                    <a:pt x="0" y="3563188"/>
                  </a:lnTo>
                  <a:cubicBezTo>
                    <a:pt x="398" y="2376112"/>
                    <a:pt x="797" y="1189036"/>
                    <a:pt x="1195" y="1960"/>
                  </a:cubicBezTo>
                  <a:close/>
                </a:path>
              </a:pathLst>
            </a:cu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318" y="4661952"/>
              <a:ext cx="615553" cy="9239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wrap="none" rtlCol="0">
              <a:spAutoFit/>
            </a:bodyPr>
            <a:lstStyle/>
            <a:p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81105" y="4421509"/>
            <a:ext cx="3924743" cy="1455763"/>
            <a:chOff x="1781105" y="4005064"/>
            <a:chExt cx="3924743" cy="1455763"/>
          </a:xfrm>
          <a:noFill/>
        </p:grpSpPr>
        <p:sp>
          <p:nvSpPr>
            <p:cNvPr id="20" name="Freeform 19"/>
            <p:cNvSpPr/>
            <p:nvPr/>
          </p:nvSpPr>
          <p:spPr>
            <a:xfrm>
              <a:off x="1781105" y="4005064"/>
              <a:ext cx="3759125" cy="1455763"/>
            </a:xfrm>
            <a:custGeom>
              <a:avLst/>
              <a:gdLst>
                <a:gd name="connsiteX0" fmla="*/ 0 w 2962275"/>
                <a:gd name="connsiteY0" fmla="*/ 571500 h 1000125"/>
                <a:gd name="connsiteX1" fmla="*/ 0 w 2962275"/>
                <a:gd name="connsiteY1" fmla="*/ 1000125 h 1000125"/>
                <a:gd name="connsiteX2" fmla="*/ 2962275 w 2962275"/>
                <a:gd name="connsiteY2" fmla="*/ 1000125 h 1000125"/>
                <a:gd name="connsiteX3" fmla="*/ 2952750 w 2962275"/>
                <a:gd name="connsiteY3" fmla="*/ 0 h 1000125"/>
                <a:gd name="connsiteX4" fmla="*/ 1609725 w 2962275"/>
                <a:gd name="connsiteY4" fmla="*/ 0 h 1000125"/>
                <a:gd name="connsiteX5" fmla="*/ 1609725 w 2962275"/>
                <a:gd name="connsiteY5" fmla="*/ 219075 h 1000125"/>
                <a:gd name="connsiteX6" fmla="*/ 228600 w 2962275"/>
                <a:gd name="connsiteY6" fmla="*/ 209550 h 1000125"/>
                <a:gd name="connsiteX7" fmla="*/ 228600 w 2962275"/>
                <a:gd name="connsiteY7" fmla="*/ 457200 h 1000125"/>
                <a:gd name="connsiteX8" fmla="*/ 0 w 2962275"/>
                <a:gd name="connsiteY8" fmla="*/ 466725 h 1000125"/>
                <a:gd name="connsiteX9" fmla="*/ 0 w 2962275"/>
                <a:gd name="connsiteY9" fmla="*/ 571500 h 1000125"/>
                <a:gd name="connsiteX0" fmla="*/ 48815 w 3011090"/>
                <a:gd name="connsiteY0" fmla="*/ 571500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48815 w 3011090"/>
                <a:gd name="connsiteY9" fmla="*/ 571500 h 1000125"/>
                <a:gd name="connsiteX0" fmla="*/ 12204 w 3011090"/>
                <a:gd name="connsiteY0" fmla="*/ 590611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12204 w 3011090"/>
                <a:gd name="connsiteY9" fmla="*/ 590611 h 1000125"/>
                <a:gd name="connsiteX0" fmla="*/ 12204 w 3011090"/>
                <a:gd name="connsiteY0" fmla="*/ 590611 h 1019236"/>
                <a:gd name="connsiteX1" fmla="*/ 24407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199964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011090 w 3501918"/>
                <a:gd name="connsiteY2" fmla="*/ 100012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487035"/>
                <a:gd name="connsiteY0" fmla="*/ 590611 h 1019236"/>
                <a:gd name="connsiteX1" fmla="*/ 12203 w 3487035"/>
                <a:gd name="connsiteY1" fmla="*/ 1019236 h 1019236"/>
                <a:gd name="connsiteX2" fmla="*/ 3487035 w 3487035"/>
                <a:gd name="connsiteY2" fmla="*/ 1019235 h 1019236"/>
                <a:gd name="connsiteX3" fmla="*/ 3399712 w 3487035"/>
                <a:gd name="connsiteY3" fmla="*/ 0 h 1019236"/>
                <a:gd name="connsiteX4" fmla="*/ 1658540 w 3487035"/>
                <a:gd name="connsiteY4" fmla="*/ 0 h 1019236"/>
                <a:gd name="connsiteX5" fmla="*/ 1658540 w 3487035"/>
                <a:gd name="connsiteY5" fmla="*/ 199964 h 1019236"/>
                <a:gd name="connsiteX6" fmla="*/ 240804 w 3487035"/>
                <a:gd name="connsiteY6" fmla="*/ 161774 h 1019236"/>
                <a:gd name="connsiteX7" fmla="*/ 277415 w 3487035"/>
                <a:gd name="connsiteY7" fmla="*/ 447645 h 1019236"/>
                <a:gd name="connsiteX8" fmla="*/ 0 w 3487035"/>
                <a:gd name="connsiteY8" fmla="*/ 447614 h 1019236"/>
                <a:gd name="connsiteX9" fmla="*/ 12204 w 3487035"/>
                <a:gd name="connsiteY9" fmla="*/ 590611 h 1019236"/>
                <a:gd name="connsiteX0" fmla="*/ 12204 w 3399712"/>
                <a:gd name="connsiteY0" fmla="*/ 590611 h 1019236"/>
                <a:gd name="connsiteX1" fmla="*/ 12203 w 3399712"/>
                <a:gd name="connsiteY1" fmla="*/ 1019236 h 1019236"/>
                <a:gd name="connsiteX2" fmla="*/ 3359277 w 3399712"/>
                <a:gd name="connsiteY2" fmla="*/ 1019235 h 1019236"/>
                <a:gd name="connsiteX3" fmla="*/ 3399712 w 3399712"/>
                <a:gd name="connsiteY3" fmla="*/ 0 h 1019236"/>
                <a:gd name="connsiteX4" fmla="*/ 1658540 w 3399712"/>
                <a:gd name="connsiteY4" fmla="*/ 0 h 1019236"/>
                <a:gd name="connsiteX5" fmla="*/ 1658540 w 3399712"/>
                <a:gd name="connsiteY5" fmla="*/ 199964 h 1019236"/>
                <a:gd name="connsiteX6" fmla="*/ 240804 w 3399712"/>
                <a:gd name="connsiteY6" fmla="*/ 161774 h 1019236"/>
                <a:gd name="connsiteX7" fmla="*/ 277415 w 3399712"/>
                <a:gd name="connsiteY7" fmla="*/ 447645 h 1019236"/>
                <a:gd name="connsiteX8" fmla="*/ 0 w 3399712"/>
                <a:gd name="connsiteY8" fmla="*/ 447614 h 1019236"/>
                <a:gd name="connsiteX9" fmla="*/ 12204 w 3399712"/>
                <a:gd name="connsiteY9" fmla="*/ 590611 h 1019236"/>
                <a:gd name="connsiteX0" fmla="*/ 12204 w 3361385"/>
                <a:gd name="connsiteY0" fmla="*/ 590611 h 1019236"/>
                <a:gd name="connsiteX1" fmla="*/ 12203 w 3361385"/>
                <a:gd name="connsiteY1" fmla="*/ 1019236 h 1019236"/>
                <a:gd name="connsiteX2" fmla="*/ 3359277 w 3361385"/>
                <a:gd name="connsiteY2" fmla="*/ 1019235 h 1019236"/>
                <a:gd name="connsiteX3" fmla="*/ 3361385 w 3361385"/>
                <a:gd name="connsiteY3" fmla="*/ 0 h 1019236"/>
                <a:gd name="connsiteX4" fmla="*/ 1658540 w 3361385"/>
                <a:gd name="connsiteY4" fmla="*/ 0 h 1019236"/>
                <a:gd name="connsiteX5" fmla="*/ 1658540 w 3361385"/>
                <a:gd name="connsiteY5" fmla="*/ 199964 h 1019236"/>
                <a:gd name="connsiteX6" fmla="*/ 240804 w 3361385"/>
                <a:gd name="connsiteY6" fmla="*/ 161774 h 1019236"/>
                <a:gd name="connsiteX7" fmla="*/ 277415 w 3361385"/>
                <a:gd name="connsiteY7" fmla="*/ 447645 h 1019236"/>
                <a:gd name="connsiteX8" fmla="*/ 0 w 3361385"/>
                <a:gd name="connsiteY8" fmla="*/ 447614 h 1019236"/>
                <a:gd name="connsiteX9" fmla="*/ 12204 w 3361385"/>
                <a:gd name="connsiteY9" fmla="*/ 590611 h 101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1385" h="1019236">
                  <a:moveTo>
                    <a:pt x="12204" y="590611"/>
                  </a:moveTo>
                  <a:cubicBezTo>
                    <a:pt x="12204" y="733486"/>
                    <a:pt x="12203" y="876361"/>
                    <a:pt x="12203" y="1019236"/>
                  </a:cubicBezTo>
                  <a:lnTo>
                    <a:pt x="3359277" y="1019235"/>
                  </a:lnTo>
                  <a:cubicBezTo>
                    <a:pt x="3359980" y="679490"/>
                    <a:pt x="3360682" y="339745"/>
                    <a:pt x="3361385" y="0"/>
                  </a:cubicBezTo>
                  <a:lnTo>
                    <a:pt x="1658540" y="0"/>
                  </a:lnTo>
                  <a:lnTo>
                    <a:pt x="1658540" y="199964"/>
                  </a:lnTo>
                  <a:lnTo>
                    <a:pt x="240804" y="161774"/>
                  </a:lnTo>
                  <a:lnTo>
                    <a:pt x="277415" y="447645"/>
                  </a:lnTo>
                  <a:lnTo>
                    <a:pt x="0" y="447614"/>
                  </a:lnTo>
                  <a:lnTo>
                    <a:pt x="12204" y="590611"/>
                  </a:lnTo>
                  <a:close/>
                </a:path>
              </a:pathLst>
            </a:cu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15284" y="4366896"/>
              <a:ext cx="3790564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rtlCol="0">
              <a:spAutoFit/>
            </a:bodyPr>
            <a:lstStyle/>
            <a:p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63688" y="2693318"/>
            <a:ext cx="3802121" cy="1912676"/>
            <a:chOff x="1763688" y="2276873"/>
            <a:chExt cx="3802121" cy="1912676"/>
          </a:xfrm>
          <a:noFill/>
        </p:grpSpPr>
        <p:sp>
          <p:nvSpPr>
            <p:cNvPr id="23" name="Freeform 22"/>
            <p:cNvSpPr/>
            <p:nvPr/>
          </p:nvSpPr>
          <p:spPr>
            <a:xfrm>
              <a:off x="1763688" y="2276873"/>
              <a:ext cx="3802121" cy="1912676"/>
            </a:xfrm>
            <a:custGeom>
              <a:avLst/>
              <a:gdLst>
                <a:gd name="connsiteX0" fmla="*/ 247650 w 2952750"/>
                <a:gd name="connsiteY0" fmla="*/ 1752600 h 1800225"/>
                <a:gd name="connsiteX1" fmla="*/ 238125 w 2952750"/>
                <a:gd name="connsiteY1" fmla="*/ 1247775 h 1800225"/>
                <a:gd name="connsiteX2" fmla="*/ 9525 w 2952750"/>
                <a:gd name="connsiteY2" fmla="*/ 1247775 h 1800225"/>
                <a:gd name="connsiteX3" fmla="*/ 0 w 2952750"/>
                <a:gd name="connsiteY3" fmla="*/ 581025 h 1800225"/>
                <a:gd name="connsiteX4" fmla="*/ 209550 w 2952750"/>
                <a:gd name="connsiteY4" fmla="*/ 590550 h 1800225"/>
                <a:gd name="connsiteX5" fmla="*/ 228600 w 2952750"/>
                <a:gd name="connsiteY5" fmla="*/ 238125 h 1800225"/>
                <a:gd name="connsiteX6" fmla="*/ 2238375 w 2952750"/>
                <a:gd name="connsiteY6" fmla="*/ 238125 h 1800225"/>
                <a:gd name="connsiteX7" fmla="*/ 2266950 w 2952750"/>
                <a:gd name="connsiteY7" fmla="*/ 0 h 1800225"/>
                <a:gd name="connsiteX8" fmla="*/ 2952750 w 2952750"/>
                <a:gd name="connsiteY8" fmla="*/ 9525 h 1800225"/>
                <a:gd name="connsiteX9" fmla="*/ 2952750 w 2952750"/>
                <a:gd name="connsiteY9" fmla="*/ 1562100 h 1800225"/>
                <a:gd name="connsiteX10" fmla="*/ 1571625 w 2952750"/>
                <a:gd name="connsiteY10" fmla="*/ 1571625 h 1800225"/>
                <a:gd name="connsiteX11" fmla="*/ 1571625 w 2952750"/>
                <a:gd name="connsiteY11" fmla="*/ 1800225 h 1800225"/>
                <a:gd name="connsiteX12" fmla="*/ 247650 w 2952750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2952750 w 3393261"/>
                <a:gd name="connsiteY8" fmla="*/ 9525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428978"/>
                <a:gd name="connsiteY0" fmla="*/ 1752600 h 1800225"/>
                <a:gd name="connsiteX1" fmla="*/ 238125 w 3428978"/>
                <a:gd name="connsiteY1" fmla="*/ 1247775 h 1800225"/>
                <a:gd name="connsiteX2" fmla="*/ 9525 w 3428978"/>
                <a:gd name="connsiteY2" fmla="*/ 1247775 h 1800225"/>
                <a:gd name="connsiteX3" fmla="*/ 0 w 3428978"/>
                <a:gd name="connsiteY3" fmla="*/ 581025 h 1800225"/>
                <a:gd name="connsiteX4" fmla="*/ 209550 w 3428978"/>
                <a:gd name="connsiteY4" fmla="*/ 590550 h 1800225"/>
                <a:gd name="connsiteX5" fmla="*/ 228600 w 3428978"/>
                <a:gd name="connsiteY5" fmla="*/ 238125 h 1800225"/>
                <a:gd name="connsiteX6" fmla="*/ 2238375 w 3428978"/>
                <a:gd name="connsiteY6" fmla="*/ 238125 h 1800225"/>
                <a:gd name="connsiteX7" fmla="*/ 2266950 w 3428978"/>
                <a:gd name="connsiteY7" fmla="*/ 0 h 1800225"/>
                <a:gd name="connsiteX8" fmla="*/ 3428978 w 3428978"/>
                <a:gd name="connsiteY8" fmla="*/ 35215 h 1800225"/>
                <a:gd name="connsiteX9" fmla="*/ 3393261 w 3428978"/>
                <a:gd name="connsiteY9" fmla="*/ 1562100 h 1800225"/>
                <a:gd name="connsiteX10" fmla="*/ 1571625 w 3428978"/>
                <a:gd name="connsiteY10" fmla="*/ 1571625 h 1800225"/>
                <a:gd name="connsiteX11" fmla="*/ 1571625 w 3428978"/>
                <a:gd name="connsiteY11" fmla="*/ 1800225 h 1800225"/>
                <a:gd name="connsiteX12" fmla="*/ 247650 w 3428978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3329268 w 3393261"/>
                <a:gd name="connsiteY8" fmla="*/ 8320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329268"/>
                <a:gd name="connsiteY0" fmla="*/ 1752600 h 1800225"/>
                <a:gd name="connsiteX1" fmla="*/ 238125 w 3329268"/>
                <a:gd name="connsiteY1" fmla="*/ 1247775 h 1800225"/>
                <a:gd name="connsiteX2" fmla="*/ 9525 w 3329268"/>
                <a:gd name="connsiteY2" fmla="*/ 1247775 h 1800225"/>
                <a:gd name="connsiteX3" fmla="*/ 0 w 3329268"/>
                <a:gd name="connsiteY3" fmla="*/ 581025 h 1800225"/>
                <a:gd name="connsiteX4" fmla="*/ 209550 w 3329268"/>
                <a:gd name="connsiteY4" fmla="*/ 590550 h 1800225"/>
                <a:gd name="connsiteX5" fmla="*/ 228600 w 3329268"/>
                <a:gd name="connsiteY5" fmla="*/ 238125 h 1800225"/>
                <a:gd name="connsiteX6" fmla="*/ 2238375 w 3329268"/>
                <a:gd name="connsiteY6" fmla="*/ 238125 h 1800225"/>
                <a:gd name="connsiteX7" fmla="*/ 2266950 w 3329268"/>
                <a:gd name="connsiteY7" fmla="*/ 0 h 1800225"/>
                <a:gd name="connsiteX8" fmla="*/ 3329268 w 3329268"/>
                <a:gd name="connsiteY8" fmla="*/ 8320 h 1800225"/>
                <a:gd name="connsiteX9" fmla="*/ 3293551 w 3329268"/>
                <a:gd name="connsiteY9" fmla="*/ 1575548 h 1800225"/>
                <a:gd name="connsiteX10" fmla="*/ 1571625 w 3329268"/>
                <a:gd name="connsiteY10" fmla="*/ 1571625 h 1800225"/>
                <a:gd name="connsiteX11" fmla="*/ 1571625 w 3329268"/>
                <a:gd name="connsiteY11" fmla="*/ 1800225 h 1800225"/>
                <a:gd name="connsiteX12" fmla="*/ 247650 w 3329268"/>
                <a:gd name="connsiteY12" fmla="*/ 1752600 h 1800225"/>
                <a:gd name="connsiteX0" fmla="*/ 247650 w 3316804"/>
                <a:gd name="connsiteY0" fmla="*/ 1752600 h 1800225"/>
                <a:gd name="connsiteX1" fmla="*/ 238125 w 3316804"/>
                <a:gd name="connsiteY1" fmla="*/ 1247775 h 1800225"/>
                <a:gd name="connsiteX2" fmla="*/ 9525 w 3316804"/>
                <a:gd name="connsiteY2" fmla="*/ 1247775 h 1800225"/>
                <a:gd name="connsiteX3" fmla="*/ 0 w 3316804"/>
                <a:gd name="connsiteY3" fmla="*/ 581025 h 1800225"/>
                <a:gd name="connsiteX4" fmla="*/ 209550 w 3316804"/>
                <a:gd name="connsiteY4" fmla="*/ 590550 h 1800225"/>
                <a:gd name="connsiteX5" fmla="*/ 228600 w 3316804"/>
                <a:gd name="connsiteY5" fmla="*/ 238125 h 1800225"/>
                <a:gd name="connsiteX6" fmla="*/ 2238375 w 3316804"/>
                <a:gd name="connsiteY6" fmla="*/ 238125 h 1800225"/>
                <a:gd name="connsiteX7" fmla="*/ 2266950 w 3316804"/>
                <a:gd name="connsiteY7" fmla="*/ 0 h 1800225"/>
                <a:gd name="connsiteX8" fmla="*/ 3316804 w 3316804"/>
                <a:gd name="connsiteY8" fmla="*/ 21767 h 1800225"/>
                <a:gd name="connsiteX9" fmla="*/ 3293551 w 3316804"/>
                <a:gd name="connsiteY9" fmla="*/ 1575548 h 1800225"/>
                <a:gd name="connsiteX10" fmla="*/ 1571625 w 3316804"/>
                <a:gd name="connsiteY10" fmla="*/ 1571625 h 1800225"/>
                <a:gd name="connsiteX11" fmla="*/ 1571625 w 3316804"/>
                <a:gd name="connsiteY11" fmla="*/ 1800225 h 1800225"/>
                <a:gd name="connsiteX12" fmla="*/ 247650 w 3316804"/>
                <a:gd name="connsiteY12" fmla="*/ 1752600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6804" h="1800225">
                  <a:moveTo>
                    <a:pt x="247650" y="1752600"/>
                  </a:moveTo>
                  <a:lnTo>
                    <a:pt x="238125" y="1247775"/>
                  </a:lnTo>
                  <a:lnTo>
                    <a:pt x="9525" y="1247775"/>
                  </a:lnTo>
                  <a:lnTo>
                    <a:pt x="0" y="581025"/>
                  </a:lnTo>
                  <a:lnTo>
                    <a:pt x="209550" y="590550"/>
                  </a:lnTo>
                  <a:lnTo>
                    <a:pt x="228600" y="238125"/>
                  </a:lnTo>
                  <a:lnTo>
                    <a:pt x="2238375" y="238125"/>
                  </a:lnTo>
                  <a:lnTo>
                    <a:pt x="2266950" y="0"/>
                  </a:lnTo>
                  <a:lnTo>
                    <a:pt x="3316804" y="21767"/>
                  </a:lnTo>
                  <a:lnTo>
                    <a:pt x="3293551" y="1575548"/>
                  </a:lnTo>
                  <a:lnTo>
                    <a:pt x="1571625" y="1571625"/>
                  </a:lnTo>
                  <a:lnTo>
                    <a:pt x="1571625" y="1800225"/>
                  </a:lnTo>
                  <a:lnTo>
                    <a:pt x="247650" y="1752600"/>
                  </a:lnTo>
                  <a:close/>
                </a:path>
              </a:pathLst>
            </a:custGeom>
            <a:grpFill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6066" y="2973494"/>
              <a:ext cx="3573728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25827" y="1578452"/>
            <a:ext cx="4248653" cy="1303138"/>
            <a:chOff x="1425827" y="1162007"/>
            <a:chExt cx="4248653" cy="1303138"/>
          </a:xfrm>
        </p:grpSpPr>
        <p:sp>
          <p:nvSpPr>
            <p:cNvPr id="26" name="Freeform 25"/>
            <p:cNvSpPr/>
            <p:nvPr/>
          </p:nvSpPr>
          <p:spPr>
            <a:xfrm>
              <a:off x="1714344" y="1162007"/>
              <a:ext cx="3825449" cy="1303138"/>
            </a:xfrm>
            <a:custGeom>
              <a:avLst/>
              <a:gdLst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685800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73426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3375197"/>
                <a:gd name="connsiteY0" fmla="*/ 0 h 952500"/>
                <a:gd name="connsiteX1" fmla="*/ 228600 w 3375197"/>
                <a:gd name="connsiteY1" fmla="*/ 342900 h 952500"/>
                <a:gd name="connsiteX2" fmla="*/ 0 w 3375197"/>
                <a:gd name="connsiteY2" fmla="*/ 342900 h 952500"/>
                <a:gd name="connsiteX3" fmla="*/ 19050 w 3375197"/>
                <a:gd name="connsiteY3" fmla="*/ 715801 h 952500"/>
                <a:gd name="connsiteX4" fmla="*/ 238125 w 3375197"/>
                <a:gd name="connsiteY4" fmla="*/ 704850 h 952500"/>
                <a:gd name="connsiteX5" fmla="*/ 266700 w 3375197"/>
                <a:gd name="connsiteY5" fmla="*/ 952500 h 952500"/>
                <a:gd name="connsiteX6" fmla="*/ 2200275 w 3375197"/>
                <a:gd name="connsiteY6" fmla="*/ 952500 h 952500"/>
                <a:gd name="connsiteX7" fmla="*/ 2212696 w 3375197"/>
                <a:gd name="connsiteY7" fmla="*/ 734375 h 952500"/>
                <a:gd name="connsiteX8" fmla="*/ 3375197 w 3375197"/>
                <a:gd name="connsiteY8" fmla="*/ 773426 h 952500"/>
                <a:gd name="connsiteX9" fmla="*/ 2952750 w 3375197"/>
                <a:gd name="connsiteY9" fmla="*/ 9525 h 952500"/>
                <a:gd name="connsiteX10" fmla="*/ 228600 w 3375197"/>
                <a:gd name="connsiteY10" fmla="*/ 0 h 952500"/>
                <a:gd name="connsiteX0" fmla="*/ 228600 w 3410402"/>
                <a:gd name="connsiteY0" fmla="*/ 0 h 952500"/>
                <a:gd name="connsiteX1" fmla="*/ 228600 w 3410402"/>
                <a:gd name="connsiteY1" fmla="*/ 342900 h 952500"/>
                <a:gd name="connsiteX2" fmla="*/ 0 w 3410402"/>
                <a:gd name="connsiteY2" fmla="*/ 342900 h 952500"/>
                <a:gd name="connsiteX3" fmla="*/ 19050 w 3410402"/>
                <a:gd name="connsiteY3" fmla="*/ 715801 h 952500"/>
                <a:gd name="connsiteX4" fmla="*/ 238125 w 3410402"/>
                <a:gd name="connsiteY4" fmla="*/ 704850 h 952500"/>
                <a:gd name="connsiteX5" fmla="*/ 266700 w 3410402"/>
                <a:gd name="connsiteY5" fmla="*/ 952500 h 952500"/>
                <a:gd name="connsiteX6" fmla="*/ 2200275 w 3410402"/>
                <a:gd name="connsiteY6" fmla="*/ 952500 h 952500"/>
                <a:gd name="connsiteX7" fmla="*/ 2212696 w 3410402"/>
                <a:gd name="connsiteY7" fmla="*/ 734375 h 952500"/>
                <a:gd name="connsiteX8" fmla="*/ 3375197 w 3410402"/>
                <a:gd name="connsiteY8" fmla="*/ 773426 h 952500"/>
                <a:gd name="connsiteX9" fmla="*/ 3410402 w 3410402"/>
                <a:gd name="connsiteY9" fmla="*/ 39526 h 952500"/>
                <a:gd name="connsiteX10" fmla="*/ 228600 w 3410402"/>
                <a:gd name="connsiteY10" fmla="*/ 0 h 95250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375197 w 3398117"/>
                <a:gd name="connsiteY8" fmla="*/ 775776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289203 w 3398117"/>
                <a:gd name="connsiteY8" fmla="*/ 765308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289203"/>
                <a:gd name="connsiteY0" fmla="*/ 2350 h 954850"/>
                <a:gd name="connsiteX1" fmla="*/ 228600 w 3289203"/>
                <a:gd name="connsiteY1" fmla="*/ 345250 h 954850"/>
                <a:gd name="connsiteX2" fmla="*/ 0 w 3289203"/>
                <a:gd name="connsiteY2" fmla="*/ 345250 h 954850"/>
                <a:gd name="connsiteX3" fmla="*/ 19050 w 3289203"/>
                <a:gd name="connsiteY3" fmla="*/ 718151 h 954850"/>
                <a:gd name="connsiteX4" fmla="*/ 238125 w 3289203"/>
                <a:gd name="connsiteY4" fmla="*/ 707200 h 954850"/>
                <a:gd name="connsiteX5" fmla="*/ 266700 w 3289203"/>
                <a:gd name="connsiteY5" fmla="*/ 954850 h 954850"/>
                <a:gd name="connsiteX6" fmla="*/ 2200275 w 3289203"/>
                <a:gd name="connsiteY6" fmla="*/ 954850 h 954850"/>
                <a:gd name="connsiteX7" fmla="*/ 2212696 w 3289203"/>
                <a:gd name="connsiteY7" fmla="*/ 736725 h 954850"/>
                <a:gd name="connsiteX8" fmla="*/ 3289203 w 3289203"/>
                <a:gd name="connsiteY8" fmla="*/ 765308 h 954850"/>
                <a:gd name="connsiteX9" fmla="*/ 3287555 w 3289203"/>
                <a:gd name="connsiteY9" fmla="*/ 0 h 954850"/>
                <a:gd name="connsiteX10" fmla="*/ 228600 w 3289203"/>
                <a:gd name="connsiteY10" fmla="*/ 2350 h 95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9203" h="954850">
                  <a:moveTo>
                    <a:pt x="228600" y="2350"/>
                  </a:moveTo>
                  <a:lnTo>
                    <a:pt x="228600" y="345250"/>
                  </a:lnTo>
                  <a:lnTo>
                    <a:pt x="0" y="345250"/>
                  </a:lnTo>
                  <a:lnTo>
                    <a:pt x="19050" y="718151"/>
                  </a:lnTo>
                  <a:lnTo>
                    <a:pt x="238125" y="707200"/>
                  </a:lnTo>
                  <a:lnTo>
                    <a:pt x="266700" y="954850"/>
                  </a:lnTo>
                  <a:lnTo>
                    <a:pt x="2200275" y="954850"/>
                  </a:lnTo>
                  <a:lnTo>
                    <a:pt x="2212696" y="736725"/>
                  </a:lnTo>
                  <a:lnTo>
                    <a:pt x="3289203" y="765308"/>
                  </a:lnTo>
                  <a:cubicBezTo>
                    <a:pt x="3288654" y="510205"/>
                    <a:pt x="3288104" y="255103"/>
                    <a:pt x="3287555" y="0"/>
                  </a:cubicBezTo>
                  <a:lnTo>
                    <a:pt x="228600" y="235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5827" y="1234092"/>
              <a:ext cx="4248653" cy="9541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        </a:t>
              </a: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Serviços e </a:t>
              </a:r>
              <a:br>
                <a:rPr lang="pt-PT" sz="2800" dirty="0" smtClean="0">
                  <a:solidFill>
                    <a:schemeClr val="bg2"/>
                  </a:solidFill>
                  <a:latin typeface="+mj-lt"/>
                </a:rPr>
              </a:br>
              <a:r>
                <a:rPr lang="pt-PT" sz="2800" dirty="0" smtClean="0">
                  <a:solidFill>
                    <a:schemeClr val="bg2"/>
                  </a:solidFill>
                  <a:latin typeface="+mj-lt"/>
                </a:rPr>
                <a:t>    Sistemas Multimédia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4696" y="1594132"/>
            <a:ext cx="2771800" cy="4355148"/>
            <a:chOff x="6372200" y="1234092"/>
            <a:chExt cx="2771800" cy="4355148"/>
          </a:xfrm>
        </p:grpSpPr>
        <p:sp>
          <p:nvSpPr>
            <p:cNvPr id="29" name="Rounded Rectangle 28"/>
            <p:cNvSpPr/>
            <p:nvPr/>
          </p:nvSpPr>
          <p:spPr>
            <a:xfrm>
              <a:off x="6372200" y="1234092"/>
              <a:ext cx="2771800" cy="4355148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Demi" panose="020B0703020102020204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19530" y="491372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1. Físico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519529" y="431514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2. Ligação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519528" y="372451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3. Rede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510680" y="3121870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4. Transporte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510680" y="253292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5. Sessão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519528" y="1945655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6. Apresentação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519528" y="1347046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. Aplicação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2110" y="1247758"/>
            <a:ext cx="2435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3"/>
                </a:solidFill>
                <a:latin typeface="+mn-lt"/>
              </a:rPr>
              <a:t>Modelo de Referência</a:t>
            </a:r>
            <a:endParaRPr lang="en-US" sz="16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8" name="Rounded Rectangular Callout 37"/>
          <p:cNvSpPr/>
          <p:nvPr/>
        </p:nvSpPr>
        <p:spPr>
          <a:xfrm>
            <a:off x="6233328" y="1825437"/>
            <a:ext cx="2699917" cy="2015555"/>
          </a:xfrm>
          <a:prstGeom prst="wedgeRoundRectCallout">
            <a:avLst>
              <a:gd name="adj1" fmla="val -87052"/>
              <a:gd name="adj2" fmla="val -38507"/>
              <a:gd name="adj3" fmla="val 16667"/>
            </a:avLst>
          </a:prstGeom>
          <a:noFill/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ular Callout 38"/>
          <p:cNvSpPr/>
          <p:nvPr/>
        </p:nvSpPr>
        <p:spPr>
          <a:xfrm>
            <a:off x="1027229" y="3498677"/>
            <a:ext cx="5095741" cy="1473393"/>
          </a:xfrm>
          <a:prstGeom prst="wedgeRectCallout">
            <a:avLst>
              <a:gd name="adj1" fmla="val 3900"/>
              <a:gd name="adj2" fmla="val -108341"/>
            </a:avLst>
          </a:prstGeom>
          <a:gradFill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Formatos, representação e processamento de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Requisitos de comunicação para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Aplicações e serviços multimédia em rede(</a:t>
            </a:r>
            <a:r>
              <a:rPr lang="pt-PT" dirty="0" err="1" smtClean="0"/>
              <a:t>ex</a:t>
            </a:r>
            <a:r>
              <a:rPr lang="pt-PT" dirty="0" smtClean="0"/>
              <a:t>: </a:t>
            </a:r>
            <a:r>
              <a:rPr lang="pt-PT" dirty="0" err="1" smtClean="0"/>
              <a:t>VoIP</a:t>
            </a:r>
            <a:r>
              <a:rPr lang="pt-PT" dirty="0" smtClean="0"/>
              <a:t> e IP-TV)</a:t>
            </a:r>
            <a:endParaRPr lang="pt-PT" dirty="0"/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891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Como?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8362" y="1545759"/>
            <a:ext cx="7866039" cy="4519832"/>
          </a:xfrm>
        </p:spPr>
        <p:txBody>
          <a:bodyPr>
            <a:normAutofit/>
          </a:bodyPr>
          <a:lstStyle/>
          <a:p>
            <a:endParaRPr lang="pt-PT" sz="2400" dirty="0" smtClean="0"/>
          </a:p>
          <a:p>
            <a:endParaRPr lang="pt-PT" sz="24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6199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Unidades Curriculares (UC)</a:t>
            </a:r>
          </a:p>
          <a:p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42089" y="1592977"/>
            <a:ext cx="1423976" cy="4249836"/>
            <a:chOff x="542089" y="1176532"/>
            <a:chExt cx="1423976" cy="424983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7" name="Freeform 16"/>
            <p:cNvSpPr/>
            <p:nvPr/>
          </p:nvSpPr>
          <p:spPr>
            <a:xfrm>
              <a:off x="542089" y="1176532"/>
              <a:ext cx="1423976" cy="4249836"/>
            </a:xfrm>
            <a:custGeom>
              <a:avLst/>
              <a:gdLst>
                <a:gd name="connsiteX0" fmla="*/ 9525 w 885825"/>
                <a:gd name="connsiteY0" fmla="*/ 0 h 3400425"/>
                <a:gd name="connsiteX1" fmla="*/ 857250 w 885825"/>
                <a:gd name="connsiteY1" fmla="*/ 9525 h 3400425"/>
                <a:gd name="connsiteX2" fmla="*/ 866775 w 885825"/>
                <a:gd name="connsiteY2" fmla="*/ 304800 h 3400425"/>
                <a:gd name="connsiteX3" fmla="*/ 638175 w 885825"/>
                <a:gd name="connsiteY3" fmla="*/ 304800 h 3400425"/>
                <a:gd name="connsiteX4" fmla="*/ 638175 w 885825"/>
                <a:gd name="connsiteY4" fmla="*/ 714375 h 3400425"/>
                <a:gd name="connsiteX5" fmla="*/ 857250 w 885825"/>
                <a:gd name="connsiteY5" fmla="*/ 752475 h 3400425"/>
                <a:gd name="connsiteX6" fmla="*/ 857250 w 885825"/>
                <a:gd name="connsiteY6" fmla="*/ 1276350 h 3400425"/>
                <a:gd name="connsiteX7" fmla="*/ 647700 w 885825"/>
                <a:gd name="connsiteY7" fmla="*/ 1304925 h 3400425"/>
                <a:gd name="connsiteX8" fmla="*/ 647700 w 885825"/>
                <a:gd name="connsiteY8" fmla="*/ 2114550 h 3400425"/>
                <a:gd name="connsiteX9" fmla="*/ 866775 w 885825"/>
                <a:gd name="connsiteY9" fmla="*/ 2124075 h 3400425"/>
                <a:gd name="connsiteX10" fmla="*/ 885825 w 885825"/>
                <a:gd name="connsiteY10" fmla="*/ 2828925 h 3400425"/>
                <a:gd name="connsiteX11" fmla="*/ 657225 w 885825"/>
                <a:gd name="connsiteY11" fmla="*/ 2838450 h 3400425"/>
                <a:gd name="connsiteX12" fmla="*/ 666750 w 885825"/>
                <a:gd name="connsiteY12" fmla="*/ 3390900 h 3400425"/>
                <a:gd name="connsiteX13" fmla="*/ 0 w 885825"/>
                <a:gd name="connsiteY13" fmla="*/ 3400425 h 3400425"/>
                <a:gd name="connsiteX14" fmla="*/ 9525 w 885825"/>
                <a:gd name="connsiteY14" fmla="*/ 0 h 3400425"/>
                <a:gd name="connsiteX0" fmla="*/ 9525 w 885825"/>
                <a:gd name="connsiteY0" fmla="*/ 70876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70876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66775 w 885825"/>
                <a:gd name="connsiteY2" fmla="*/ 375676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75105 w 885825"/>
                <a:gd name="connsiteY2" fmla="*/ 341218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38175 w 885825"/>
                <a:gd name="connsiteY3" fmla="*/ 375676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38175 w 885825"/>
                <a:gd name="connsiteY4" fmla="*/ 785251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679827 w 885825"/>
                <a:gd name="connsiteY4" fmla="*/ 877137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23351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47226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47700 w 885825"/>
                <a:gd name="connsiteY7" fmla="*/ 1375801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47700 w 885825"/>
                <a:gd name="connsiteY8" fmla="*/ 2185426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706012 w 885825"/>
                <a:gd name="connsiteY8" fmla="*/ 2196912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66775 w 885825"/>
                <a:gd name="connsiteY9" fmla="*/ 2194951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57225 w 885825"/>
                <a:gd name="connsiteY11" fmla="*/ 2909326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85825"/>
                <a:gd name="connsiteY0" fmla="*/ 1960 h 3471301"/>
                <a:gd name="connsiteX1" fmla="*/ 848920 w 885825"/>
                <a:gd name="connsiteY1" fmla="*/ 0 h 3471301"/>
                <a:gd name="connsiteX2" fmla="*/ 858444 w 885825"/>
                <a:gd name="connsiteY2" fmla="*/ 329733 h 3471301"/>
                <a:gd name="connsiteX3" fmla="*/ 688157 w 885825"/>
                <a:gd name="connsiteY3" fmla="*/ 352704 h 3471301"/>
                <a:gd name="connsiteX4" fmla="*/ 704818 w 885825"/>
                <a:gd name="connsiteY4" fmla="*/ 888622 h 3471301"/>
                <a:gd name="connsiteX5" fmla="*/ 857250 w 885825"/>
                <a:gd name="connsiteY5" fmla="*/ 869295 h 3471301"/>
                <a:gd name="connsiteX6" fmla="*/ 857250 w 885825"/>
                <a:gd name="connsiteY6" fmla="*/ 1358713 h 3471301"/>
                <a:gd name="connsiteX7" fmla="*/ 697682 w 885825"/>
                <a:gd name="connsiteY7" fmla="*/ 1387287 h 3471301"/>
                <a:gd name="connsiteX8" fmla="*/ 697682 w 885825"/>
                <a:gd name="connsiteY8" fmla="*/ 2127997 h 3471301"/>
                <a:gd name="connsiteX9" fmla="*/ 875106 w 885825"/>
                <a:gd name="connsiteY9" fmla="*/ 2114550 h 3471301"/>
                <a:gd name="connsiteX10" fmla="*/ 885825 w 885825"/>
                <a:gd name="connsiteY10" fmla="*/ 2899801 h 3471301"/>
                <a:gd name="connsiteX11" fmla="*/ 682216 w 885825"/>
                <a:gd name="connsiteY11" fmla="*/ 2817439 h 3471301"/>
                <a:gd name="connsiteX12" fmla="*/ 666750 w 885825"/>
                <a:gd name="connsiteY12" fmla="*/ 3461776 h 3471301"/>
                <a:gd name="connsiteX13" fmla="*/ 0 w 885825"/>
                <a:gd name="connsiteY13" fmla="*/ 3471301 h 3471301"/>
                <a:gd name="connsiteX14" fmla="*/ 9525 w 88582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42371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471301"/>
                <a:gd name="connsiteX1" fmla="*/ 848920 w 877495"/>
                <a:gd name="connsiteY1" fmla="*/ 0 h 3471301"/>
                <a:gd name="connsiteX2" fmla="*/ 858444 w 877495"/>
                <a:gd name="connsiteY2" fmla="*/ 329733 h 3471301"/>
                <a:gd name="connsiteX3" fmla="*/ 688157 w 877495"/>
                <a:gd name="connsiteY3" fmla="*/ 352704 h 3471301"/>
                <a:gd name="connsiteX4" fmla="*/ 704818 w 877495"/>
                <a:gd name="connsiteY4" fmla="*/ 888622 h 3471301"/>
                <a:gd name="connsiteX5" fmla="*/ 857250 w 877495"/>
                <a:gd name="connsiteY5" fmla="*/ 869295 h 3471301"/>
                <a:gd name="connsiteX6" fmla="*/ 857250 w 877495"/>
                <a:gd name="connsiteY6" fmla="*/ 1358713 h 3471301"/>
                <a:gd name="connsiteX7" fmla="*/ 697682 w 877495"/>
                <a:gd name="connsiteY7" fmla="*/ 1387287 h 3471301"/>
                <a:gd name="connsiteX8" fmla="*/ 697682 w 877495"/>
                <a:gd name="connsiteY8" fmla="*/ 2127997 h 3471301"/>
                <a:gd name="connsiteX9" fmla="*/ 875106 w 877495"/>
                <a:gd name="connsiteY9" fmla="*/ 2114550 h 3471301"/>
                <a:gd name="connsiteX10" fmla="*/ 877495 w 877495"/>
                <a:gd name="connsiteY10" fmla="*/ 2819399 h 3471301"/>
                <a:gd name="connsiteX11" fmla="*/ 682216 w 877495"/>
                <a:gd name="connsiteY11" fmla="*/ 2817439 h 3471301"/>
                <a:gd name="connsiteX12" fmla="*/ 666750 w 877495"/>
                <a:gd name="connsiteY12" fmla="*/ 3461776 h 3471301"/>
                <a:gd name="connsiteX13" fmla="*/ 0 w 877495"/>
                <a:gd name="connsiteY13" fmla="*/ 3471301 h 3471301"/>
                <a:gd name="connsiteX14" fmla="*/ 9525 w 877495"/>
                <a:gd name="connsiteY14" fmla="*/ 1960 h 3471301"/>
                <a:gd name="connsiteX0" fmla="*/ 9525 w 877495"/>
                <a:gd name="connsiteY0" fmla="*/ 1960 h 3553663"/>
                <a:gd name="connsiteX1" fmla="*/ 848920 w 877495"/>
                <a:gd name="connsiteY1" fmla="*/ 0 h 3553663"/>
                <a:gd name="connsiteX2" fmla="*/ 858444 w 877495"/>
                <a:gd name="connsiteY2" fmla="*/ 329733 h 3553663"/>
                <a:gd name="connsiteX3" fmla="*/ 688157 w 877495"/>
                <a:gd name="connsiteY3" fmla="*/ 352704 h 3553663"/>
                <a:gd name="connsiteX4" fmla="*/ 704818 w 877495"/>
                <a:gd name="connsiteY4" fmla="*/ 888622 h 3553663"/>
                <a:gd name="connsiteX5" fmla="*/ 857250 w 877495"/>
                <a:gd name="connsiteY5" fmla="*/ 869295 h 3553663"/>
                <a:gd name="connsiteX6" fmla="*/ 857250 w 877495"/>
                <a:gd name="connsiteY6" fmla="*/ 1358713 h 3553663"/>
                <a:gd name="connsiteX7" fmla="*/ 697682 w 877495"/>
                <a:gd name="connsiteY7" fmla="*/ 1387287 h 3553663"/>
                <a:gd name="connsiteX8" fmla="*/ 697682 w 877495"/>
                <a:gd name="connsiteY8" fmla="*/ 2127997 h 3553663"/>
                <a:gd name="connsiteX9" fmla="*/ 875106 w 877495"/>
                <a:gd name="connsiteY9" fmla="*/ 2114550 h 3553663"/>
                <a:gd name="connsiteX10" fmla="*/ 877495 w 877495"/>
                <a:gd name="connsiteY10" fmla="*/ 2819399 h 3553663"/>
                <a:gd name="connsiteX11" fmla="*/ 682216 w 877495"/>
                <a:gd name="connsiteY11" fmla="*/ 2817439 h 3553663"/>
                <a:gd name="connsiteX12" fmla="*/ 708402 w 877495"/>
                <a:gd name="connsiteY12" fmla="*/ 3553663 h 3553663"/>
                <a:gd name="connsiteX13" fmla="*/ 0 w 877495"/>
                <a:gd name="connsiteY13" fmla="*/ 3471301 h 3553663"/>
                <a:gd name="connsiteX14" fmla="*/ 9525 w 877495"/>
                <a:gd name="connsiteY14" fmla="*/ 1960 h 3553663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8 w 867978"/>
                <a:gd name="connsiteY0" fmla="*/ 1960 h 3563188"/>
                <a:gd name="connsiteX1" fmla="*/ 839403 w 867978"/>
                <a:gd name="connsiteY1" fmla="*/ 0 h 3563188"/>
                <a:gd name="connsiteX2" fmla="*/ 848927 w 867978"/>
                <a:gd name="connsiteY2" fmla="*/ 329733 h 3563188"/>
                <a:gd name="connsiteX3" fmla="*/ 678640 w 867978"/>
                <a:gd name="connsiteY3" fmla="*/ 352704 h 3563188"/>
                <a:gd name="connsiteX4" fmla="*/ 695301 w 867978"/>
                <a:gd name="connsiteY4" fmla="*/ 888622 h 3563188"/>
                <a:gd name="connsiteX5" fmla="*/ 847733 w 867978"/>
                <a:gd name="connsiteY5" fmla="*/ 869295 h 3563188"/>
                <a:gd name="connsiteX6" fmla="*/ 847733 w 867978"/>
                <a:gd name="connsiteY6" fmla="*/ 1358713 h 3563188"/>
                <a:gd name="connsiteX7" fmla="*/ 688165 w 867978"/>
                <a:gd name="connsiteY7" fmla="*/ 1387287 h 3563188"/>
                <a:gd name="connsiteX8" fmla="*/ 688165 w 867978"/>
                <a:gd name="connsiteY8" fmla="*/ 2127997 h 3563188"/>
                <a:gd name="connsiteX9" fmla="*/ 865589 w 867978"/>
                <a:gd name="connsiteY9" fmla="*/ 2114550 h 3563188"/>
                <a:gd name="connsiteX10" fmla="*/ 867978 w 867978"/>
                <a:gd name="connsiteY10" fmla="*/ 2819399 h 3563188"/>
                <a:gd name="connsiteX11" fmla="*/ 672699 w 867978"/>
                <a:gd name="connsiteY11" fmla="*/ 2817439 h 3563188"/>
                <a:gd name="connsiteX12" fmla="*/ 698885 w 867978"/>
                <a:gd name="connsiteY12" fmla="*/ 3553663 h 3563188"/>
                <a:gd name="connsiteX13" fmla="*/ 15474 w 867978"/>
                <a:gd name="connsiteY13" fmla="*/ 3563188 h 3563188"/>
                <a:gd name="connsiteX14" fmla="*/ 8 w 867978"/>
                <a:gd name="connsiteY14" fmla="*/ 1960 h 3563188"/>
                <a:gd name="connsiteX0" fmla="*/ 1195 w 869165"/>
                <a:gd name="connsiteY0" fmla="*/ 1960 h 3563188"/>
                <a:gd name="connsiteX1" fmla="*/ 840590 w 869165"/>
                <a:gd name="connsiteY1" fmla="*/ 0 h 3563188"/>
                <a:gd name="connsiteX2" fmla="*/ 850114 w 869165"/>
                <a:gd name="connsiteY2" fmla="*/ 329733 h 3563188"/>
                <a:gd name="connsiteX3" fmla="*/ 679827 w 869165"/>
                <a:gd name="connsiteY3" fmla="*/ 352704 h 3563188"/>
                <a:gd name="connsiteX4" fmla="*/ 696488 w 869165"/>
                <a:gd name="connsiteY4" fmla="*/ 888622 h 3563188"/>
                <a:gd name="connsiteX5" fmla="*/ 848920 w 869165"/>
                <a:gd name="connsiteY5" fmla="*/ 869295 h 3563188"/>
                <a:gd name="connsiteX6" fmla="*/ 848920 w 869165"/>
                <a:gd name="connsiteY6" fmla="*/ 1358713 h 3563188"/>
                <a:gd name="connsiteX7" fmla="*/ 689352 w 869165"/>
                <a:gd name="connsiteY7" fmla="*/ 1387287 h 3563188"/>
                <a:gd name="connsiteX8" fmla="*/ 689352 w 869165"/>
                <a:gd name="connsiteY8" fmla="*/ 2127997 h 3563188"/>
                <a:gd name="connsiteX9" fmla="*/ 866776 w 869165"/>
                <a:gd name="connsiteY9" fmla="*/ 2114550 h 3563188"/>
                <a:gd name="connsiteX10" fmla="*/ 869165 w 869165"/>
                <a:gd name="connsiteY10" fmla="*/ 2819399 h 3563188"/>
                <a:gd name="connsiteX11" fmla="*/ 673886 w 869165"/>
                <a:gd name="connsiteY11" fmla="*/ 2817439 h 3563188"/>
                <a:gd name="connsiteX12" fmla="*/ 700072 w 869165"/>
                <a:gd name="connsiteY12" fmla="*/ 3553663 h 3563188"/>
                <a:gd name="connsiteX13" fmla="*/ 0 w 869165"/>
                <a:gd name="connsiteY13" fmla="*/ 3563188 h 3563188"/>
                <a:gd name="connsiteX14" fmla="*/ 1195 w 869165"/>
                <a:gd name="connsiteY14" fmla="*/ 1960 h 3563188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673886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69295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48920 w 869165"/>
                <a:gd name="connsiteY6" fmla="*/ 1358713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79827 w 869165"/>
                <a:gd name="connsiteY3" fmla="*/ 352704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691742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  <a:gd name="connsiteX0" fmla="*/ 1195 w 869165"/>
                <a:gd name="connsiteY0" fmla="*/ 1960 h 3576635"/>
                <a:gd name="connsiteX1" fmla="*/ 840590 w 869165"/>
                <a:gd name="connsiteY1" fmla="*/ 0 h 3576635"/>
                <a:gd name="connsiteX2" fmla="*/ 850114 w 869165"/>
                <a:gd name="connsiteY2" fmla="*/ 329733 h 3576635"/>
                <a:gd name="connsiteX3" fmla="*/ 688158 w 869165"/>
                <a:gd name="connsiteY3" fmla="*/ 318247 h 3576635"/>
                <a:gd name="connsiteX4" fmla="*/ 696488 w 869165"/>
                <a:gd name="connsiteY4" fmla="*/ 888622 h 3576635"/>
                <a:gd name="connsiteX5" fmla="*/ 848920 w 869165"/>
                <a:gd name="connsiteY5" fmla="*/ 892266 h 3576635"/>
                <a:gd name="connsiteX6" fmla="*/ 857250 w 869165"/>
                <a:gd name="connsiteY6" fmla="*/ 1381686 h 3576635"/>
                <a:gd name="connsiteX7" fmla="*/ 689352 w 869165"/>
                <a:gd name="connsiteY7" fmla="*/ 1387287 h 3576635"/>
                <a:gd name="connsiteX8" fmla="*/ 689352 w 869165"/>
                <a:gd name="connsiteY8" fmla="*/ 2127997 h 3576635"/>
                <a:gd name="connsiteX9" fmla="*/ 866776 w 869165"/>
                <a:gd name="connsiteY9" fmla="*/ 2114550 h 3576635"/>
                <a:gd name="connsiteX10" fmla="*/ 869165 w 869165"/>
                <a:gd name="connsiteY10" fmla="*/ 2819399 h 3576635"/>
                <a:gd name="connsiteX11" fmla="*/ 707207 w 869165"/>
                <a:gd name="connsiteY11" fmla="*/ 2817439 h 3576635"/>
                <a:gd name="connsiteX12" fmla="*/ 725063 w 869165"/>
                <a:gd name="connsiteY12" fmla="*/ 3576635 h 3576635"/>
                <a:gd name="connsiteX13" fmla="*/ 0 w 869165"/>
                <a:gd name="connsiteY13" fmla="*/ 3563188 h 3576635"/>
                <a:gd name="connsiteX14" fmla="*/ 1195 w 869165"/>
                <a:gd name="connsiteY14" fmla="*/ 1960 h 357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9165" h="3576635">
                  <a:moveTo>
                    <a:pt x="1195" y="1960"/>
                  </a:moveTo>
                  <a:lnTo>
                    <a:pt x="840590" y="0"/>
                  </a:lnTo>
                  <a:lnTo>
                    <a:pt x="850114" y="329733"/>
                  </a:lnTo>
                  <a:lnTo>
                    <a:pt x="688158" y="318247"/>
                  </a:lnTo>
                  <a:lnTo>
                    <a:pt x="696488" y="888622"/>
                  </a:lnTo>
                  <a:lnTo>
                    <a:pt x="848920" y="892266"/>
                  </a:lnTo>
                  <a:lnTo>
                    <a:pt x="857250" y="1381686"/>
                  </a:lnTo>
                  <a:lnTo>
                    <a:pt x="689352" y="1387287"/>
                  </a:lnTo>
                  <a:cubicBezTo>
                    <a:pt x="692129" y="1657162"/>
                    <a:pt x="686575" y="1858122"/>
                    <a:pt x="689352" y="2127997"/>
                  </a:cubicBezTo>
                  <a:lnTo>
                    <a:pt x="866776" y="2114550"/>
                  </a:lnTo>
                  <a:cubicBezTo>
                    <a:pt x="867572" y="2357157"/>
                    <a:pt x="868369" y="2576792"/>
                    <a:pt x="869165" y="2819399"/>
                  </a:cubicBezTo>
                  <a:lnTo>
                    <a:pt x="707207" y="2817439"/>
                  </a:lnTo>
                  <a:lnTo>
                    <a:pt x="725063" y="3576635"/>
                  </a:lnTo>
                  <a:lnTo>
                    <a:pt x="0" y="3563188"/>
                  </a:lnTo>
                  <a:cubicBezTo>
                    <a:pt x="398" y="2376112"/>
                    <a:pt x="797" y="1189036"/>
                    <a:pt x="1195" y="196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9318" y="1624326"/>
              <a:ext cx="615553" cy="31300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wrap="none" rtlCol="0">
              <a:spAutoFit/>
            </a:bodyPr>
            <a:lstStyle/>
            <a:p>
              <a:r>
                <a:rPr lang="pt-PT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Gestão de Redes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81105" y="4421509"/>
            <a:ext cx="3924743" cy="1455763"/>
            <a:chOff x="1781105" y="4005064"/>
            <a:chExt cx="3924743" cy="1455763"/>
          </a:xfrm>
          <a:noFill/>
        </p:grpSpPr>
        <p:sp>
          <p:nvSpPr>
            <p:cNvPr id="20" name="Freeform 19"/>
            <p:cNvSpPr/>
            <p:nvPr/>
          </p:nvSpPr>
          <p:spPr>
            <a:xfrm>
              <a:off x="1781105" y="4005064"/>
              <a:ext cx="3759125" cy="1455763"/>
            </a:xfrm>
            <a:custGeom>
              <a:avLst/>
              <a:gdLst>
                <a:gd name="connsiteX0" fmla="*/ 0 w 2962275"/>
                <a:gd name="connsiteY0" fmla="*/ 571500 h 1000125"/>
                <a:gd name="connsiteX1" fmla="*/ 0 w 2962275"/>
                <a:gd name="connsiteY1" fmla="*/ 1000125 h 1000125"/>
                <a:gd name="connsiteX2" fmla="*/ 2962275 w 2962275"/>
                <a:gd name="connsiteY2" fmla="*/ 1000125 h 1000125"/>
                <a:gd name="connsiteX3" fmla="*/ 2952750 w 2962275"/>
                <a:gd name="connsiteY3" fmla="*/ 0 h 1000125"/>
                <a:gd name="connsiteX4" fmla="*/ 1609725 w 2962275"/>
                <a:gd name="connsiteY4" fmla="*/ 0 h 1000125"/>
                <a:gd name="connsiteX5" fmla="*/ 1609725 w 2962275"/>
                <a:gd name="connsiteY5" fmla="*/ 219075 h 1000125"/>
                <a:gd name="connsiteX6" fmla="*/ 228600 w 2962275"/>
                <a:gd name="connsiteY6" fmla="*/ 209550 h 1000125"/>
                <a:gd name="connsiteX7" fmla="*/ 228600 w 2962275"/>
                <a:gd name="connsiteY7" fmla="*/ 457200 h 1000125"/>
                <a:gd name="connsiteX8" fmla="*/ 0 w 2962275"/>
                <a:gd name="connsiteY8" fmla="*/ 466725 h 1000125"/>
                <a:gd name="connsiteX9" fmla="*/ 0 w 2962275"/>
                <a:gd name="connsiteY9" fmla="*/ 571500 h 1000125"/>
                <a:gd name="connsiteX0" fmla="*/ 48815 w 3011090"/>
                <a:gd name="connsiteY0" fmla="*/ 571500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48815 w 3011090"/>
                <a:gd name="connsiteY9" fmla="*/ 571500 h 1000125"/>
                <a:gd name="connsiteX0" fmla="*/ 12204 w 3011090"/>
                <a:gd name="connsiteY0" fmla="*/ 590611 h 1000125"/>
                <a:gd name="connsiteX1" fmla="*/ 48815 w 3011090"/>
                <a:gd name="connsiteY1" fmla="*/ 1000125 h 1000125"/>
                <a:gd name="connsiteX2" fmla="*/ 3011090 w 3011090"/>
                <a:gd name="connsiteY2" fmla="*/ 1000125 h 1000125"/>
                <a:gd name="connsiteX3" fmla="*/ 3001565 w 3011090"/>
                <a:gd name="connsiteY3" fmla="*/ 0 h 1000125"/>
                <a:gd name="connsiteX4" fmla="*/ 1658540 w 3011090"/>
                <a:gd name="connsiteY4" fmla="*/ 0 h 1000125"/>
                <a:gd name="connsiteX5" fmla="*/ 1658540 w 3011090"/>
                <a:gd name="connsiteY5" fmla="*/ 219075 h 1000125"/>
                <a:gd name="connsiteX6" fmla="*/ 277415 w 3011090"/>
                <a:gd name="connsiteY6" fmla="*/ 209550 h 1000125"/>
                <a:gd name="connsiteX7" fmla="*/ 277415 w 3011090"/>
                <a:gd name="connsiteY7" fmla="*/ 457200 h 1000125"/>
                <a:gd name="connsiteX8" fmla="*/ 0 w 3011090"/>
                <a:gd name="connsiteY8" fmla="*/ 447614 h 1000125"/>
                <a:gd name="connsiteX9" fmla="*/ 12204 w 3011090"/>
                <a:gd name="connsiteY9" fmla="*/ 590611 h 1000125"/>
                <a:gd name="connsiteX0" fmla="*/ 12204 w 3011090"/>
                <a:gd name="connsiteY0" fmla="*/ 590611 h 1019236"/>
                <a:gd name="connsiteX1" fmla="*/ 24407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77415 w 3011090"/>
                <a:gd name="connsiteY6" fmla="*/ 209550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57200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219075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011090"/>
                <a:gd name="connsiteY0" fmla="*/ 590611 h 1019236"/>
                <a:gd name="connsiteX1" fmla="*/ 12203 w 3011090"/>
                <a:gd name="connsiteY1" fmla="*/ 1019236 h 1019236"/>
                <a:gd name="connsiteX2" fmla="*/ 3011090 w 3011090"/>
                <a:gd name="connsiteY2" fmla="*/ 1000125 h 1019236"/>
                <a:gd name="connsiteX3" fmla="*/ 3001565 w 3011090"/>
                <a:gd name="connsiteY3" fmla="*/ 0 h 1019236"/>
                <a:gd name="connsiteX4" fmla="*/ 1658540 w 3011090"/>
                <a:gd name="connsiteY4" fmla="*/ 0 h 1019236"/>
                <a:gd name="connsiteX5" fmla="*/ 1658540 w 3011090"/>
                <a:gd name="connsiteY5" fmla="*/ 199964 h 1019236"/>
                <a:gd name="connsiteX6" fmla="*/ 240804 w 3011090"/>
                <a:gd name="connsiteY6" fmla="*/ 161774 h 1019236"/>
                <a:gd name="connsiteX7" fmla="*/ 277415 w 3011090"/>
                <a:gd name="connsiteY7" fmla="*/ 447645 h 1019236"/>
                <a:gd name="connsiteX8" fmla="*/ 0 w 3011090"/>
                <a:gd name="connsiteY8" fmla="*/ 447614 h 1019236"/>
                <a:gd name="connsiteX9" fmla="*/ 12204 w 3011090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011090 w 3501918"/>
                <a:gd name="connsiteY2" fmla="*/ 100012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501918"/>
                <a:gd name="connsiteY0" fmla="*/ 590611 h 1019236"/>
                <a:gd name="connsiteX1" fmla="*/ 12203 w 3501918"/>
                <a:gd name="connsiteY1" fmla="*/ 1019236 h 1019236"/>
                <a:gd name="connsiteX2" fmla="*/ 3487035 w 3501918"/>
                <a:gd name="connsiteY2" fmla="*/ 1019235 h 1019236"/>
                <a:gd name="connsiteX3" fmla="*/ 3501918 w 3501918"/>
                <a:gd name="connsiteY3" fmla="*/ 0 h 1019236"/>
                <a:gd name="connsiteX4" fmla="*/ 1658540 w 3501918"/>
                <a:gd name="connsiteY4" fmla="*/ 0 h 1019236"/>
                <a:gd name="connsiteX5" fmla="*/ 1658540 w 3501918"/>
                <a:gd name="connsiteY5" fmla="*/ 199964 h 1019236"/>
                <a:gd name="connsiteX6" fmla="*/ 240804 w 3501918"/>
                <a:gd name="connsiteY6" fmla="*/ 161774 h 1019236"/>
                <a:gd name="connsiteX7" fmla="*/ 277415 w 3501918"/>
                <a:gd name="connsiteY7" fmla="*/ 447645 h 1019236"/>
                <a:gd name="connsiteX8" fmla="*/ 0 w 3501918"/>
                <a:gd name="connsiteY8" fmla="*/ 447614 h 1019236"/>
                <a:gd name="connsiteX9" fmla="*/ 12204 w 3501918"/>
                <a:gd name="connsiteY9" fmla="*/ 590611 h 1019236"/>
                <a:gd name="connsiteX0" fmla="*/ 12204 w 3487035"/>
                <a:gd name="connsiteY0" fmla="*/ 590611 h 1019236"/>
                <a:gd name="connsiteX1" fmla="*/ 12203 w 3487035"/>
                <a:gd name="connsiteY1" fmla="*/ 1019236 h 1019236"/>
                <a:gd name="connsiteX2" fmla="*/ 3487035 w 3487035"/>
                <a:gd name="connsiteY2" fmla="*/ 1019235 h 1019236"/>
                <a:gd name="connsiteX3" fmla="*/ 3399712 w 3487035"/>
                <a:gd name="connsiteY3" fmla="*/ 0 h 1019236"/>
                <a:gd name="connsiteX4" fmla="*/ 1658540 w 3487035"/>
                <a:gd name="connsiteY4" fmla="*/ 0 h 1019236"/>
                <a:gd name="connsiteX5" fmla="*/ 1658540 w 3487035"/>
                <a:gd name="connsiteY5" fmla="*/ 199964 h 1019236"/>
                <a:gd name="connsiteX6" fmla="*/ 240804 w 3487035"/>
                <a:gd name="connsiteY6" fmla="*/ 161774 h 1019236"/>
                <a:gd name="connsiteX7" fmla="*/ 277415 w 3487035"/>
                <a:gd name="connsiteY7" fmla="*/ 447645 h 1019236"/>
                <a:gd name="connsiteX8" fmla="*/ 0 w 3487035"/>
                <a:gd name="connsiteY8" fmla="*/ 447614 h 1019236"/>
                <a:gd name="connsiteX9" fmla="*/ 12204 w 3487035"/>
                <a:gd name="connsiteY9" fmla="*/ 590611 h 1019236"/>
                <a:gd name="connsiteX0" fmla="*/ 12204 w 3399712"/>
                <a:gd name="connsiteY0" fmla="*/ 590611 h 1019236"/>
                <a:gd name="connsiteX1" fmla="*/ 12203 w 3399712"/>
                <a:gd name="connsiteY1" fmla="*/ 1019236 h 1019236"/>
                <a:gd name="connsiteX2" fmla="*/ 3359277 w 3399712"/>
                <a:gd name="connsiteY2" fmla="*/ 1019235 h 1019236"/>
                <a:gd name="connsiteX3" fmla="*/ 3399712 w 3399712"/>
                <a:gd name="connsiteY3" fmla="*/ 0 h 1019236"/>
                <a:gd name="connsiteX4" fmla="*/ 1658540 w 3399712"/>
                <a:gd name="connsiteY4" fmla="*/ 0 h 1019236"/>
                <a:gd name="connsiteX5" fmla="*/ 1658540 w 3399712"/>
                <a:gd name="connsiteY5" fmla="*/ 199964 h 1019236"/>
                <a:gd name="connsiteX6" fmla="*/ 240804 w 3399712"/>
                <a:gd name="connsiteY6" fmla="*/ 161774 h 1019236"/>
                <a:gd name="connsiteX7" fmla="*/ 277415 w 3399712"/>
                <a:gd name="connsiteY7" fmla="*/ 447645 h 1019236"/>
                <a:gd name="connsiteX8" fmla="*/ 0 w 3399712"/>
                <a:gd name="connsiteY8" fmla="*/ 447614 h 1019236"/>
                <a:gd name="connsiteX9" fmla="*/ 12204 w 3399712"/>
                <a:gd name="connsiteY9" fmla="*/ 590611 h 1019236"/>
                <a:gd name="connsiteX0" fmla="*/ 12204 w 3361385"/>
                <a:gd name="connsiteY0" fmla="*/ 590611 h 1019236"/>
                <a:gd name="connsiteX1" fmla="*/ 12203 w 3361385"/>
                <a:gd name="connsiteY1" fmla="*/ 1019236 h 1019236"/>
                <a:gd name="connsiteX2" fmla="*/ 3359277 w 3361385"/>
                <a:gd name="connsiteY2" fmla="*/ 1019235 h 1019236"/>
                <a:gd name="connsiteX3" fmla="*/ 3361385 w 3361385"/>
                <a:gd name="connsiteY3" fmla="*/ 0 h 1019236"/>
                <a:gd name="connsiteX4" fmla="*/ 1658540 w 3361385"/>
                <a:gd name="connsiteY4" fmla="*/ 0 h 1019236"/>
                <a:gd name="connsiteX5" fmla="*/ 1658540 w 3361385"/>
                <a:gd name="connsiteY5" fmla="*/ 199964 h 1019236"/>
                <a:gd name="connsiteX6" fmla="*/ 240804 w 3361385"/>
                <a:gd name="connsiteY6" fmla="*/ 161774 h 1019236"/>
                <a:gd name="connsiteX7" fmla="*/ 277415 w 3361385"/>
                <a:gd name="connsiteY7" fmla="*/ 447645 h 1019236"/>
                <a:gd name="connsiteX8" fmla="*/ 0 w 3361385"/>
                <a:gd name="connsiteY8" fmla="*/ 447614 h 1019236"/>
                <a:gd name="connsiteX9" fmla="*/ 12204 w 3361385"/>
                <a:gd name="connsiteY9" fmla="*/ 590611 h 101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1385" h="1019236">
                  <a:moveTo>
                    <a:pt x="12204" y="590611"/>
                  </a:moveTo>
                  <a:cubicBezTo>
                    <a:pt x="12204" y="733486"/>
                    <a:pt x="12203" y="876361"/>
                    <a:pt x="12203" y="1019236"/>
                  </a:cubicBezTo>
                  <a:lnTo>
                    <a:pt x="3359277" y="1019235"/>
                  </a:lnTo>
                  <a:cubicBezTo>
                    <a:pt x="3359980" y="679490"/>
                    <a:pt x="3360682" y="339745"/>
                    <a:pt x="3361385" y="0"/>
                  </a:cubicBezTo>
                  <a:lnTo>
                    <a:pt x="1658540" y="0"/>
                  </a:lnTo>
                  <a:lnTo>
                    <a:pt x="1658540" y="199964"/>
                  </a:lnTo>
                  <a:lnTo>
                    <a:pt x="240804" y="161774"/>
                  </a:lnTo>
                  <a:lnTo>
                    <a:pt x="277415" y="447645"/>
                  </a:lnTo>
                  <a:lnTo>
                    <a:pt x="0" y="447614"/>
                  </a:lnTo>
                  <a:lnTo>
                    <a:pt x="12204" y="590611"/>
                  </a:lnTo>
                  <a:close/>
                </a:path>
              </a:pathLst>
            </a:cu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15284" y="4366896"/>
              <a:ext cx="3790564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</a:t>
              </a:r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63688" y="2693318"/>
            <a:ext cx="3802121" cy="1912676"/>
            <a:chOff x="1763688" y="2276873"/>
            <a:chExt cx="3802121" cy="1912676"/>
          </a:xfrm>
          <a:noFill/>
        </p:grpSpPr>
        <p:sp>
          <p:nvSpPr>
            <p:cNvPr id="23" name="Freeform 22"/>
            <p:cNvSpPr/>
            <p:nvPr/>
          </p:nvSpPr>
          <p:spPr>
            <a:xfrm>
              <a:off x="1763688" y="2276873"/>
              <a:ext cx="3802121" cy="1912676"/>
            </a:xfrm>
            <a:custGeom>
              <a:avLst/>
              <a:gdLst>
                <a:gd name="connsiteX0" fmla="*/ 247650 w 2952750"/>
                <a:gd name="connsiteY0" fmla="*/ 1752600 h 1800225"/>
                <a:gd name="connsiteX1" fmla="*/ 238125 w 2952750"/>
                <a:gd name="connsiteY1" fmla="*/ 1247775 h 1800225"/>
                <a:gd name="connsiteX2" fmla="*/ 9525 w 2952750"/>
                <a:gd name="connsiteY2" fmla="*/ 1247775 h 1800225"/>
                <a:gd name="connsiteX3" fmla="*/ 0 w 2952750"/>
                <a:gd name="connsiteY3" fmla="*/ 581025 h 1800225"/>
                <a:gd name="connsiteX4" fmla="*/ 209550 w 2952750"/>
                <a:gd name="connsiteY4" fmla="*/ 590550 h 1800225"/>
                <a:gd name="connsiteX5" fmla="*/ 228600 w 2952750"/>
                <a:gd name="connsiteY5" fmla="*/ 238125 h 1800225"/>
                <a:gd name="connsiteX6" fmla="*/ 2238375 w 2952750"/>
                <a:gd name="connsiteY6" fmla="*/ 238125 h 1800225"/>
                <a:gd name="connsiteX7" fmla="*/ 2266950 w 2952750"/>
                <a:gd name="connsiteY7" fmla="*/ 0 h 1800225"/>
                <a:gd name="connsiteX8" fmla="*/ 2952750 w 2952750"/>
                <a:gd name="connsiteY8" fmla="*/ 9525 h 1800225"/>
                <a:gd name="connsiteX9" fmla="*/ 2952750 w 2952750"/>
                <a:gd name="connsiteY9" fmla="*/ 1562100 h 1800225"/>
                <a:gd name="connsiteX10" fmla="*/ 1571625 w 2952750"/>
                <a:gd name="connsiteY10" fmla="*/ 1571625 h 1800225"/>
                <a:gd name="connsiteX11" fmla="*/ 1571625 w 2952750"/>
                <a:gd name="connsiteY11" fmla="*/ 1800225 h 1800225"/>
                <a:gd name="connsiteX12" fmla="*/ 247650 w 2952750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2952750 w 3393261"/>
                <a:gd name="connsiteY8" fmla="*/ 9525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428978"/>
                <a:gd name="connsiteY0" fmla="*/ 1752600 h 1800225"/>
                <a:gd name="connsiteX1" fmla="*/ 238125 w 3428978"/>
                <a:gd name="connsiteY1" fmla="*/ 1247775 h 1800225"/>
                <a:gd name="connsiteX2" fmla="*/ 9525 w 3428978"/>
                <a:gd name="connsiteY2" fmla="*/ 1247775 h 1800225"/>
                <a:gd name="connsiteX3" fmla="*/ 0 w 3428978"/>
                <a:gd name="connsiteY3" fmla="*/ 581025 h 1800225"/>
                <a:gd name="connsiteX4" fmla="*/ 209550 w 3428978"/>
                <a:gd name="connsiteY4" fmla="*/ 590550 h 1800225"/>
                <a:gd name="connsiteX5" fmla="*/ 228600 w 3428978"/>
                <a:gd name="connsiteY5" fmla="*/ 238125 h 1800225"/>
                <a:gd name="connsiteX6" fmla="*/ 2238375 w 3428978"/>
                <a:gd name="connsiteY6" fmla="*/ 238125 h 1800225"/>
                <a:gd name="connsiteX7" fmla="*/ 2266950 w 3428978"/>
                <a:gd name="connsiteY7" fmla="*/ 0 h 1800225"/>
                <a:gd name="connsiteX8" fmla="*/ 3428978 w 3428978"/>
                <a:gd name="connsiteY8" fmla="*/ 35215 h 1800225"/>
                <a:gd name="connsiteX9" fmla="*/ 3393261 w 3428978"/>
                <a:gd name="connsiteY9" fmla="*/ 1562100 h 1800225"/>
                <a:gd name="connsiteX10" fmla="*/ 1571625 w 3428978"/>
                <a:gd name="connsiteY10" fmla="*/ 1571625 h 1800225"/>
                <a:gd name="connsiteX11" fmla="*/ 1571625 w 3428978"/>
                <a:gd name="connsiteY11" fmla="*/ 1800225 h 1800225"/>
                <a:gd name="connsiteX12" fmla="*/ 247650 w 3428978"/>
                <a:gd name="connsiteY12" fmla="*/ 1752600 h 1800225"/>
                <a:gd name="connsiteX0" fmla="*/ 247650 w 3393261"/>
                <a:gd name="connsiteY0" fmla="*/ 1752600 h 1800225"/>
                <a:gd name="connsiteX1" fmla="*/ 238125 w 3393261"/>
                <a:gd name="connsiteY1" fmla="*/ 1247775 h 1800225"/>
                <a:gd name="connsiteX2" fmla="*/ 9525 w 3393261"/>
                <a:gd name="connsiteY2" fmla="*/ 1247775 h 1800225"/>
                <a:gd name="connsiteX3" fmla="*/ 0 w 3393261"/>
                <a:gd name="connsiteY3" fmla="*/ 581025 h 1800225"/>
                <a:gd name="connsiteX4" fmla="*/ 209550 w 3393261"/>
                <a:gd name="connsiteY4" fmla="*/ 590550 h 1800225"/>
                <a:gd name="connsiteX5" fmla="*/ 228600 w 3393261"/>
                <a:gd name="connsiteY5" fmla="*/ 238125 h 1800225"/>
                <a:gd name="connsiteX6" fmla="*/ 2238375 w 3393261"/>
                <a:gd name="connsiteY6" fmla="*/ 238125 h 1800225"/>
                <a:gd name="connsiteX7" fmla="*/ 2266950 w 3393261"/>
                <a:gd name="connsiteY7" fmla="*/ 0 h 1800225"/>
                <a:gd name="connsiteX8" fmla="*/ 3329268 w 3393261"/>
                <a:gd name="connsiteY8" fmla="*/ 8320 h 1800225"/>
                <a:gd name="connsiteX9" fmla="*/ 3393261 w 3393261"/>
                <a:gd name="connsiteY9" fmla="*/ 1562100 h 1800225"/>
                <a:gd name="connsiteX10" fmla="*/ 1571625 w 3393261"/>
                <a:gd name="connsiteY10" fmla="*/ 1571625 h 1800225"/>
                <a:gd name="connsiteX11" fmla="*/ 1571625 w 3393261"/>
                <a:gd name="connsiteY11" fmla="*/ 1800225 h 1800225"/>
                <a:gd name="connsiteX12" fmla="*/ 247650 w 3393261"/>
                <a:gd name="connsiteY12" fmla="*/ 1752600 h 1800225"/>
                <a:gd name="connsiteX0" fmla="*/ 247650 w 3329268"/>
                <a:gd name="connsiteY0" fmla="*/ 1752600 h 1800225"/>
                <a:gd name="connsiteX1" fmla="*/ 238125 w 3329268"/>
                <a:gd name="connsiteY1" fmla="*/ 1247775 h 1800225"/>
                <a:gd name="connsiteX2" fmla="*/ 9525 w 3329268"/>
                <a:gd name="connsiteY2" fmla="*/ 1247775 h 1800225"/>
                <a:gd name="connsiteX3" fmla="*/ 0 w 3329268"/>
                <a:gd name="connsiteY3" fmla="*/ 581025 h 1800225"/>
                <a:gd name="connsiteX4" fmla="*/ 209550 w 3329268"/>
                <a:gd name="connsiteY4" fmla="*/ 590550 h 1800225"/>
                <a:gd name="connsiteX5" fmla="*/ 228600 w 3329268"/>
                <a:gd name="connsiteY5" fmla="*/ 238125 h 1800225"/>
                <a:gd name="connsiteX6" fmla="*/ 2238375 w 3329268"/>
                <a:gd name="connsiteY6" fmla="*/ 238125 h 1800225"/>
                <a:gd name="connsiteX7" fmla="*/ 2266950 w 3329268"/>
                <a:gd name="connsiteY7" fmla="*/ 0 h 1800225"/>
                <a:gd name="connsiteX8" fmla="*/ 3329268 w 3329268"/>
                <a:gd name="connsiteY8" fmla="*/ 8320 h 1800225"/>
                <a:gd name="connsiteX9" fmla="*/ 3293551 w 3329268"/>
                <a:gd name="connsiteY9" fmla="*/ 1575548 h 1800225"/>
                <a:gd name="connsiteX10" fmla="*/ 1571625 w 3329268"/>
                <a:gd name="connsiteY10" fmla="*/ 1571625 h 1800225"/>
                <a:gd name="connsiteX11" fmla="*/ 1571625 w 3329268"/>
                <a:gd name="connsiteY11" fmla="*/ 1800225 h 1800225"/>
                <a:gd name="connsiteX12" fmla="*/ 247650 w 3329268"/>
                <a:gd name="connsiteY12" fmla="*/ 1752600 h 1800225"/>
                <a:gd name="connsiteX0" fmla="*/ 247650 w 3316804"/>
                <a:gd name="connsiteY0" fmla="*/ 1752600 h 1800225"/>
                <a:gd name="connsiteX1" fmla="*/ 238125 w 3316804"/>
                <a:gd name="connsiteY1" fmla="*/ 1247775 h 1800225"/>
                <a:gd name="connsiteX2" fmla="*/ 9525 w 3316804"/>
                <a:gd name="connsiteY2" fmla="*/ 1247775 h 1800225"/>
                <a:gd name="connsiteX3" fmla="*/ 0 w 3316804"/>
                <a:gd name="connsiteY3" fmla="*/ 581025 h 1800225"/>
                <a:gd name="connsiteX4" fmla="*/ 209550 w 3316804"/>
                <a:gd name="connsiteY4" fmla="*/ 590550 h 1800225"/>
                <a:gd name="connsiteX5" fmla="*/ 228600 w 3316804"/>
                <a:gd name="connsiteY5" fmla="*/ 238125 h 1800225"/>
                <a:gd name="connsiteX6" fmla="*/ 2238375 w 3316804"/>
                <a:gd name="connsiteY6" fmla="*/ 238125 h 1800225"/>
                <a:gd name="connsiteX7" fmla="*/ 2266950 w 3316804"/>
                <a:gd name="connsiteY7" fmla="*/ 0 h 1800225"/>
                <a:gd name="connsiteX8" fmla="*/ 3316804 w 3316804"/>
                <a:gd name="connsiteY8" fmla="*/ 21767 h 1800225"/>
                <a:gd name="connsiteX9" fmla="*/ 3293551 w 3316804"/>
                <a:gd name="connsiteY9" fmla="*/ 1575548 h 1800225"/>
                <a:gd name="connsiteX10" fmla="*/ 1571625 w 3316804"/>
                <a:gd name="connsiteY10" fmla="*/ 1571625 h 1800225"/>
                <a:gd name="connsiteX11" fmla="*/ 1571625 w 3316804"/>
                <a:gd name="connsiteY11" fmla="*/ 1800225 h 1800225"/>
                <a:gd name="connsiteX12" fmla="*/ 247650 w 3316804"/>
                <a:gd name="connsiteY12" fmla="*/ 1752600 h 180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6804" h="1800225">
                  <a:moveTo>
                    <a:pt x="247650" y="1752600"/>
                  </a:moveTo>
                  <a:lnTo>
                    <a:pt x="238125" y="1247775"/>
                  </a:lnTo>
                  <a:lnTo>
                    <a:pt x="9525" y="1247775"/>
                  </a:lnTo>
                  <a:lnTo>
                    <a:pt x="0" y="581025"/>
                  </a:lnTo>
                  <a:lnTo>
                    <a:pt x="209550" y="590550"/>
                  </a:lnTo>
                  <a:lnTo>
                    <a:pt x="228600" y="238125"/>
                  </a:lnTo>
                  <a:lnTo>
                    <a:pt x="2238375" y="238125"/>
                  </a:lnTo>
                  <a:lnTo>
                    <a:pt x="2266950" y="0"/>
                  </a:lnTo>
                  <a:lnTo>
                    <a:pt x="3316804" y="21767"/>
                  </a:lnTo>
                  <a:lnTo>
                    <a:pt x="3293551" y="1575548"/>
                  </a:lnTo>
                  <a:lnTo>
                    <a:pt x="1571625" y="1571625"/>
                  </a:lnTo>
                  <a:lnTo>
                    <a:pt x="1571625" y="1800225"/>
                  </a:lnTo>
                  <a:lnTo>
                    <a:pt x="247650" y="1752600"/>
                  </a:lnTo>
                  <a:close/>
                </a:path>
              </a:pathLst>
            </a:custGeom>
            <a:grpFill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6066" y="2973494"/>
              <a:ext cx="3573728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endParaRPr lang="en-US" sz="2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25827" y="1578452"/>
            <a:ext cx="4248653" cy="1303138"/>
            <a:chOff x="1425827" y="1162007"/>
            <a:chExt cx="4248653" cy="1303138"/>
          </a:xfrm>
          <a:noFill/>
        </p:grpSpPr>
        <p:sp>
          <p:nvSpPr>
            <p:cNvPr id="26" name="Freeform 25"/>
            <p:cNvSpPr/>
            <p:nvPr/>
          </p:nvSpPr>
          <p:spPr>
            <a:xfrm>
              <a:off x="1714344" y="1162007"/>
              <a:ext cx="3825449" cy="1303138"/>
            </a:xfrm>
            <a:custGeom>
              <a:avLst/>
              <a:gdLst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685800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47900 w 2952750"/>
                <a:gd name="connsiteY7" fmla="*/ 71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33425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2952750"/>
                <a:gd name="connsiteY0" fmla="*/ 0 h 952500"/>
                <a:gd name="connsiteX1" fmla="*/ 228600 w 2952750"/>
                <a:gd name="connsiteY1" fmla="*/ 342900 h 952500"/>
                <a:gd name="connsiteX2" fmla="*/ 0 w 2952750"/>
                <a:gd name="connsiteY2" fmla="*/ 342900 h 952500"/>
                <a:gd name="connsiteX3" fmla="*/ 19050 w 2952750"/>
                <a:gd name="connsiteY3" fmla="*/ 715801 h 952500"/>
                <a:gd name="connsiteX4" fmla="*/ 238125 w 2952750"/>
                <a:gd name="connsiteY4" fmla="*/ 704850 h 952500"/>
                <a:gd name="connsiteX5" fmla="*/ 266700 w 2952750"/>
                <a:gd name="connsiteY5" fmla="*/ 952500 h 952500"/>
                <a:gd name="connsiteX6" fmla="*/ 2200275 w 2952750"/>
                <a:gd name="connsiteY6" fmla="*/ 952500 h 952500"/>
                <a:gd name="connsiteX7" fmla="*/ 2212696 w 2952750"/>
                <a:gd name="connsiteY7" fmla="*/ 734375 h 952500"/>
                <a:gd name="connsiteX8" fmla="*/ 2952750 w 2952750"/>
                <a:gd name="connsiteY8" fmla="*/ 773426 h 952500"/>
                <a:gd name="connsiteX9" fmla="*/ 2952750 w 2952750"/>
                <a:gd name="connsiteY9" fmla="*/ 9525 h 952500"/>
                <a:gd name="connsiteX10" fmla="*/ 228600 w 2952750"/>
                <a:gd name="connsiteY10" fmla="*/ 0 h 952500"/>
                <a:gd name="connsiteX0" fmla="*/ 228600 w 3375197"/>
                <a:gd name="connsiteY0" fmla="*/ 0 h 952500"/>
                <a:gd name="connsiteX1" fmla="*/ 228600 w 3375197"/>
                <a:gd name="connsiteY1" fmla="*/ 342900 h 952500"/>
                <a:gd name="connsiteX2" fmla="*/ 0 w 3375197"/>
                <a:gd name="connsiteY2" fmla="*/ 342900 h 952500"/>
                <a:gd name="connsiteX3" fmla="*/ 19050 w 3375197"/>
                <a:gd name="connsiteY3" fmla="*/ 715801 h 952500"/>
                <a:gd name="connsiteX4" fmla="*/ 238125 w 3375197"/>
                <a:gd name="connsiteY4" fmla="*/ 704850 h 952500"/>
                <a:gd name="connsiteX5" fmla="*/ 266700 w 3375197"/>
                <a:gd name="connsiteY5" fmla="*/ 952500 h 952500"/>
                <a:gd name="connsiteX6" fmla="*/ 2200275 w 3375197"/>
                <a:gd name="connsiteY6" fmla="*/ 952500 h 952500"/>
                <a:gd name="connsiteX7" fmla="*/ 2212696 w 3375197"/>
                <a:gd name="connsiteY7" fmla="*/ 734375 h 952500"/>
                <a:gd name="connsiteX8" fmla="*/ 3375197 w 3375197"/>
                <a:gd name="connsiteY8" fmla="*/ 773426 h 952500"/>
                <a:gd name="connsiteX9" fmla="*/ 2952750 w 3375197"/>
                <a:gd name="connsiteY9" fmla="*/ 9525 h 952500"/>
                <a:gd name="connsiteX10" fmla="*/ 228600 w 3375197"/>
                <a:gd name="connsiteY10" fmla="*/ 0 h 952500"/>
                <a:gd name="connsiteX0" fmla="*/ 228600 w 3410402"/>
                <a:gd name="connsiteY0" fmla="*/ 0 h 952500"/>
                <a:gd name="connsiteX1" fmla="*/ 228600 w 3410402"/>
                <a:gd name="connsiteY1" fmla="*/ 342900 h 952500"/>
                <a:gd name="connsiteX2" fmla="*/ 0 w 3410402"/>
                <a:gd name="connsiteY2" fmla="*/ 342900 h 952500"/>
                <a:gd name="connsiteX3" fmla="*/ 19050 w 3410402"/>
                <a:gd name="connsiteY3" fmla="*/ 715801 h 952500"/>
                <a:gd name="connsiteX4" fmla="*/ 238125 w 3410402"/>
                <a:gd name="connsiteY4" fmla="*/ 704850 h 952500"/>
                <a:gd name="connsiteX5" fmla="*/ 266700 w 3410402"/>
                <a:gd name="connsiteY5" fmla="*/ 952500 h 952500"/>
                <a:gd name="connsiteX6" fmla="*/ 2200275 w 3410402"/>
                <a:gd name="connsiteY6" fmla="*/ 952500 h 952500"/>
                <a:gd name="connsiteX7" fmla="*/ 2212696 w 3410402"/>
                <a:gd name="connsiteY7" fmla="*/ 734375 h 952500"/>
                <a:gd name="connsiteX8" fmla="*/ 3375197 w 3410402"/>
                <a:gd name="connsiteY8" fmla="*/ 773426 h 952500"/>
                <a:gd name="connsiteX9" fmla="*/ 3410402 w 3410402"/>
                <a:gd name="connsiteY9" fmla="*/ 39526 h 952500"/>
                <a:gd name="connsiteX10" fmla="*/ 228600 w 3410402"/>
                <a:gd name="connsiteY10" fmla="*/ 0 h 95250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375197 w 3398117"/>
                <a:gd name="connsiteY8" fmla="*/ 775776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398117"/>
                <a:gd name="connsiteY0" fmla="*/ 2350 h 954850"/>
                <a:gd name="connsiteX1" fmla="*/ 228600 w 3398117"/>
                <a:gd name="connsiteY1" fmla="*/ 345250 h 954850"/>
                <a:gd name="connsiteX2" fmla="*/ 0 w 3398117"/>
                <a:gd name="connsiteY2" fmla="*/ 345250 h 954850"/>
                <a:gd name="connsiteX3" fmla="*/ 19050 w 3398117"/>
                <a:gd name="connsiteY3" fmla="*/ 718151 h 954850"/>
                <a:gd name="connsiteX4" fmla="*/ 238125 w 3398117"/>
                <a:gd name="connsiteY4" fmla="*/ 707200 h 954850"/>
                <a:gd name="connsiteX5" fmla="*/ 266700 w 3398117"/>
                <a:gd name="connsiteY5" fmla="*/ 954850 h 954850"/>
                <a:gd name="connsiteX6" fmla="*/ 2200275 w 3398117"/>
                <a:gd name="connsiteY6" fmla="*/ 954850 h 954850"/>
                <a:gd name="connsiteX7" fmla="*/ 2212696 w 3398117"/>
                <a:gd name="connsiteY7" fmla="*/ 736725 h 954850"/>
                <a:gd name="connsiteX8" fmla="*/ 3289203 w 3398117"/>
                <a:gd name="connsiteY8" fmla="*/ 765308 h 954850"/>
                <a:gd name="connsiteX9" fmla="*/ 3398117 w 3398117"/>
                <a:gd name="connsiteY9" fmla="*/ 0 h 954850"/>
                <a:gd name="connsiteX10" fmla="*/ 228600 w 3398117"/>
                <a:gd name="connsiteY10" fmla="*/ 2350 h 954850"/>
                <a:gd name="connsiteX0" fmla="*/ 228600 w 3289203"/>
                <a:gd name="connsiteY0" fmla="*/ 2350 h 954850"/>
                <a:gd name="connsiteX1" fmla="*/ 228600 w 3289203"/>
                <a:gd name="connsiteY1" fmla="*/ 345250 h 954850"/>
                <a:gd name="connsiteX2" fmla="*/ 0 w 3289203"/>
                <a:gd name="connsiteY2" fmla="*/ 345250 h 954850"/>
                <a:gd name="connsiteX3" fmla="*/ 19050 w 3289203"/>
                <a:gd name="connsiteY3" fmla="*/ 718151 h 954850"/>
                <a:gd name="connsiteX4" fmla="*/ 238125 w 3289203"/>
                <a:gd name="connsiteY4" fmla="*/ 707200 h 954850"/>
                <a:gd name="connsiteX5" fmla="*/ 266700 w 3289203"/>
                <a:gd name="connsiteY5" fmla="*/ 954850 h 954850"/>
                <a:gd name="connsiteX6" fmla="*/ 2200275 w 3289203"/>
                <a:gd name="connsiteY6" fmla="*/ 954850 h 954850"/>
                <a:gd name="connsiteX7" fmla="*/ 2212696 w 3289203"/>
                <a:gd name="connsiteY7" fmla="*/ 736725 h 954850"/>
                <a:gd name="connsiteX8" fmla="*/ 3289203 w 3289203"/>
                <a:gd name="connsiteY8" fmla="*/ 765308 h 954850"/>
                <a:gd name="connsiteX9" fmla="*/ 3287555 w 3289203"/>
                <a:gd name="connsiteY9" fmla="*/ 0 h 954850"/>
                <a:gd name="connsiteX10" fmla="*/ 228600 w 3289203"/>
                <a:gd name="connsiteY10" fmla="*/ 2350 h 95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9203" h="954850">
                  <a:moveTo>
                    <a:pt x="228600" y="2350"/>
                  </a:moveTo>
                  <a:lnTo>
                    <a:pt x="228600" y="345250"/>
                  </a:lnTo>
                  <a:lnTo>
                    <a:pt x="0" y="345250"/>
                  </a:lnTo>
                  <a:lnTo>
                    <a:pt x="19050" y="718151"/>
                  </a:lnTo>
                  <a:lnTo>
                    <a:pt x="238125" y="707200"/>
                  </a:lnTo>
                  <a:lnTo>
                    <a:pt x="266700" y="954850"/>
                  </a:lnTo>
                  <a:lnTo>
                    <a:pt x="2200275" y="954850"/>
                  </a:lnTo>
                  <a:lnTo>
                    <a:pt x="2212696" y="736725"/>
                  </a:lnTo>
                  <a:lnTo>
                    <a:pt x="3289203" y="765308"/>
                  </a:lnTo>
                  <a:cubicBezTo>
                    <a:pt x="3288654" y="510205"/>
                    <a:pt x="3288104" y="255103"/>
                    <a:pt x="3287555" y="0"/>
                  </a:cubicBezTo>
                  <a:lnTo>
                    <a:pt x="228600" y="2350"/>
                  </a:lnTo>
                  <a:close/>
                </a:path>
              </a:pathLst>
            </a:cu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25827" y="1234092"/>
              <a:ext cx="4248653" cy="5232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rtlCol="0">
              <a:spAutoFit/>
            </a:bodyPr>
            <a:lstStyle/>
            <a:p>
              <a:r>
                <a:rPr lang="pt-PT" sz="2800" dirty="0" smtClean="0">
                  <a:solidFill>
                    <a:srgbClr val="FFFF00"/>
                  </a:solidFill>
                  <a:latin typeface="Franklin Gothic Demi" panose="020B0703020102020204" pitchFamily="34" charset="0"/>
                </a:rPr>
                <a:t>             </a:t>
              </a:r>
              <a:endParaRPr lang="pt-PT" sz="2800" dirty="0" smtClean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64696" y="1594132"/>
            <a:ext cx="2771800" cy="4355148"/>
            <a:chOff x="6372200" y="1234092"/>
            <a:chExt cx="2771800" cy="4355148"/>
          </a:xfrm>
        </p:grpSpPr>
        <p:sp>
          <p:nvSpPr>
            <p:cNvPr id="29" name="Rounded Rectangle 28"/>
            <p:cNvSpPr/>
            <p:nvPr/>
          </p:nvSpPr>
          <p:spPr>
            <a:xfrm>
              <a:off x="6372200" y="1234092"/>
              <a:ext cx="2771800" cy="4355148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Franklin Gothic Demi" panose="020B0703020102020204" pitchFamily="34" charset="0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19530" y="491372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1. Físico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519529" y="4315147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2. Ligação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6519528" y="372451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3. Rede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510680" y="3121870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4. Transporte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510680" y="2532921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5. Sessão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519528" y="1945655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6. Apresentação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519528" y="1347046"/>
              <a:ext cx="2448967" cy="56665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pt-PT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. Aplicação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422110" y="1247758"/>
            <a:ext cx="2435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3"/>
                </a:solidFill>
                <a:latin typeface="+mn-lt"/>
              </a:rPr>
              <a:t>Modelo de Referência</a:t>
            </a:r>
            <a:endParaRPr lang="en-US" sz="16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" name="Left Brace 5"/>
          <p:cNvSpPr/>
          <p:nvPr/>
        </p:nvSpPr>
        <p:spPr>
          <a:xfrm>
            <a:off x="5220269" y="1669026"/>
            <a:ext cx="1180333" cy="4133334"/>
          </a:xfrm>
          <a:prstGeom prst="leftBrace">
            <a:avLst>
              <a:gd name="adj1" fmla="val 8333"/>
              <a:gd name="adj2" fmla="val 49340"/>
            </a:avLst>
          </a:prstGeom>
          <a:ln w="317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ular Callout 38"/>
          <p:cNvSpPr/>
          <p:nvPr/>
        </p:nvSpPr>
        <p:spPr>
          <a:xfrm>
            <a:off x="976372" y="5270143"/>
            <a:ext cx="5474240" cy="1473393"/>
          </a:xfrm>
          <a:prstGeom prst="wedgeRectCallout">
            <a:avLst>
              <a:gd name="adj1" fmla="val -41898"/>
              <a:gd name="adj2" fmla="val -87963"/>
            </a:avLst>
          </a:prstGeom>
          <a:gradFill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Arquiteturas de gestão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Modelos dados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P</a:t>
            </a:r>
            <a:r>
              <a:rPr lang="pt-PT" dirty="0" smtClean="0"/>
              <a:t>aradigmas de comunicação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Actividades</a:t>
            </a:r>
            <a:r>
              <a:rPr lang="pt-PT" dirty="0" smtClean="0"/>
              <a:t> de gestão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9928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188913"/>
            <a:ext cx="8641655" cy="5037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pt-BR" altLang="pt-PT" sz="1600" b="1" noProof="1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6450612" y="88653"/>
            <a:ext cx="2577034" cy="952746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accent1"/>
                </a:solidFill>
              </a:rPr>
              <a:t>Quem?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9" name="Picture 2" descr="UM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ENG-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6192838"/>
            <a:ext cx="476250" cy="476250"/>
          </a:xfrm>
          <a:prstGeom prst="rect">
            <a:avLst/>
          </a:prstGeom>
          <a:noFill/>
          <a:ln w="31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912"/>
            <a:ext cx="8282881" cy="952746"/>
          </a:xfrm>
        </p:spPr>
        <p:txBody>
          <a:bodyPr>
            <a:normAutofit/>
          </a:bodyPr>
          <a:lstStyle/>
          <a:p>
            <a:r>
              <a:rPr lang="pt-PT" sz="2400" b="1" dirty="0"/>
              <a:t>ERS – ENGENHARIA DE REDES E </a:t>
            </a:r>
            <a:r>
              <a:rPr lang="pt-PT" sz="2400" b="1" dirty="0" smtClean="0"/>
              <a:t>SERVIÇOS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8362" y="807095"/>
            <a:ext cx="4144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accent1"/>
                </a:solidFill>
                <a:latin typeface="+mj-lt"/>
              </a:rPr>
              <a:t>Equipa Docente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8322" y="902369"/>
            <a:ext cx="360040" cy="271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http://marco.uminho.pt/CCG/gcom-fotos/CCN-2013-reduc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" y="1478433"/>
            <a:ext cx="7806156" cy="400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1297" y="2056817"/>
            <a:ext cx="134363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Paulo Carvalho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45334" y="1799801"/>
            <a:ext cx="148790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Alexandre Santos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99233" y="2060848"/>
            <a:ext cx="119135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Solange Lima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32316" y="1869322"/>
            <a:ext cx="110799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Pedro Sousa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92008" y="1973697"/>
            <a:ext cx="960519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Bruno Dias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70704" y="1855857"/>
            <a:ext cx="1260281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António Costa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74267" y="2020184"/>
            <a:ext cx="153279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pt-PT" sz="1200" dirty="0" smtClean="0">
                <a:solidFill>
                  <a:schemeClr val="accent1"/>
                </a:solidFill>
                <a:latin typeface="+mn-lt"/>
              </a:rPr>
              <a:t>Joaquim Macedo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203575" y="6165850"/>
            <a:ext cx="460851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>
                <a:solidFill>
                  <a:schemeClr val="bg1"/>
                </a:solidFill>
                <a:latin typeface="Antique Olive Roman" pitchFamily="34" charset="0"/>
              </a:rPr>
              <a:t>  </a:t>
            </a:r>
            <a:r>
              <a:rPr lang="pt-PT" altLang="pt-PT" sz="1000" dirty="0">
                <a:solidFill>
                  <a:schemeClr val="accent1"/>
                </a:solidFill>
                <a:latin typeface="+mn-lt"/>
              </a:rPr>
              <a:t>SETEMBRO </a:t>
            </a:r>
            <a:r>
              <a:rPr lang="pt-PT" altLang="pt-PT" sz="1000" dirty="0" smtClean="0">
                <a:solidFill>
                  <a:schemeClr val="accent1"/>
                </a:solidFill>
                <a:latin typeface="+mn-lt"/>
              </a:rPr>
              <a:t>2014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pt-PT" altLang="pt-PT" sz="1000" dirty="0" smtClean="0">
                <a:solidFill>
                  <a:schemeClr val="tx2"/>
                </a:solidFill>
                <a:latin typeface="+mn-lt"/>
              </a:rPr>
              <a:t>DEPARTAMENTO </a:t>
            </a:r>
            <a:r>
              <a:rPr lang="pt-PT" altLang="pt-PT" sz="1000" dirty="0">
                <a:solidFill>
                  <a:schemeClr val="tx2"/>
                </a:solidFill>
                <a:latin typeface="+mn-lt"/>
              </a:rPr>
              <a:t>DE INFORMÁTICA</a:t>
            </a:r>
            <a:br>
              <a:rPr lang="pt-PT" altLang="pt-PT" sz="1000" dirty="0">
                <a:solidFill>
                  <a:schemeClr val="tx2"/>
                </a:solidFill>
                <a:latin typeface="+mn-lt"/>
              </a:rPr>
            </a:br>
            <a:r>
              <a:rPr lang="en-US" altLang="pt-PT" sz="1000" dirty="0">
                <a:solidFill>
                  <a:srgbClr val="DB812F"/>
                </a:solidFill>
                <a:latin typeface="+mn-lt"/>
              </a:rPr>
              <a:t>ESCOLA DE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</a:rPr>
              <a:t>ENGENHARIA - </a:t>
            </a:r>
            <a:r>
              <a:rPr lang="en-US" altLang="pt-PT" sz="1000" dirty="0" smtClean="0">
                <a:solidFill>
                  <a:srgbClr val="DB812F"/>
                </a:solidFill>
                <a:latin typeface="+mn-lt"/>
                <a:ea typeface="华文细黑" charset="-122"/>
              </a:rPr>
              <a:t> </a:t>
            </a:r>
            <a:r>
              <a:rPr lang="en-US" altLang="pt-PT" sz="1000" dirty="0">
                <a:solidFill>
                  <a:srgbClr val="DB812F"/>
                </a:solidFill>
                <a:latin typeface="+mn-lt"/>
                <a:ea typeface="华文细黑" charset="-122"/>
              </a:rPr>
              <a:t>UNIVERSIDADE DO MINHO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 rot="5400000">
            <a:off x="-3240088" y="3465513"/>
            <a:ext cx="6480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wrap="none" lIns="0" tIns="0" rIns="0" bIns="0" anchor="b"/>
          <a:lstStyle/>
          <a:p>
            <a:pPr eaLnBrk="0" hangingPunct="0">
              <a:defRPr/>
            </a:pPr>
            <a:r>
              <a:rPr lang="pt-PT" sz="8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©  G R U P O   D E   C O M U N I C A Ç Õ E S   P O R   C O M P U T A D O R</a:t>
            </a:r>
            <a:r>
              <a:rPr lang="pt-PT" sz="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endParaRPr lang="pt-PT" sz="800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2277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3078</TotalTime>
  <Words>1056</Words>
  <Application>Microsoft Office PowerPoint</Application>
  <PresentationFormat>On-screen Show (4:3)</PresentationFormat>
  <Paragraphs>202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ＭＳ Ｐゴシック</vt:lpstr>
      <vt:lpstr>Century Gothic</vt:lpstr>
      <vt:lpstr>Franklin Gothic Demi</vt:lpstr>
      <vt:lpstr>Billboard</vt:lpstr>
      <vt:lpstr>Arial</vt:lpstr>
      <vt:lpstr>Webdings</vt:lpstr>
      <vt:lpstr>Wingdings</vt:lpstr>
      <vt:lpstr>Antique Olive Roman</vt:lpstr>
      <vt:lpstr>Arial Rounded MT Bold</vt:lpstr>
      <vt:lpstr>Wingdings 3</vt:lpstr>
      <vt:lpstr>华文细黑</vt:lpstr>
      <vt:lpstr>Franklin Gothic Medium</vt:lpstr>
      <vt:lpstr>Wisp</vt:lpstr>
      <vt:lpstr>PowerPoint Presentation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  <vt:lpstr>ERS – ENGENHARIA DE REDES E SERVIÇOS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Bruno Dias</dc:creator>
  <cp:lastModifiedBy>Antonio Luis Duarte Costa</cp:lastModifiedBy>
  <cp:revision>307</cp:revision>
  <dcterms:created xsi:type="dcterms:W3CDTF">2011-09-27T09:07:53Z</dcterms:created>
  <dcterms:modified xsi:type="dcterms:W3CDTF">2014-09-16T02:57:20Z</dcterms:modified>
</cp:coreProperties>
</file>