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1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pt-P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6" frameSlides="1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 showGuide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4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49845-0581-6E49-92B2-393829186777}" type="datetimeFigureOut">
              <a:rPr lang="pt-PT" smtClean="0"/>
              <a:t>9/11/14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AE155-F1D4-5144-98A9-AF7C8E4BFED9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D4E75-B103-B64E-BA2E-F61730EB961D}" type="datetimeFigureOut">
              <a:rPr lang="pt-PT" smtClean="0"/>
              <a:t>9/11/14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86D86-6F9D-9A42-A052-6C5FAFE87E37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1D387-5BAA-0542-8BEE-854A1E1A226D}" type="datetime1">
              <a:rPr lang="pt-PT" smtClean="0"/>
              <a:t>9/11/14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A3646-464A-4141-AF35-1358FE227ED3}" type="datetime1">
              <a:rPr lang="pt-PT" smtClean="0"/>
              <a:t>9/11/14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14B75-6145-914B-B987-EF2DD1ED1208}" type="datetime1">
              <a:rPr lang="pt-PT" smtClean="0"/>
              <a:t>9/11/14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8CC58-B3AC-D94F-BED0-C5EAC22ABE7B}" type="datetime1">
              <a:rPr lang="pt-PT" smtClean="0"/>
              <a:t>9/11/14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8123F-9D99-B44F-A907-4AAF378AD0B4}" type="datetime1">
              <a:rPr lang="pt-PT" smtClean="0"/>
              <a:t>9/11/14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7778-DDF8-FE47-B0C2-F94987FC2B3F}" type="datetime1">
              <a:rPr lang="pt-PT" smtClean="0"/>
              <a:t>9/11/14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13733-569B-8744-AA7B-1CBA56FAFA96}" type="datetime1">
              <a:rPr lang="pt-PT" smtClean="0"/>
              <a:t>9/11/14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273A-354B-2D4F-A445-89134FCDC3DF}" type="datetime1">
              <a:rPr lang="pt-PT" smtClean="0"/>
              <a:t>9/11/14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C771C-7A4F-A145-A184-39033B8B7836}" type="datetime1">
              <a:rPr lang="pt-PT" smtClean="0"/>
              <a:t>9/11/14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5B4C-6C29-7A46-A439-81B5DB673D18}" type="datetime1">
              <a:rPr lang="pt-PT" smtClean="0"/>
              <a:t>9/11/14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E9CF7-80AB-274A-98AC-3C753B8BB92C}" type="datetime1">
              <a:rPr lang="pt-PT" smtClean="0"/>
              <a:t>9/11/14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5979C-ED52-E44C-9E7F-9EA46514D605}" type="datetime1">
              <a:rPr lang="pt-PT" smtClean="0"/>
              <a:t>9/11/14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3E734B4-A8A0-B54E-8F49-A0FC0D59F0E0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lustra-2-1.jpg"/>
          <p:cNvPicPr>
            <a:picLocks noChangeAspect="1"/>
          </p:cNvPicPr>
          <p:nvPr/>
        </p:nvPicPr>
        <p:blipFill>
          <a:blip r:embed="rId2"/>
          <a:srcRect l="2016" t="4306" r="2016" b="5742"/>
          <a:stretch>
            <a:fillRect/>
          </a:stretch>
        </p:blipFill>
        <p:spPr>
          <a:xfrm>
            <a:off x="1219200" y="1737025"/>
            <a:ext cx="6853512" cy="4511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7772400" cy="1219200"/>
          </a:xfrm>
        </p:spPr>
        <p:txBody>
          <a:bodyPr>
            <a:noAutofit/>
          </a:bodyPr>
          <a:lstStyle/>
          <a:p>
            <a:pPr>
              <a:lnSpc>
                <a:spcPts val="5100"/>
              </a:lnSpc>
            </a:pPr>
            <a:r>
              <a:rPr lang="pt-PT" sz="6000" dirty="0" smtClean="0">
                <a:solidFill>
                  <a:schemeClr val="bg1"/>
                </a:solidFill>
              </a:rPr>
              <a:t>ESS: engenharia de </a:t>
            </a:r>
            <a:br>
              <a:rPr lang="pt-PT" sz="6000" dirty="0" smtClean="0">
                <a:solidFill>
                  <a:schemeClr val="bg1"/>
                </a:solidFill>
              </a:rPr>
            </a:br>
            <a:r>
              <a:rPr lang="pt-PT" sz="6000" dirty="0" smtClean="0">
                <a:solidFill>
                  <a:schemeClr val="bg1"/>
                </a:solidFill>
              </a:rPr>
              <a:t>sistemas de software</a:t>
            </a:r>
            <a:endParaRPr lang="pt-PT" sz="6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0" y="6248400"/>
            <a:ext cx="2286000" cy="45720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pt-PT" dirty="0" smtClean="0"/>
              <a:t>MEI 2014-15</a:t>
            </a:r>
            <a:endParaRPr lang="pt-P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0" y="5844822"/>
            <a:ext cx="3962400" cy="936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ESS: laborat</a:t>
            </a:r>
            <a:r>
              <a:rPr lang="pt-PT" dirty="0" smtClean="0">
                <a:solidFill>
                  <a:srgbClr val="FFFFFF"/>
                </a:solidFill>
              </a:rPr>
              <a:t>ório</a:t>
            </a:r>
            <a:r>
              <a:rPr lang="pt-PT" dirty="0" smtClean="0">
                <a:solidFill>
                  <a:srgbClr val="FFFFFF"/>
                </a:solidFill>
              </a:rPr>
              <a:t> inform</a:t>
            </a:r>
            <a:r>
              <a:rPr lang="pt-PT" dirty="0" smtClean="0">
                <a:solidFill>
                  <a:srgbClr val="FFFFFF"/>
                </a:solidFill>
              </a:rPr>
              <a:t>ática</a:t>
            </a:r>
            <a:endParaRPr lang="pt-PT" dirty="0">
              <a:solidFill>
                <a:srgbClr val="FFFFFF"/>
              </a:solidFill>
            </a:endParaRPr>
          </a:p>
        </p:txBody>
      </p:sp>
      <p:pic>
        <p:nvPicPr>
          <p:cNvPr id="4" name="Picture 3" descr="ilustra-2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77696"/>
            <a:ext cx="7199376" cy="471830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10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882676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rgbClr val="FFFFFF"/>
                </a:solidFill>
              </a:rPr>
              <a:t>CONTACTOS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    Jo</a:t>
            </a:r>
            <a:r>
              <a:rPr lang="pt-PT" sz="3600" dirty="0" smtClean="0">
                <a:solidFill>
                  <a:srgbClr val="FFFFFF"/>
                </a:solidFill>
              </a:rPr>
              <a:t>ão M. Fernandes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    </a:t>
            </a:r>
            <a:r>
              <a:rPr lang="pt-PT" sz="3600" dirty="0" err="1" smtClean="0">
                <a:solidFill>
                  <a:srgbClr val="FFFFFF"/>
                </a:solidFill>
              </a:rPr>
              <a:t>jmf@di.uminho.pt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    gabinete 3.16 (DI)</a:t>
            </a:r>
          </a:p>
          <a:p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11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</a:t>
            </a:r>
            <a:endParaRPr lang="pt-PT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341900"/>
          <a:ext cx="8229600" cy="26974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14400"/>
                <a:gridCol w="2895600"/>
                <a:gridCol w="28956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3200" b="0" dirty="0" smtClean="0"/>
                        <a:t>1</a:t>
                      </a:r>
                      <a:r>
                        <a:rPr lang="pt-PT" sz="3200" b="0" baseline="0" dirty="0" smtClean="0"/>
                        <a:t> sem</a:t>
                      </a:r>
                      <a:endParaRPr lang="pt-PT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4000" b="0" dirty="0" err="1" smtClean="0"/>
                        <a:t>engª</a:t>
                      </a:r>
                      <a:r>
                        <a:rPr lang="pt-PT" sz="4000" b="0" dirty="0" smtClean="0"/>
                        <a:t> requisitos</a:t>
                      </a:r>
                      <a:endParaRPr lang="pt-PT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4000" b="0" dirty="0" err="1" smtClean="0"/>
                        <a:t>arquiteturas</a:t>
                      </a:r>
                      <a:r>
                        <a:rPr lang="pt-PT" sz="4000" b="0" dirty="0" smtClean="0"/>
                        <a:t> software</a:t>
                      </a:r>
                      <a:endParaRPr lang="pt-PT" sz="4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4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3200" dirty="0" smtClean="0"/>
                        <a:t>2 sem</a:t>
                      </a:r>
                      <a:endParaRPr lang="pt-P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4000" dirty="0" smtClean="0"/>
                        <a:t>gest</a:t>
                      </a:r>
                      <a:r>
                        <a:rPr lang="pt-PT" sz="4000" dirty="0" smtClean="0"/>
                        <a:t>ão </a:t>
                      </a:r>
                      <a:r>
                        <a:rPr lang="pt-PT" sz="4000" dirty="0" err="1" smtClean="0"/>
                        <a:t>proc</a:t>
                      </a:r>
                      <a:r>
                        <a:rPr lang="pt-PT" sz="4000" baseline="0" dirty="0" smtClean="0"/>
                        <a:t> s</a:t>
                      </a:r>
                      <a:r>
                        <a:rPr lang="pt-PT" sz="4000" dirty="0" smtClean="0"/>
                        <a:t>oftware</a:t>
                      </a:r>
                      <a:endParaRPr lang="pt-PT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4000" dirty="0" err="1" smtClean="0"/>
                        <a:t>engª</a:t>
                      </a:r>
                      <a:r>
                        <a:rPr lang="pt-PT" sz="4000" dirty="0" smtClean="0"/>
                        <a:t/>
                      </a:r>
                      <a:br>
                        <a:rPr lang="pt-PT" sz="4000" dirty="0" smtClean="0"/>
                      </a:br>
                      <a:r>
                        <a:rPr lang="pt-PT" sz="4000" dirty="0" err="1" smtClean="0"/>
                        <a:t>web</a:t>
                      </a:r>
                      <a:endParaRPr lang="pt-PT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4000" dirty="0" err="1" smtClean="0"/>
                        <a:t>lab</a:t>
                      </a:r>
                      <a:r>
                        <a:rPr lang="pt-PT" sz="4000" dirty="0" smtClean="0"/>
                        <a:t> </a:t>
                      </a:r>
                      <a:r>
                        <a:rPr lang="pt-PT" sz="4000" dirty="0" err="1" smtClean="0"/>
                        <a:t>info</a:t>
                      </a:r>
                      <a:endParaRPr lang="pt-PT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2</a:t>
            </a:fld>
            <a:endParaRPr lang="pt-PT"/>
          </a:p>
        </p:txBody>
      </p:sp>
      <p:sp>
        <p:nvSpPr>
          <p:cNvPr id="7" name="TextBox 6"/>
          <p:cNvSpPr txBox="1"/>
          <p:nvPr/>
        </p:nvSpPr>
        <p:spPr>
          <a:xfrm>
            <a:off x="1828800" y="1732618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>
                <a:solidFill>
                  <a:srgbClr val="FFFFFF"/>
                </a:solidFill>
              </a:rPr>
              <a:t>manh</a:t>
            </a:r>
            <a:r>
              <a:rPr lang="pt-PT" sz="2800" dirty="0" smtClean="0">
                <a:solidFill>
                  <a:srgbClr val="FFFFFF"/>
                </a:solidFill>
              </a:rPr>
              <a:t>ã</a:t>
            </a:r>
            <a:endParaRPr lang="pt-PT" sz="28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1732618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>
                <a:solidFill>
                  <a:srgbClr val="FFFFFF"/>
                </a:solidFill>
              </a:rPr>
              <a:t>tarde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71800" y="519178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 smtClean="0">
                <a:solidFill>
                  <a:srgbClr val="FFFFFF"/>
                </a:solidFill>
              </a:rPr>
              <a:t>segunda-feira</a:t>
            </a:r>
            <a:endParaRPr lang="pt-PT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aptura de ecrã - 2014-09-11, 16.26.3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6339534" cy="658336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543800" y="152400"/>
            <a:ext cx="1143000" cy="1143000"/>
          </a:xfrm>
        </p:spPr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3</a:t>
            </a:fld>
            <a:endParaRPr lang="pt-PT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rcRect l="2513" t="18327" r="12565" b="36655"/>
          <a:stretch>
            <a:fillRect/>
          </a:stretch>
        </p:blipFill>
        <p:spPr>
          <a:xfrm>
            <a:off x="6553200" y="5791200"/>
            <a:ext cx="2525694" cy="550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1266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FFFFFF"/>
                </a:solidFill>
              </a:rPr>
              <a:t>ESS: engenharia requisitos (1s/m)</a:t>
            </a:r>
            <a:endParaRPr lang="pt-PT" dirty="0">
              <a:solidFill>
                <a:srgbClr val="FFFFFF"/>
              </a:solidFill>
            </a:endParaRPr>
          </a:p>
        </p:txBody>
      </p:sp>
      <p:pic>
        <p:nvPicPr>
          <p:cNvPr id="4" name="Picture 3" descr="ilustra-4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" y="755904"/>
            <a:ext cx="9000744" cy="602589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4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ESS: engenharia requisitos (1s/m)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905000"/>
            <a:ext cx="7848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rgbClr val="FFFFFF"/>
                </a:solidFill>
              </a:rPr>
              <a:t>requisitos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levantamento de requisitos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negociaç</a:t>
            </a:r>
            <a:r>
              <a:rPr lang="pt-PT" sz="3600" dirty="0" smtClean="0">
                <a:solidFill>
                  <a:srgbClr val="FFFFFF"/>
                </a:solidFill>
              </a:rPr>
              <a:t>ão e </a:t>
            </a:r>
            <a:r>
              <a:rPr lang="pt-PT" sz="3600" dirty="0" err="1" smtClean="0">
                <a:solidFill>
                  <a:srgbClr val="FFFFFF"/>
                </a:solidFill>
              </a:rPr>
              <a:t>prioritização</a:t>
            </a:r>
            <a:r>
              <a:rPr lang="pt-PT" sz="3600" dirty="0" smtClean="0">
                <a:solidFill>
                  <a:srgbClr val="FFFFFF"/>
                </a:solidFill>
              </a:rPr>
              <a:t> de requisitos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escrita em língua natural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modelação</a:t>
            </a:r>
          </a:p>
          <a:p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docente: João M. Fernandes</a:t>
            </a:r>
          </a:p>
          <a:p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5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ESS: </a:t>
            </a:r>
            <a:r>
              <a:rPr lang="pt-PT" dirty="0" err="1" smtClean="0">
                <a:solidFill>
                  <a:srgbClr val="FFFFFF"/>
                </a:solidFill>
              </a:rPr>
              <a:t>arquiteturas</a:t>
            </a:r>
            <a:r>
              <a:rPr lang="pt-PT" dirty="0" smtClean="0">
                <a:solidFill>
                  <a:srgbClr val="FFFFFF"/>
                </a:solidFill>
              </a:rPr>
              <a:t> de software</a:t>
            </a:r>
            <a:r>
              <a:rPr lang="pt-PT" dirty="0" smtClean="0">
                <a:solidFill>
                  <a:srgbClr val="FFFFFF"/>
                </a:solidFill>
              </a:rPr>
              <a:t> (1s/</a:t>
            </a:r>
            <a:r>
              <a:rPr lang="pt-PT" dirty="0" err="1" smtClean="0">
                <a:solidFill>
                  <a:srgbClr val="FFFFFF"/>
                </a:solidFill>
              </a:rPr>
              <a:t>t</a:t>
            </a:r>
            <a:r>
              <a:rPr lang="pt-PT" dirty="0" smtClean="0">
                <a:solidFill>
                  <a:srgbClr val="FFFFFF"/>
                </a:solidFill>
              </a:rPr>
              <a:t>)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905000"/>
            <a:ext cx="7848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rgbClr val="FFFFFF"/>
                </a:solidFill>
              </a:rPr>
              <a:t>riscos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atributos de qualidade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estilos e padrões </a:t>
            </a:r>
            <a:r>
              <a:rPr lang="pt-PT" sz="3600" dirty="0" err="1" smtClean="0">
                <a:solidFill>
                  <a:srgbClr val="FFFFFF"/>
                </a:solidFill>
              </a:rPr>
              <a:t>arquiteturais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modelos para </a:t>
            </a:r>
            <a:r>
              <a:rPr lang="pt-PT" sz="3600" dirty="0" err="1" smtClean="0">
                <a:solidFill>
                  <a:srgbClr val="FFFFFF"/>
                </a:solidFill>
              </a:rPr>
              <a:t>arquiteturas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processo de </a:t>
            </a:r>
            <a:r>
              <a:rPr lang="pt-PT" sz="3600" dirty="0" err="1" smtClean="0">
                <a:solidFill>
                  <a:srgbClr val="FFFFFF"/>
                </a:solidFill>
              </a:rPr>
              <a:t>conceção</a:t>
            </a:r>
            <a:endParaRPr lang="pt-PT" sz="3600" dirty="0" smtClean="0">
              <a:solidFill>
                <a:srgbClr val="FFFFFF"/>
              </a:solidFill>
            </a:endParaRPr>
          </a:p>
          <a:p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docente: João M. Fernandes</a:t>
            </a:r>
            <a:endParaRPr lang="pt-PT" sz="3600" dirty="0" smtClean="0">
              <a:solidFill>
                <a:srgbClr val="FFFFFF"/>
              </a:solidFill>
            </a:endParaRPr>
          </a:p>
          <a:p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6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lustra-1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028" y="1143000"/>
            <a:ext cx="7395972" cy="55901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FFFFFF"/>
                </a:solidFill>
              </a:rPr>
              <a:t>ESS: gest</a:t>
            </a:r>
            <a:r>
              <a:rPr lang="pt-PT" dirty="0" smtClean="0">
                <a:solidFill>
                  <a:srgbClr val="FFFFFF"/>
                </a:solidFill>
              </a:rPr>
              <a:t>ão processo software</a:t>
            </a:r>
            <a:r>
              <a:rPr lang="pt-PT" dirty="0" smtClean="0">
                <a:solidFill>
                  <a:srgbClr val="FFFFFF"/>
                </a:solidFill>
              </a:rPr>
              <a:t> (2s/m)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7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FFFFFF"/>
                </a:solidFill>
              </a:rPr>
              <a:t>ESS: gest</a:t>
            </a:r>
            <a:r>
              <a:rPr lang="pt-PT" dirty="0" smtClean="0">
                <a:solidFill>
                  <a:srgbClr val="FFFFFF"/>
                </a:solidFill>
              </a:rPr>
              <a:t>ão processo software</a:t>
            </a:r>
            <a:r>
              <a:rPr lang="pt-PT" dirty="0" smtClean="0">
                <a:solidFill>
                  <a:srgbClr val="FFFFFF"/>
                </a:solidFill>
              </a:rPr>
              <a:t> (2s/m)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905000"/>
            <a:ext cx="7848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rgbClr val="FFFFFF"/>
                </a:solidFill>
              </a:rPr>
              <a:t>fundamentos do processo de software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gestão de </a:t>
            </a:r>
            <a:r>
              <a:rPr lang="pt-PT" sz="3600" dirty="0" err="1" smtClean="0">
                <a:solidFill>
                  <a:srgbClr val="FFFFFF"/>
                </a:solidFill>
              </a:rPr>
              <a:t>projetos</a:t>
            </a:r>
            <a:r>
              <a:rPr lang="pt-PT" sz="3600" dirty="0" smtClean="0">
                <a:solidFill>
                  <a:srgbClr val="FFFFFF"/>
                </a:solidFill>
              </a:rPr>
              <a:t> de software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maturidade e melhoria do processo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métodos ágeis</a:t>
            </a:r>
          </a:p>
          <a:p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docente: Ricardo J. Machado</a:t>
            </a:r>
            <a:endParaRPr lang="pt-PT" sz="3600" dirty="0" smtClean="0">
              <a:solidFill>
                <a:srgbClr val="FFFFFF"/>
              </a:solidFill>
            </a:endParaRPr>
          </a:p>
          <a:p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8</a:t>
            </a:fld>
            <a:endParaRPr lang="pt-P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l="7831" r="19576"/>
          <a:stretch>
            <a:fillRect/>
          </a:stretch>
        </p:blipFill>
        <p:spPr>
          <a:xfrm>
            <a:off x="6720505" y="4419600"/>
            <a:ext cx="1668727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FFFF"/>
                </a:solidFill>
              </a:rPr>
              <a:t>ESS: engenharia </a:t>
            </a:r>
            <a:r>
              <a:rPr lang="pt-PT" dirty="0" err="1" smtClean="0">
                <a:solidFill>
                  <a:srgbClr val="FFFFFF"/>
                </a:solidFill>
              </a:rPr>
              <a:t>web</a:t>
            </a:r>
            <a:r>
              <a:rPr lang="pt-PT" dirty="0" smtClean="0">
                <a:solidFill>
                  <a:srgbClr val="FFFFFF"/>
                </a:solidFill>
              </a:rPr>
              <a:t> </a:t>
            </a:r>
            <a:r>
              <a:rPr lang="pt-PT" dirty="0" smtClean="0">
                <a:solidFill>
                  <a:srgbClr val="FFFFFF"/>
                </a:solidFill>
              </a:rPr>
              <a:t> (2s/</a:t>
            </a:r>
            <a:r>
              <a:rPr lang="pt-PT" dirty="0" err="1" smtClean="0">
                <a:solidFill>
                  <a:srgbClr val="FFFFFF"/>
                </a:solidFill>
              </a:rPr>
              <a:t>t</a:t>
            </a:r>
            <a:r>
              <a:rPr lang="pt-PT" dirty="0" smtClean="0">
                <a:solidFill>
                  <a:srgbClr val="FFFFFF"/>
                </a:solidFill>
              </a:rPr>
              <a:t>)</a:t>
            </a:r>
            <a:endParaRPr lang="pt-PT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905000"/>
            <a:ext cx="807720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rgbClr val="FFFFFF"/>
                </a:solidFill>
              </a:rPr>
              <a:t>desenvolvimento </a:t>
            </a:r>
            <a:r>
              <a:rPr lang="pt-PT" sz="3600" dirty="0" err="1" smtClean="0">
                <a:solidFill>
                  <a:srgbClr val="FFFFFF"/>
                </a:solidFill>
              </a:rPr>
              <a:t>test-</a:t>
            </a:r>
            <a:r>
              <a:rPr lang="pt-PT" sz="3600" dirty="0" smtClean="0">
                <a:solidFill>
                  <a:srgbClr val="FFFFFF"/>
                </a:solidFill>
              </a:rPr>
              <a:t> e </a:t>
            </a:r>
            <a:r>
              <a:rPr lang="pt-PT" sz="3600" dirty="0" err="1" smtClean="0">
                <a:solidFill>
                  <a:srgbClr val="FFFFFF"/>
                </a:solidFill>
              </a:rPr>
              <a:t>behaviour-driven</a:t>
            </a:r>
            <a:r>
              <a:rPr lang="pt-PT" sz="3600" dirty="0" smtClean="0">
                <a:solidFill>
                  <a:srgbClr val="FFFFFF"/>
                </a:solidFill>
              </a:rPr>
              <a:t> 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t</a:t>
            </a:r>
            <a:r>
              <a:rPr lang="pt-PT" sz="3600" dirty="0" smtClean="0">
                <a:solidFill>
                  <a:srgbClr val="FFFFFF"/>
                </a:solidFill>
              </a:rPr>
              <a:t>écnicas de </a:t>
            </a:r>
            <a:r>
              <a:rPr lang="pt-PT" sz="3600" dirty="0" err="1" smtClean="0">
                <a:solidFill>
                  <a:srgbClr val="FFFFFF"/>
                </a:solidFill>
              </a:rPr>
              <a:t>refactoring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sistemas de controlo de vers</a:t>
            </a:r>
            <a:r>
              <a:rPr lang="pt-PT" sz="3600" dirty="0" smtClean="0">
                <a:solidFill>
                  <a:srgbClr val="FFFFFF"/>
                </a:solidFill>
              </a:rPr>
              <a:t>ões</a:t>
            </a:r>
          </a:p>
          <a:p>
            <a:r>
              <a:rPr lang="pt-PT" sz="3600" dirty="0" smtClean="0">
                <a:solidFill>
                  <a:srgbClr val="FFFFFF"/>
                </a:solidFill>
              </a:rPr>
              <a:t>tecnologias base para a </a:t>
            </a:r>
            <a:r>
              <a:rPr lang="pt-PT" sz="3600" dirty="0" err="1" smtClean="0">
                <a:solidFill>
                  <a:srgbClr val="FFFFFF"/>
                </a:solidFill>
              </a:rPr>
              <a:t>web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tecnologias avançadas para a </a:t>
            </a:r>
            <a:r>
              <a:rPr lang="pt-PT" sz="3600" dirty="0" err="1" smtClean="0">
                <a:solidFill>
                  <a:srgbClr val="FFFFFF"/>
                </a:solidFill>
              </a:rPr>
              <a:t>web</a:t>
            </a:r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construção de </a:t>
            </a:r>
            <a:r>
              <a:rPr lang="pt-PT" sz="3600" dirty="0" err="1" smtClean="0">
                <a:solidFill>
                  <a:srgbClr val="FFFFFF"/>
                </a:solidFill>
              </a:rPr>
              <a:t>APIs</a:t>
            </a:r>
            <a:endParaRPr lang="pt-PT" sz="3600" dirty="0" smtClean="0">
              <a:solidFill>
                <a:srgbClr val="FFFFFF"/>
              </a:solidFill>
            </a:endParaRPr>
          </a:p>
          <a:p>
            <a:endParaRPr lang="pt-PT" sz="3600" dirty="0" smtClean="0">
              <a:solidFill>
                <a:srgbClr val="FFFFFF"/>
              </a:solidFill>
            </a:endParaRPr>
          </a:p>
          <a:p>
            <a:r>
              <a:rPr lang="pt-PT" sz="3600" dirty="0" smtClean="0">
                <a:solidFill>
                  <a:srgbClr val="FFFFFF"/>
                </a:solidFill>
              </a:rPr>
              <a:t>docente: Roberto Machado</a:t>
            </a:r>
            <a:r>
              <a:rPr lang="pt-PT" sz="3600" dirty="0" smtClean="0">
                <a:solidFill>
                  <a:srgbClr val="FFFFFF"/>
                </a:solidFill>
              </a:rPr>
              <a:t> </a:t>
            </a:r>
          </a:p>
          <a:p>
            <a:endParaRPr lang="pt-PT" sz="3600" dirty="0" smtClean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734B4-A8A0-B54E-8F49-A0FC0D59F0E0}" type="slidenum">
              <a:rPr lang="pt-PT" smtClean="0"/>
              <a:t>9</a:t>
            </a:fld>
            <a:endParaRPr lang="pt-P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5029200"/>
            <a:ext cx="1612900" cy="1709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4262</TotalTime>
  <Words>218</Words>
  <Application>Microsoft Macintosh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ESS: engenharia de  sistemas de software</vt:lpstr>
      <vt:lpstr>ESS</vt:lpstr>
      <vt:lpstr>ESS</vt:lpstr>
      <vt:lpstr>ESS: engenharia requisitos (1s/m)</vt:lpstr>
      <vt:lpstr>ESS: engenharia requisitos (1s/m)</vt:lpstr>
      <vt:lpstr>ESS: arquiteturas de software (1s/t)</vt:lpstr>
      <vt:lpstr>ESS: gestão processo software (2s/m)</vt:lpstr>
      <vt:lpstr>ESS: gestão processo software (2s/m)</vt:lpstr>
      <vt:lpstr>ESS: engenharia web  (2s/t)</vt:lpstr>
      <vt:lpstr>ESS: laboratório informática</vt:lpstr>
      <vt:lpstr>ESS</vt:lpstr>
    </vt:vector>
  </TitlesOfParts>
  <Company>DIUM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Engenharia de  Sistemas de Software</dc:title>
  <dc:creator>João Miguel Fernandes</dc:creator>
  <cp:lastModifiedBy>João Miguel Fernandes</cp:lastModifiedBy>
  <cp:revision>29</cp:revision>
  <cp:lastPrinted>2014-09-11T20:25:26Z</cp:lastPrinted>
  <dcterms:created xsi:type="dcterms:W3CDTF">2014-09-11T14:34:53Z</dcterms:created>
  <dcterms:modified xsi:type="dcterms:W3CDTF">2014-09-14T13:37:26Z</dcterms:modified>
</cp:coreProperties>
</file>