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5944C-625D-46C5-8B91-2E000ED9FF7C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DFBF4-46CA-4CA1-BE31-1ED20679B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8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 operator,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lup</a:t>
            </a:r>
            <a:r>
              <a:rPr lang="en-US" baseline="0" dirty="0" smtClean="0"/>
              <a:t> defined if consistency condition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DFBF4-46CA-4CA1-BE31-1ED20679B4D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30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reliable </a:t>
            </a:r>
            <a:r>
              <a:rPr lang="en-US" smtClean="0"/>
              <a:t>- stochastic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DFBF4-46CA-4CA1-BE31-1ED20679B4D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9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3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8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7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4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7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4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3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5EFF0-B06A-4DFC-A08A-0057DCFF789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4880-655D-40F0-8AA8-FC7AA9DE5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3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7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Interesting Properties of Relative Correctness for Deterministic Programs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:</a:t>
            </a:r>
          </a:p>
          <a:p>
            <a:pPr marL="0" indent="0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r>
              <a:rPr lang="en-US" sz="2200" b="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Relative correctness culminates in absolute correctness (a correct program is more-correct than any candidate program).</a:t>
            </a:r>
          </a:p>
          <a:p>
            <a:r>
              <a:rPr lang="en-US" sz="22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Relative correctness logically implies (and thankfully is not implied by) enhanced reliability (more-correct is not another name for more-reliable).</a:t>
            </a:r>
          </a:p>
          <a:p>
            <a:r>
              <a:rPr lang="en-US" sz="2200" b="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Most interestingly:  P’ refines P if and only if P’ is more-correct than P with respect to any specification R</a:t>
            </a:r>
            <a:r>
              <a:rPr lang="en-US" sz="2200" b="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</a:t>
            </a:r>
          </a:p>
          <a:p>
            <a:endParaRPr lang="en-US" sz="2400" b="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We are interested to explore which of these properties persist when we migrate to relative correctness of non-deterministic programs.</a:t>
            </a:r>
            <a:endParaRPr lang="en-US" sz="2400" b="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7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93" y="1447800"/>
            <a:ext cx="7453707" cy="5145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71053"/>
            <a:ext cx="7543800" cy="4653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9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Another possible illustration: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209800"/>
            <a:ext cx="8010525" cy="434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76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58696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4724400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definition we give for non-deterministic programs does indeed generalize the definition we had for deterministic programs.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08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50085"/>
            <a:ext cx="7848600" cy="5183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61590"/>
            <a:ext cx="8099508" cy="582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57200" y="5334000"/>
                <a:ext cx="1219200" cy="838199"/>
              </a:xfrm>
              <a:prstGeom prst="rect">
                <a:avLst/>
              </a:prstGeom>
              <a:solidFill>
                <a:schemeClr val="bg1">
                  <a:lumMod val="85000"/>
                  <a:alpha val="47000"/>
                </a:schemeClr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dirty="0"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34000"/>
                <a:ext cx="1219200" cy="838199"/>
              </a:xfrm>
              <a:prstGeom prst="rect">
                <a:avLst/>
              </a:prstGeom>
              <a:blipFill rotWithShape="1">
                <a:blip r:embed="rId3"/>
                <a:stretch>
                  <a:fillRect l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149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57200" y="5334000"/>
                <a:ext cx="1219200" cy="838199"/>
              </a:xfrm>
              <a:prstGeom prst="rect">
                <a:avLst/>
              </a:prstGeom>
              <a:solidFill>
                <a:schemeClr val="bg1">
                  <a:lumMod val="85000"/>
                  <a:alpha val="47000"/>
                </a:schemeClr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dirty="0"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34000"/>
                <a:ext cx="1219200" cy="838199"/>
              </a:xfrm>
              <a:prstGeom prst="rect">
                <a:avLst/>
              </a:prstGeom>
              <a:blipFill rotWithShape="1">
                <a:blip r:embed="rId2"/>
                <a:stretch>
                  <a:fillRect l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7848600" cy="520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9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 and Refinement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19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Relative 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correctness is equivalent to refinement between equivalence class representatives:</a:t>
            </a:r>
          </a:p>
          <a:p>
            <a:pPr marL="0" indent="0">
              <a:buNone/>
            </a:pPr>
            <a:endParaRPr lang="en-US" sz="24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en-US" sz="24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Relative Correctness culminates in absolute correctness, i.e. a correct program is more-correct than any candidate.</a:t>
            </a:r>
          </a:p>
          <a:p>
            <a:pPr marL="0" indent="0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en-US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en-US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7683521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029200"/>
            <a:ext cx="42803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81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 and Refinement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1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For deterministic programs, </a:t>
            </a: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just"/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we 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had found that P’ refines P if and only if P’ is more-correct than P with respect to any specification. </a:t>
            </a: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For non-deterministic programs…</a:t>
            </a:r>
          </a:p>
          <a:p>
            <a:pPr marL="0" indent="0" algn="just">
              <a:buNone/>
            </a:pPr>
            <a:endParaRPr lang="en-US" sz="24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r>
              <a:rPr lang="en-US" sz="2400" u="sng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Intuitive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:  If P’ beats P at its own game… then P’ refines P.</a:t>
            </a:r>
          </a:p>
          <a:p>
            <a:pPr marL="0" indent="0" algn="just">
              <a:buNone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r>
              <a:rPr lang="en-US" sz="2400" u="sng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Question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:  If P’ is more-correct than P with respect to R and R refines Q, can we infer that P’ is more-correct than P with respect to Q?</a:t>
            </a:r>
          </a:p>
          <a:p>
            <a:pPr algn="just"/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Answer:  No.</a:t>
            </a:r>
          </a:p>
          <a:p>
            <a:pPr marL="0" indent="0" algn="just">
              <a:buNone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Counter-intuitive.</a:t>
            </a:r>
            <a:endParaRPr lang="en-US" sz="24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4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7657726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5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Introduction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What is a Program Fault?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Deterministic/Non-Deterministic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 Refinement Calculus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Relative Correctness for Non Deterministic Programs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Background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Definitions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Properties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Relative Correctness and Refinement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Relative Correctness and Refinement Lattice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Concluding Remarks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en-US" sz="24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14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 and Refinement Lattice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76400"/>
                <a:ext cx="8458200" cy="49530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The refinement ordering has lattice-like properties, where</a:t>
                </a:r>
              </a:p>
              <a:p>
                <a:pPr algn="just"/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The greatest lower bound exists for any two specifications, and it represents what the two specifications have in common</a:t>
                </a:r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.</a:t>
                </a:r>
              </a:p>
              <a:p>
                <a:pPr algn="just"/>
                <a:endParaRPr lang="en-US" sz="2000" dirty="0" smtClean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  <a:p>
                <a:pPr algn="just"/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The least upper bound exists only if the specifications R and R’ satisfy </a:t>
                </a:r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𝑅𝐿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∩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 </a:t>
                </a:r>
                <a:endParaRPr lang="en-US" sz="2000" dirty="0" smtClean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  <a:p>
                <a:pPr lvl="1" algn="just"/>
                <a:r>
                  <a:rPr lang="en-US" sz="16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In </a:t>
                </a:r>
                <a:r>
                  <a:rPr lang="en-US" sz="16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that case, the least upper bound is given by: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𝑅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e>
                      </m:acc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∪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′∩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𝑅𝐿</m:t>
                          </m:r>
                        </m:e>
                      </m:acc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∪(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′)</m:t>
                      </m:r>
                    </m:oMath>
                  </m:oMathPara>
                </a14:m>
                <a:endParaRPr lang="en-US" sz="2000" dirty="0" smtClean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  <a:p>
                <a:pPr marL="400050" lvl="1" indent="0" algn="just">
                  <a:buNone/>
                </a:pPr>
                <a:r>
                  <a:rPr lang="en-US" sz="18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which </a:t>
                </a:r>
                <a:r>
                  <a:rPr lang="en-US" sz="18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represents the </a:t>
                </a:r>
                <a:r>
                  <a:rPr lang="en-US" sz="1800" i="1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addition</a:t>
                </a:r>
                <a:r>
                  <a:rPr lang="en-US" sz="18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 of specifications R and R’ (i.e. the specification that subsumes R and R’ and nothing more</a:t>
                </a:r>
                <a:r>
                  <a:rPr lang="en-US" sz="18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).</a:t>
                </a:r>
              </a:p>
              <a:p>
                <a:pPr marL="400050" lvl="1" indent="0" algn="just">
                  <a:buNone/>
                </a:pPr>
                <a:endParaRPr lang="en-US" sz="1800" dirty="0" smtClean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  <a:p>
                <a:pPr algn="just"/>
                <a:r>
                  <a:rPr lang="en-US" sz="24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Of interest:  complex specifications are naturally structured by the least upper bound operator.</a:t>
                </a:r>
              </a:p>
              <a:p>
                <a:pPr lvl="1" algn="just"/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This raises the question: </a:t>
                </a:r>
                <a:endParaRPr lang="en-US" sz="2000" dirty="0" smtClean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  <a:p>
                <a:pPr marL="457200" lvl="1" indent="0" algn="just">
                  <a:buNone/>
                </a:pPr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if </a:t>
                </a:r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a specification is structured by the join operator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𝑗𝑜𝑖𝑛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), can we prove relative correctness with respect to Q by proving it separately with respect to R and R’?</a:t>
                </a:r>
                <a:endParaRPr lang="en-US" sz="2000" dirty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76400"/>
                <a:ext cx="8458200" cy="4953000"/>
              </a:xfrm>
              <a:blipFill rotWithShape="1">
                <a:blip r:embed="rId2"/>
                <a:stretch>
                  <a:fillRect l="-865" t="-2091" r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45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 and Refinement Lattice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1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The answer is nuanced…</a:t>
            </a:r>
          </a:p>
          <a:p>
            <a:pPr marL="0" indent="0" algn="just">
              <a:buNone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For the greatest lower bound, it is straightforward</a:t>
            </a:r>
          </a:p>
          <a:p>
            <a:pPr marL="0" indent="0" algn="just">
              <a:buNone/>
            </a:pPr>
            <a:endParaRPr lang="en-US" sz="20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0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0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For the least upper bound,  things are more complicated</a:t>
            </a:r>
          </a:p>
          <a:p>
            <a:pPr marL="0" indent="0" algn="just">
              <a:buNone/>
            </a:pPr>
            <a:endParaRPr lang="en-US" sz="20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0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0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endParaRPr lang="en-US" sz="20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Two complications:  P’ has to be deterministic; and it is more correct with</a:t>
            </a:r>
          </a:p>
          <a:p>
            <a:pPr marL="0" indent="0" algn="just">
              <a:buNone/>
            </a:pPr>
            <a:r>
              <a:rPr lang="en-US" sz="20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</a:t>
            </a:r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egardless of whether this represents the least upper bound or not. </a:t>
            </a:r>
          </a:p>
          <a:p>
            <a:pPr marL="0" indent="0" algn="just">
              <a:buNone/>
            </a:pPr>
            <a:endParaRPr lang="en-US" sz="20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03713"/>
            <a:ext cx="7515326" cy="69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33400" y="3810000"/>
            <a:ext cx="7630297" cy="1143000"/>
            <a:chOff x="990599" y="4038600"/>
            <a:chExt cx="7630297" cy="1143000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599" y="4038600"/>
              <a:ext cx="7630297" cy="114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0" y="4827814"/>
              <a:ext cx="4734696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0"/>
            <a:ext cx="609600" cy="3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4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Concluding Remarks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Summary</a:t>
            </a:r>
          </a:p>
          <a:p>
            <a:pPr algn="just"/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Redefined relative correctness for non-deterministic programs.</a:t>
            </a:r>
          </a:p>
          <a:p>
            <a:pPr algn="just"/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Revisited its properties.</a:t>
            </a:r>
          </a:p>
          <a:p>
            <a:pPr algn="just"/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Explored how proofs of relative correctness can be decomposed along lattice operators.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Related Work</a:t>
            </a:r>
          </a:p>
          <a:p>
            <a:pPr algn="just"/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Many authors (e.g. Microsoft Research) allude to a concept of relative correctness.</a:t>
            </a:r>
          </a:p>
          <a:p>
            <a:pPr lvl="1" algn="just"/>
            <a:r>
              <a:rPr lang="en-US" sz="16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They usually define it as having more correct traces, fewer incorrect traces, where correctness is judged by means of executable assertions.</a:t>
            </a:r>
          </a:p>
          <a:p>
            <a:pPr lvl="1" algn="just"/>
            <a:r>
              <a:rPr lang="en-US" sz="16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Reminiscent of, but different from, our approach where relative correctness means having a larger competence domain, and violating the specification less often.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Prospects</a:t>
            </a:r>
          </a:p>
          <a:p>
            <a:pPr algn="just"/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Applications in Software Engineering (ICSE 2015).</a:t>
            </a:r>
          </a:p>
          <a:p>
            <a:pPr algn="just"/>
            <a:r>
              <a:rPr lang="en-US" sz="20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Means to check for relative correctness by verification, testing.</a:t>
            </a:r>
            <a:endParaRPr lang="en-US" sz="20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69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Program Fault?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 </a:t>
            </a:r>
            <a:r>
              <a:rPr lang="en-US" sz="2800" dirty="0" err="1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Ramics</a:t>
            </a:r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2014, Mili et al. </a:t>
            </a:r>
          </a:p>
          <a:p>
            <a:r>
              <a:rPr lang="en-US" sz="28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</a:t>
            </a:r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ntroduce the concept of relative correctness:</a:t>
            </a:r>
          </a:p>
          <a:p>
            <a:pPr lvl="1"/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The property of a program to be more-correct than another one with respect to a given specification.</a:t>
            </a:r>
          </a:p>
          <a:p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Use relative correctness to define the concept of a fault in a program:</a:t>
            </a:r>
          </a:p>
          <a:p>
            <a:pPr lvl="1"/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 program fault is any feature that admits a substitution that would make the resulting program strictly more-correct.</a:t>
            </a:r>
          </a:p>
          <a:p>
            <a:pPr lvl="2"/>
            <a:r>
              <a:rPr lang="en-US" sz="20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(e.g. a statement, condition, block of statements, set of non-contiguous statements)</a:t>
            </a:r>
          </a:p>
        </p:txBody>
      </p:sp>
    </p:spTree>
    <p:extLst>
      <p:ext uri="{BB962C8B-B14F-4D97-AF65-F5344CB8AC3E}">
        <p14:creationId xmlns:p14="http://schemas.microsoft.com/office/powerpoint/2010/main" val="7963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Program Fault?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55953"/>
            <a:ext cx="8839200" cy="5632311"/>
          </a:xfrm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en-US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Among the multiple ramifications of relative correctness:</a:t>
            </a:r>
          </a:p>
          <a:p>
            <a:r>
              <a:rPr lang="en-US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Traditionally, 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candidate </a:t>
            </a:r>
            <a:r>
              <a:rPr lang="en-US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programs are divided into two broad 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classes</a:t>
            </a:r>
          </a:p>
          <a:p>
            <a:pPr lvl="1"/>
            <a:r>
              <a:rPr lang="en-US" sz="1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correct </a:t>
            </a:r>
            <a:r>
              <a:rPr lang="en-US" sz="18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programs and incorrect programs.  </a:t>
            </a:r>
          </a:p>
          <a:p>
            <a:r>
              <a:rPr lang="en-US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With relative correctness, we have a rich structure of partial ordering. </a:t>
            </a:r>
          </a:p>
          <a:p>
            <a:r>
              <a:rPr lang="en-US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Traditionally, verification and testing have a clear cut division of labor:</a:t>
            </a:r>
          </a:p>
          <a:p>
            <a:pPr marL="742950" lvl="2" indent="-342900"/>
            <a:r>
              <a:rPr lang="en-US" sz="18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Verification methods are used to prove the correctness of correct programs.</a:t>
            </a:r>
          </a:p>
          <a:p>
            <a:pPr marL="742950" lvl="2" indent="-342900"/>
            <a:r>
              <a:rPr lang="en-US" sz="18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Testing methods are used to expose the presence of faults in incorrect programs.</a:t>
            </a:r>
          </a:p>
          <a:p>
            <a:r>
              <a:rPr lang="en-US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With relative correctness, methods can be used across this dividing line; </a:t>
            </a:r>
            <a:endParaRPr lang="en-US" sz="2400" dirty="0" smtClean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lvl="1"/>
            <a:r>
              <a:rPr lang="en-US" sz="1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 </a:t>
            </a:r>
            <a:r>
              <a:rPr lang="en-US" sz="18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particular, we can apply static analytical methods to prove that a program, while incorrect, is still more-correct than another (e.g. a previous version).</a:t>
            </a:r>
          </a:p>
        </p:txBody>
      </p:sp>
    </p:spTree>
    <p:extLst>
      <p:ext uri="{BB962C8B-B14F-4D97-AF65-F5344CB8AC3E}">
        <p14:creationId xmlns:p14="http://schemas.microsoft.com/office/powerpoint/2010/main" val="49647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Deterministic </a:t>
            </a:r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/Non Deterministic Programs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 </a:t>
            </a:r>
            <a:r>
              <a:rPr lang="en-US" sz="2800" dirty="0" err="1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Ramics</a:t>
            </a:r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2014:  relative correctness defined for deterministic programs.  </a:t>
            </a:r>
          </a:p>
          <a:p>
            <a:pPr marL="0" indent="0">
              <a:buNone/>
            </a:pPr>
            <a:endParaRPr lang="en-US" sz="12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Several reasons why we want to extend it to non-deterministic programs:</a:t>
            </a:r>
          </a:p>
          <a:p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Reason about relative correctness </a:t>
            </a:r>
            <a:r>
              <a:rPr lang="en-US" sz="28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of </a:t>
            </a:r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designs, partially defined programs, programs that depend on random external events, etc.</a:t>
            </a:r>
          </a:p>
          <a:p>
            <a:r>
              <a:rPr lang="en-US" sz="2400" dirty="0" smtClean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Reason about relative correctness of deterministic programs without having to capture their behavior in all its details.</a:t>
            </a:r>
          </a:p>
          <a:p>
            <a:endParaRPr lang="en-US" sz="2800" dirty="0">
              <a:latin typeface="Malgun Gothic Semilight" panose="020B0502040204020203" pitchFamily="34" charset="-128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27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Refinement Calculus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83" y="1600200"/>
            <a:ext cx="744563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51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Refinement Calculus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43900" cy="492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47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Deterministic Programs:  </a:t>
                </a:r>
              </a:p>
              <a:p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Specification R,</a:t>
                </a:r>
              </a:p>
              <a:p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Programs P, P’.</a:t>
                </a:r>
              </a:p>
              <a:p>
                <a:pPr lvl="1"/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Competence domain of a program P: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𝐶𝐷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000" b="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lvl="1"/>
                <a:r>
                  <a:rPr lang="en-US" sz="20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Interpretation:  competence of program P </a:t>
                </a:r>
                <a:r>
                  <a:rPr lang="en-US" sz="2000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wrt</a:t>
                </a:r>
                <a:r>
                  <a:rPr lang="en-US" sz="20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specification R is the set of initial states for which program P obeys specification R.</a:t>
                </a:r>
              </a:p>
              <a:p>
                <a:pPr lvl="1"/>
                <a:endParaRPr lang="en-US" sz="20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en-US" sz="2000" b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Relative correctness:  Program P is more-correct than program P’ with respect to specification R if and only if it has a larger (than or equal) competence domain.</a:t>
                </a:r>
              </a:p>
              <a:p>
                <a:pPr lvl="1"/>
                <a:r>
                  <a:rPr lang="en-US" sz="20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Relative correctness: reflexive and transitive, but not antisymmetric.</a:t>
                </a:r>
              </a:p>
              <a:p>
                <a:r>
                  <a:rPr lang="en-US" sz="2000" b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Strict relative correctness:  Strictly larger competence domain.</a:t>
                </a:r>
              </a:p>
              <a:p>
                <a:pPr lvl="1"/>
                <a:r>
                  <a:rPr lang="en-US" sz="20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Strict relative correctness:  Transitive and asymmetric.</a:t>
                </a:r>
                <a:endParaRPr lang="en-US" sz="2000" b="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  <a:blipFill rotWithShape="1">
                <a:blip r:embed="rId2"/>
                <a:stretch>
                  <a:fillRect l="-741" t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4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0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Correctness</a:t>
            </a:r>
            <a:endParaRPr lang="en-US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Illustration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S:  natural numbers.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Specification, R: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𝑅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d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≤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′≤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}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1810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Candidate Programs:</a:t>
                </a:r>
              </a:p>
              <a:p>
                <a:pPr lvl="0"/>
                <a:r>
                  <a:rPr lang="en-US" b="1" dirty="0"/>
                  <a:t>p0: {abort}</a:t>
                </a:r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=∅.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p1: {x=0;}</a:t>
                </a:r>
                <a:r>
                  <a:rPr lang="en-US" dirty="0"/>
                  <a:t>;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={0}.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p2: {x=1;}</a:t>
                </a:r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={1}.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p3: {x=2*x^3-8}</a:t>
                </a:r>
                <a:r>
                  <a:rPr lang="en-US" dirty="0"/>
                  <a:t> ;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={2}.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p4: {skip}</a:t>
                </a:r>
                <a:r>
                  <a:rPr lang="en-US" dirty="0"/>
                  <a:t>;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={0,1}.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p5: {</a:t>
                </a:r>
                <a:r>
                  <a:rPr lang="en-US" b="1" dirty="0" smtClean="0"/>
                  <a:t>x=2*x^3-3*x^2+2}</a:t>
                </a:r>
                <a:r>
                  <a:rPr lang="en-US" dirty="0" smtClean="0"/>
                  <a:t> </a:t>
                </a:r>
                <a:r>
                  <a:rPr lang="en-US" dirty="0"/>
                  <a:t>;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={1,2}.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p6: {x=x^4-5*x}</a:t>
                </a:r>
                <a:r>
                  <a:rPr lang="en-US" dirty="0"/>
                  <a:t>;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={0,2}.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p7: {x=x^2}</a:t>
                </a:r>
                <a:r>
                  <a:rPr lang="en-US" dirty="0"/>
                  <a:t>;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7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r>
                      <a:rPr lang="en-US" i="1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p8: {x=x^3}</a:t>
                </a:r>
                <a:r>
                  <a:rPr lang="en-US" dirty="0"/>
                  <a:t> ;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r>
                      <a:rPr lang="en-US" i="1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p9: {x=(x^2+x^3)/2}</a:t>
                </a:r>
                <a:r>
                  <a:rPr lang="en-US" dirty="0"/>
                  <a:t> </a:t>
                </a:r>
                <a:r>
                  <a:rPr lang="en-US" dirty="0" smtClean="0"/>
                  <a:t>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9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r>
                      <a:rPr lang="en-US" i="1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 l="-1964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799"/>
            <a:ext cx="2743200" cy="3198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93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1236</Words>
  <Application>Microsoft Office PowerPoint</Application>
  <PresentationFormat>On-screen Show (4:3)</PresentationFormat>
  <Paragraphs>144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Plan</vt:lpstr>
      <vt:lpstr>What is a Program Fault?</vt:lpstr>
      <vt:lpstr>What is a Program Fault?</vt:lpstr>
      <vt:lpstr>Deterministic /Non Deterministic Programs</vt:lpstr>
      <vt:lpstr>A Refinement Calculus</vt:lpstr>
      <vt:lpstr>A Refinement Calculus</vt:lpstr>
      <vt:lpstr>Relative Correctness</vt:lpstr>
      <vt:lpstr>Relative Correctness</vt:lpstr>
      <vt:lpstr>Relative Correctness</vt:lpstr>
      <vt:lpstr>Relative Correctness</vt:lpstr>
      <vt:lpstr>Relative Correctness</vt:lpstr>
      <vt:lpstr>Relative Correctness</vt:lpstr>
      <vt:lpstr>Relative Correctness</vt:lpstr>
      <vt:lpstr>Relative Correctness</vt:lpstr>
      <vt:lpstr>Relative Correctness</vt:lpstr>
      <vt:lpstr>Relative Correctness</vt:lpstr>
      <vt:lpstr>Relative Correctness and Refinement</vt:lpstr>
      <vt:lpstr>Relative Correctness and Refinement</vt:lpstr>
      <vt:lpstr>Relative Correctness and Refinement Lattice</vt:lpstr>
      <vt:lpstr>Relative Correctness and Refinement Lattice</vt:lpstr>
      <vt:lpstr>Concluding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Mili, Ali</dc:creator>
  <cp:lastModifiedBy>Administrator</cp:lastModifiedBy>
  <cp:revision>51</cp:revision>
  <dcterms:created xsi:type="dcterms:W3CDTF">2015-09-23T22:18:48Z</dcterms:created>
  <dcterms:modified xsi:type="dcterms:W3CDTF">2015-09-28T07:00:18Z</dcterms:modified>
</cp:coreProperties>
</file>