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E1753F7-821F-43C8-BDE4-D6594B10D389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060433-0884-4134-A5F4-E90CD6CF74FC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2079000" y="1604160"/>
            <a:ext cx="498492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o-RO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12.12.2014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G Stefanescu, Univ of Bucharest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B01E6F-9493-48F7-A592-C9F792D36359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o-RO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o-RO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o-RO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o-RO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o-RO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o-RO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o-RO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o-RO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o-RO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12.12.2014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G Stefanescu, Univ of Bucharest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B0EE2CE-6045-427C-AADB-2AFF60708D9C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o-RO" sz="4400" strike="noStrike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12.12.2014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G Stefanescu, Univ of Bucharest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D7CF6B2-6A3D-47D1-B5C1-12188749E775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o-RO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o-RO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o-RO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o-RO" sz="4400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9/26/15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G Stefanescu, University of Bucharest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2AC8653-06D0-430D-9CD1-8249A4A631B2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o-RO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o-RO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o-RO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o-RO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785880" y="13572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4000" b="1" strike="noStrike">
                <a:solidFill>
                  <a:srgbClr val="FF0000"/>
                </a:solidFill>
                <a:latin typeface="Georgia"/>
              </a:rPr>
              <a:t>A Quest for Kleene Algebra in 2 Dimensions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1143000" y="3749040"/>
            <a:ext cx="7143480" cy="2194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70C0"/>
                </a:solidFill>
                <a:latin typeface="Georgia"/>
              </a:rPr>
              <a:t>Gheorghe Stefanescu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70C0"/>
                </a:solidFill>
                <a:latin typeface="Georgia"/>
              </a:rPr>
              <a:t>University of Bucharest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RAMiCS 2015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Georgia"/>
              </a:rPr>
              <a:t>Braga, Portugal, September 28-th,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SATS, scenarios, accepted words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b="1" strike="noStrike" dirty="0">
                <a:solidFill>
                  <a:srgbClr val="FF0000"/>
                </a:solidFill>
                <a:latin typeface="Georgia"/>
              </a:rPr>
              <a:t>SATS</a:t>
            </a: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 (</a:t>
            </a:r>
            <a:r>
              <a:rPr lang="en-US" sz="2800" i="1" strike="noStrike" dirty="0">
                <a:solidFill>
                  <a:srgbClr val="FF0000"/>
                </a:solidFill>
                <a:latin typeface="Georgia"/>
              </a:rPr>
              <a:t>self-assembling tile system</a:t>
            </a: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 dirty="0">
                <a:solidFill>
                  <a:srgbClr val="000080"/>
                </a:solidFill>
                <a:latin typeface="Georgia"/>
              </a:rPr>
              <a:t>set of tiles</a:t>
            </a: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 + specification of </a:t>
            </a:r>
            <a:r>
              <a:rPr lang="en-US" sz="2800" strike="noStrike" dirty="0">
                <a:solidFill>
                  <a:srgbClr val="000080"/>
                </a:solidFill>
                <a:latin typeface="Georgia"/>
              </a:rPr>
              <a:t>labels for external </a:t>
            </a:r>
            <a:r>
              <a:rPr lang="en-US" sz="2800" strike="noStrike" dirty="0" smtClean="0">
                <a:solidFill>
                  <a:srgbClr val="000080"/>
                </a:solidFill>
                <a:latin typeface="Georgia"/>
              </a:rPr>
              <a:t>borders</a:t>
            </a:r>
          </a:p>
          <a:p>
            <a:pPr lvl="1">
              <a:buSzPct val="75000"/>
              <a:buFont typeface="StarSymbol"/>
              <a:buChar char="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Example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i="1" strike="noStrike" dirty="0">
                <a:solidFill>
                  <a:srgbClr val="FF0000"/>
                </a:solidFill>
                <a:latin typeface="Georgia"/>
              </a:rPr>
              <a:t>Accepted scenarios/words</a:t>
            </a: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:</a:t>
            </a:r>
            <a:endParaRPr/>
          </a:p>
        </p:txBody>
      </p:sp>
      <p:pic>
        <p:nvPicPr>
          <p:cNvPr id="194" name="Picture 3"/>
          <p:cNvPicPr/>
          <p:nvPr/>
        </p:nvPicPr>
        <p:blipFill>
          <a:blip r:embed="rId2"/>
          <a:stretch/>
        </p:blipFill>
        <p:spPr>
          <a:xfrm>
            <a:off x="897840" y="4499640"/>
            <a:ext cx="7606080" cy="185688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2"/>
          <p:cNvPicPr/>
          <p:nvPr/>
        </p:nvPicPr>
        <p:blipFill>
          <a:blip r:embed="rId3"/>
          <a:stretch/>
        </p:blipFill>
        <p:spPr>
          <a:xfrm>
            <a:off x="2377440" y="2651760"/>
            <a:ext cx="6341400" cy="1071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109320" y="640080"/>
            <a:ext cx="5577480" cy="402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Classical
regular 2-dim expressions
2RE
</a:t>
            </a:r>
            <a:r>
              <a:rPr lang="en-US" sz="2200" strike="noStrike">
                <a:solidFill>
                  <a:srgbClr val="000000"/>
                </a:solidFill>
                <a:latin typeface="Georgia"/>
              </a:rPr>
              <a:t>(a classical approach
based on 
rectangular words)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8229240" cy="109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2-dim regular expressions – 2RE (classic, rectangular words)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457200" y="1463040"/>
            <a:ext cx="8229240" cy="4894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Simple 2-dim regular expressions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FF0000"/>
                </a:solidFill>
                <a:latin typeface="Georgia"/>
              </a:rPr>
              <a:t>additive operators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:  +, 0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FF0000"/>
                </a:solidFill>
                <a:latin typeface="Georgia"/>
              </a:rPr>
              <a:t>vertical composition operators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: I, ;, *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FF0000"/>
                </a:solidFill>
                <a:latin typeface="Georgia"/>
              </a:rPr>
              <a:t>horizontal composition operators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: -, &gt;, ^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2RE – add: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FF0000"/>
                </a:solidFill>
                <a:latin typeface="Georgia"/>
              </a:rPr>
              <a:t>intersection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: /\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FF0000"/>
                </a:solidFill>
                <a:latin typeface="Georgia"/>
              </a:rPr>
              <a:t>renaming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: rho:V-&gt;V’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(V,V’ – the old and new vocabulary)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Example:    (b*; a; c*)^ /\ (c^ &gt; a &gt; b^)*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Example</a:t>
            </a:r>
            <a:endParaRPr/>
          </a:p>
        </p:txBody>
      </p:sp>
      <p:pic>
        <p:nvPicPr>
          <p:cNvPr id="202" name="Content Placeholder 6"/>
          <p:cNvPicPr/>
          <p:nvPr/>
        </p:nvPicPr>
        <p:blipFill>
          <a:blip r:embed="rId2"/>
          <a:stretch/>
        </p:blipFill>
        <p:spPr>
          <a:xfrm>
            <a:off x="642960" y="1071720"/>
            <a:ext cx="7857720" cy="52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Connecting 2RE's to SATS's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548640" y="1097280"/>
            <a:ext cx="8293680" cy="5259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2800" b="1" strike="noStrike">
                <a:solidFill>
                  <a:srgbClr val="FF0000"/>
                </a:solidFill>
                <a:latin typeface="Georgia"/>
              </a:rPr>
              <a:t>Theorem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: </a:t>
            </a:r>
            <a:endParaRPr/>
          </a:p>
          <a:p>
            <a:r>
              <a:rPr lang="en-US" sz="2800" strike="noStrike">
                <a:solidFill>
                  <a:srgbClr val="000000"/>
                </a:solidFill>
                <a:latin typeface="Georgia"/>
              </a:rPr>
              <a:t>The languages of </a:t>
            </a:r>
            <a:r>
              <a:rPr lang="en-US" sz="2800" strike="noStrike">
                <a:solidFill>
                  <a:srgbClr val="000080"/>
                </a:solidFill>
                <a:latin typeface="Georgia"/>
              </a:rPr>
              <a:t>rectangular words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 represented by </a:t>
            </a:r>
            <a:endParaRPr/>
          </a:p>
          <a:p>
            <a:pPr algn="ctr"/>
            <a:r>
              <a:rPr lang="en-US" sz="2800" strike="noStrike">
                <a:solidFill>
                  <a:srgbClr val="FF0000"/>
                </a:solidFill>
                <a:latin typeface="Georgia"/>
              </a:rPr>
              <a:t>SATS (self-assembling tile systems)</a:t>
            </a:r>
            <a:r>
              <a:rPr lang="en-US" sz="2800" strike="noStrike">
                <a:solidFill>
                  <a:srgbClr val="0070C0"/>
                </a:solidFill>
                <a:latin typeface="Georgia"/>
              </a:rPr>
              <a:t> </a:t>
            </a:r>
            <a:endParaRPr/>
          </a:p>
          <a:p>
            <a:r>
              <a:rPr lang="en-US" sz="2800" strike="noStrike">
                <a:solidFill>
                  <a:srgbClr val="000000"/>
                </a:solidFill>
                <a:latin typeface="Georgia"/>
              </a:rPr>
              <a:t>and those specified by </a:t>
            </a:r>
            <a:endParaRPr/>
          </a:p>
          <a:p>
            <a:pPr algn="ctr"/>
            <a:r>
              <a:rPr lang="en-US" sz="2800" strike="noStrike">
                <a:solidFill>
                  <a:srgbClr val="FF0000"/>
                </a:solidFill>
                <a:latin typeface="Georgia"/>
              </a:rPr>
              <a:t>classical 2-dimensional regular expressions 2RE </a:t>
            </a:r>
            <a:endParaRPr/>
          </a:p>
          <a:p>
            <a:r>
              <a:rPr lang="en-US" sz="2800" strike="noStrike">
                <a:solidFill>
                  <a:srgbClr val="000000"/>
                </a:solidFill>
                <a:latin typeface="Georgia"/>
              </a:rPr>
              <a:t>are</a:t>
            </a:r>
            <a:r>
              <a:rPr lang="en-US" sz="2800" strike="noStrike">
                <a:solidFill>
                  <a:srgbClr val="0070C0"/>
                </a:solidFill>
                <a:latin typeface="Georgia"/>
              </a:rPr>
              <a:t> </a:t>
            </a:r>
            <a:endParaRPr/>
          </a:p>
          <a:p>
            <a:pPr algn="ctr"/>
            <a:r>
              <a:rPr lang="en-US" sz="2800" b="1" strike="noStrike">
                <a:solidFill>
                  <a:srgbClr val="0070C0"/>
                </a:solidFill>
                <a:latin typeface="Georgia"/>
              </a:rPr>
              <a:t>the same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.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182880"/>
            <a:ext cx="8229240" cy="640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Problems</a:t>
            </a:r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541440" y="1005840"/>
            <a:ext cx="8229240" cy="5394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i="1" strike="noStrike">
                <a:solidFill>
                  <a:srgbClr val="FF0000"/>
                </a:solidFill>
                <a:latin typeface="Georgia"/>
              </a:rPr>
              <a:t>Intersection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 is a nonintuitive operator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: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000000"/>
                </a:solidFill>
                <a:latin typeface="Georgia"/>
              </a:rPr>
              <a:t>difficult to grasp what you get by intersecting of 2 or more languages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The formalism is </a:t>
            </a:r>
            <a:r>
              <a:rPr lang="en-US" sz="2800" i="1" strike="noStrike">
                <a:solidFill>
                  <a:srgbClr val="FF0000"/>
                </a:solidFill>
                <a:latin typeface="Georgia"/>
              </a:rPr>
              <a:t>not robust under renaming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000000"/>
                </a:solidFill>
                <a:latin typeface="Georgia"/>
              </a:rPr>
              <a:t>E3 = ( a* ; a ; a*)^ /\ (a^ &gt; a &gt; a^)*, does not generates square of a’s,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000000"/>
                </a:solidFill>
                <a:latin typeface="Georgia"/>
              </a:rPr>
              <a:t>but E1 = ( b* ; a ; c*)^ /\ (c^ &gt; a &gt; b^)* does generate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i="1" strike="noStrike">
                <a:solidFill>
                  <a:srgbClr val="FF0000"/>
                </a:solidFill>
                <a:latin typeface="Georgia"/>
              </a:rPr>
              <a:t>Renaming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 is yet a still more nonintuitive operator: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 strike="noStrike">
                <a:solidFill>
                  <a:srgbClr val="000000"/>
                </a:solidFill>
                <a:latin typeface="Georgia"/>
              </a:rPr>
              <a:t>it's like writing in Chinese and getting an English text using a letter-to-letter renaming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657600" y="365760"/>
            <a:ext cx="5028840" cy="192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Arbitrary shape words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Scenario composition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Given scenarios: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Composed scenarios:</a:t>
            </a:r>
            <a:endParaRPr/>
          </a:p>
        </p:txBody>
      </p:sp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1571760" y="1699200"/>
            <a:ext cx="5425200" cy="1729440"/>
          </a:xfrm>
          <a:prstGeom prst="rect">
            <a:avLst/>
          </a:prstGeom>
          <a:ln w="9360">
            <a:noFill/>
          </a:ln>
        </p:spPr>
      </p:pic>
      <p:pic>
        <p:nvPicPr>
          <p:cNvPr id="213" name="Picture 3"/>
          <p:cNvPicPr/>
          <p:nvPr/>
        </p:nvPicPr>
        <p:blipFill>
          <a:blip r:embed="rId3"/>
          <a:stretch/>
        </p:blipFill>
        <p:spPr>
          <a:xfrm>
            <a:off x="471960" y="4143240"/>
            <a:ext cx="8199720" cy="2071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Word vs. scenario composition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Border agnostic word composition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vs. scenario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    composition</a:t>
            </a:r>
            <a:endParaRPr/>
          </a:p>
        </p:txBody>
      </p:sp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857160" y="1500120"/>
            <a:ext cx="5928840" cy="136620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3"/>
          <p:cNvPicPr/>
          <p:nvPr/>
        </p:nvPicPr>
        <p:blipFill>
          <a:blip r:embed="rId3"/>
          <a:stretch/>
        </p:blipFill>
        <p:spPr>
          <a:xfrm>
            <a:off x="4071960" y="2928960"/>
            <a:ext cx="4285800" cy="1919160"/>
          </a:xfrm>
          <a:prstGeom prst="rect">
            <a:avLst/>
          </a:prstGeom>
          <a:ln w="9360"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1992240" y="3429000"/>
            <a:ext cx="988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Georgia"/>
              </a:rPr>
              <a:t>13 cases</a:t>
            </a:r>
            <a:endParaRPr/>
          </a:p>
        </p:txBody>
      </p:sp>
      <p:pic>
        <p:nvPicPr>
          <p:cNvPr id="219" name="Picture 3"/>
          <p:cNvPicPr/>
          <p:nvPr/>
        </p:nvPicPr>
        <p:blipFill>
          <a:blip r:embed="rId4"/>
          <a:stretch/>
        </p:blipFill>
        <p:spPr>
          <a:xfrm>
            <a:off x="3286080" y="5072040"/>
            <a:ext cx="5357520" cy="1353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Gluing constraints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How to get only those 3 compositions?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General composition</a:t>
            </a:r>
            <a:endParaRPr/>
          </a:p>
        </p:txBody>
      </p:sp>
      <p:pic>
        <p:nvPicPr>
          <p:cNvPr id="222" name="Picture 3"/>
          <p:cNvPicPr/>
          <p:nvPr/>
        </p:nvPicPr>
        <p:blipFill>
          <a:blip r:embed="rId2"/>
          <a:stretch/>
        </p:blipFill>
        <p:spPr>
          <a:xfrm>
            <a:off x="1143000" y="1571760"/>
            <a:ext cx="6616440" cy="1657080"/>
          </a:xfrm>
          <a:prstGeom prst="rect">
            <a:avLst/>
          </a:prstGeom>
          <a:ln w="9360">
            <a:noFill/>
          </a:ln>
        </p:spPr>
      </p:pic>
      <p:pic>
        <p:nvPicPr>
          <p:cNvPr id="223" name="Picture 4"/>
          <p:cNvPicPr/>
          <p:nvPr/>
        </p:nvPicPr>
        <p:blipFill>
          <a:blip r:embed="rId3"/>
          <a:stretch/>
        </p:blipFill>
        <p:spPr>
          <a:xfrm>
            <a:off x="866880" y="4143240"/>
            <a:ext cx="7410240" cy="1828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Sequential vs. parallel computation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19040" y="1427400"/>
            <a:ext cx="8229240" cy="479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Sequential computation … based 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FF0000"/>
                </a:solidFill>
                <a:latin typeface="Georgia"/>
              </a:rPr>
              <a:t>FA - finite automata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Parallel, distributed, interactive computation … based on 2-dim FA, called here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FF0000"/>
                </a:solidFill>
                <a:latin typeface="Georgia"/>
              </a:rPr>
              <a:t>SATS – self-assembling tiling systems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Natural </a:t>
            </a:r>
            <a:r>
              <a:rPr lang="en-US" sz="2800" strike="noStrike">
                <a:solidFill>
                  <a:srgbClr val="7030A0"/>
                </a:solidFill>
                <a:latin typeface="Georgia"/>
              </a:rPr>
              <a:t>fork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                        and </a:t>
            </a:r>
            <a:r>
              <a:rPr lang="en-US" sz="2800" strike="noStrike">
                <a:solidFill>
                  <a:srgbClr val="7030A0"/>
                </a:solidFill>
                <a:latin typeface="Georgia"/>
              </a:rPr>
              <a:t>join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             </a:t>
            </a:r>
            <a:endParaRPr/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3017520" y="4439160"/>
            <a:ext cx="1614960" cy="1463400"/>
          </a:xfrm>
          <a:prstGeom prst="rect">
            <a:avLst/>
          </a:prstGeom>
          <a:ln w="9360">
            <a:noFill/>
          </a:ln>
        </p:spPr>
      </p:pic>
      <p:pic>
        <p:nvPicPr>
          <p:cNvPr id="166" name="Picture 3"/>
          <p:cNvPicPr/>
          <p:nvPr/>
        </p:nvPicPr>
        <p:blipFill>
          <a:blip r:embed="rId3"/>
          <a:stretch/>
        </p:blipFill>
        <p:spPr>
          <a:xfrm>
            <a:off x="6492240" y="4452840"/>
            <a:ext cx="1645920" cy="1427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Constraints on words borders</a:t>
            </a:r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Elements of interest: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000000"/>
                </a:solidFill>
                <a:latin typeface="Georgia"/>
              </a:rPr>
              <a:t>side border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(e,…)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000000"/>
                </a:solidFill>
                <a:latin typeface="Georgia"/>
              </a:rPr>
              <a:t>land corner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(nw,…)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i="1" strike="noStrike">
                <a:solidFill>
                  <a:srgbClr val="000000"/>
                </a:solidFill>
                <a:latin typeface="Georgia"/>
              </a:rPr>
              <a:t>golf corner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(ne’,…)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Constrain formulas: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= - </a:t>
            </a:r>
            <a:r>
              <a:rPr lang="en-US" sz="2400" i="1" strike="noStrike">
                <a:solidFill>
                  <a:srgbClr val="000000"/>
                </a:solidFill>
                <a:latin typeface="Georgia"/>
              </a:rPr>
              <a:t>equal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(e=w)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&lt; - </a:t>
            </a:r>
            <a:r>
              <a:rPr lang="en-US" sz="2400" i="1" strike="noStrike">
                <a:solidFill>
                  <a:srgbClr val="000000"/>
                </a:solidFill>
                <a:latin typeface="Georgia"/>
              </a:rPr>
              <a:t>included in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(e&lt;w)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# - </a:t>
            </a:r>
            <a:r>
              <a:rPr lang="en-US" sz="2400" i="1" strike="noStrike">
                <a:solidFill>
                  <a:srgbClr val="000000"/>
                </a:solidFill>
                <a:latin typeface="Georgia"/>
              </a:rPr>
              <a:t>overlap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(e#w)</a:t>
            </a:r>
            <a:endParaRPr/>
          </a:p>
        </p:txBody>
      </p:sp>
      <p:pic>
        <p:nvPicPr>
          <p:cNvPr id="226" name="Picture 3"/>
          <p:cNvPicPr/>
          <p:nvPr/>
        </p:nvPicPr>
        <p:blipFill>
          <a:blip r:embed="rId2"/>
          <a:stretch/>
        </p:blipFill>
        <p:spPr>
          <a:xfrm>
            <a:off x="5429160" y="1785960"/>
            <a:ext cx="2199960" cy="2199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Examples – restricted compositions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3 composed words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… obtained with restricted compositions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 dirty="0">
                <a:solidFill>
                  <a:srgbClr val="000000"/>
                </a:solidFill>
                <a:latin typeface="Georgia"/>
              </a:rPr>
              <a:t>for (a):   v (w=e) w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 dirty="0">
                <a:solidFill>
                  <a:srgbClr val="000000"/>
                </a:solidFill>
                <a:latin typeface="Georgia"/>
              </a:rPr>
              <a:t>for (b):   v (</a:t>
            </a:r>
            <a:r>
              <a:rPr lang="en-US" sz="2400" strike="noStrike" dirty="0" err="1">
                <a:solidFill>
                  <a:srgbClr val="000000"/>
                </a:solidFill>
                <a:latin typeface="Georgia"/>
              </a:rPr>
              <a:t>sw</a:t>
            </a:r>
            <a:r>
              <a:rPr lang="en-US" sz="2400" strike="noStrike" dirty="0">
                <a:solidFill>
                  <a:srgbClr val="000000"/>
                </a:solidFill>
                <a:latin typeface="Georgia"/>
              </a:rPr>
              <a:t>'=</a:t>
            </a:r>
            <a:r>
              <a:rPr lang="en-US" sz="2400" strike="noStrike" dirty="0" err="1">
                <a:solidFill>
                  <a:srgbClr val="000000"/>
                </a:solidFill>
                <a:latin typeface="Georgia"/>
              </a:rPr>
              <a:t>sw</a:t>
            </a:r>
            <a:r>
              <a:rPr lang="en-US" sz="2400" strike="noStrike" dirty="0">
                <a:solidFill>
                  <a:srgbClr val="000000"/>
                </a:solidFill>
                <a:latin typeface="Georgia"/>
              </a:rPr>
              <a:t>) w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 dirty="0">
                <a:solidFill>
                  <a:srgbClr val="000000"/>
                </a:solidFill>
                <a:latin typeface="Georgia"/>
              </a:rPr>
              <a:t>for (c):   v (ne&gt;</a:t>
            </a:r>
            <a:r>
              <a:rPr lang="en-US" sz="2400" strike="noStrike" dirty="0" err="1">
                <a:solidFill>
                  <a:srgbClr val="000000"/>
                </a:solidFill>
                <a:latin typeface="Georgia"/>
              </a:rPr>
              <a:t>nw</a:t>
            </a:r>
            <a:r>
              <a:rPr lang="en-US" sz="2400" strike="noStrike" dirty="0">
                <a:solidFill>
                  <a:srgbClr val="000000"/>
                </a:solidFill>
                <a:latin typeface="Georgia"/>
              </a:rPr>
              <a:t>) w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9" name="Picture 3"/>
          <p:cNvPicPr/>
          <p:nvPr/>
        </p:nvPicPr>
        <p:blipFill>
          <a:blip r:embed="rId2"/>
          <a:stretch/>
        </p:blipFill>
        <p:spPr>
          <a:xfrm>
            <a:off x="1338840" y="1726200"/>
            <a:ext cx="6616440" cy="1657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Regular expressions – n2RE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i="1" strike="noStrike">
                <a:solidFill>
                  <a:srgbClr val="FF0000"/>
                </a:solidFill>
                <a:latin typeface="Georgia"/>
              </a:rPr>
              <a:t>Basic class: n2RE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Use </a:t>
            </a:r>
            <a:r>
              <a:rPr lang="en-US" sz="2400" i="1" strike="noStrike">
                <a:solidFill>
                  <a:srgbClr val="000080"/>
                </a:solidFill>
                <a:latin typeface="Georgia"/>
              </a:rPr>
              <a:t>composition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and </a:t>
            </a:r>
            <a:r>
              <a:rPr lang="en-US" sz="2400" i="1" strike="noStrike">
                <a:solidFill>
                  <a:srgbClr val="000080"/>
                </a:solidFill>
                <a:latin typeface="Georgia"/>
              </a:rPr>
              <a:t>itereated composition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corresponding to the following restrictions: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Elements on contours: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side borders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,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land corners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, and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golf corners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;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Comparison relations: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equal-to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(=),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included-in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(&lt;),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overlap-with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(#)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General formulas: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boolean formulas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built on top of these atomic formulas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 </a:t>
            </a:r>
            <a:endParaRPr/>
          </a:p>
          <a:p>
            <a:pPr>
              <a:buFont typeface="Arial"/>
              <a:buChar char="•"/>
            </a:pPr>
            <a:r>
              <a:rPr lang="en-US" sz="2800" i="1" strike="noStrike">
                <a:solidFill>
                  <a:srgbClr val="FF0000"/>
                </a:solidFill>
                <a:latin typeface="Georgia"/>
              </a:rPr>
              <a:t>Extended: x2RE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Use </a:t>
            </a:r>
            <a:r>
              <a:rPr lang="en-US" sz="2400" strike="noStrike">
                <a:solidFill>
                  <a:srgbClr val="FF0000"/>
                </a:solidFill>
                <a:latin typeface="Georgia"/>
              </a:rPr>
              <a:t>extreme cells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(= cells with no more than 1 neighbour in the word)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Recursive definitions</a:t>
            </a:r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457200" y="928440"/>
            <a:ext cx="8229240" cy="5357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Definition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Example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4" name="Picture 2"/>
          <p:cNvPicPr/>
          <p:nvPr/>
        </p:nvPicPr>
        <p:blipFill>
          <a:blip r:embed="rId2"/>
          <a:stretch/>
        </p:blipFill>
        <p:spPr>
          <a:xfrm>
            <a:off x="2500200" y="3929040"/>
            <a:ext cx="5714640" cy="2471040"/>
          </a:xfrm>
          <a:prstGeom prst="rect">
            <a:avLst/>
          </a:prstGeom>
          <a:ln w="9360">
            <a:noFill/>
          </a:ln>
        </p:spPr>
      </p:pic>
      <p:pic>
        <p:nvPicPr>
          <p:cNvPr id="235" name="Picture 3"/>
          <p:cNvPicPr/>
          <p:nvPr/>
        </p:nvPicPr>
        <p:blipFill>
          <a:blip r:embed="rId3"/>
          <a:stretch/>
        </p:blipFill>
        <p:spPr>
          <a:xfrm>
            <a:off x="714240" y="1500120"/>
            <a:ext cx="7999200" cy="23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749040" y="640080"/>
            <a:ext cx="5028840" cy="23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 particular case:
SATS 
with 
2-colors for borders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2x2 SATS</a:t>
            </a:r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2-color border tiles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Subsets: e.g., F02ac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External w/n/e/s borders: e.g., 1100=c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General representation of a 2x2 SATS: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b="1" strike="noStrike" dirty="0">
                <a:solidFill>
                  <a:srgbClr val="FF0000"/>
                </a:solidFill>
                <a:latin typeface="Georgia"/>
              </a:rPr>
              <a:t>F02ac.c</a:t>
            </a:r>
            <a:endParaRPr/>
          </a:p>
        </p:txBody>
      </p:sp>
      <p:pic>
        <p:nvPicPr>
          <p:cNvPr id="241" name="Picture 4"/>
          <p:cNvPicPr/>
          <p:nvPr/>
        </p:nvPicPr>
        <p:blipFill>
          <a:blip r:embed="rId2"/>
          <a:stretch/>
        </p:blipFill>
        <p:spPr>
          <a:xfrm>
            <a:off x="3071880" y="2500200"/>
            <a:ext cx="4572000" cy="603360"/>
          </a:xfrm>
          <a:prstGeom prst="rect">
            <a:avLst/>
          </a:prstGeom>
          <a:ln w="9360">
            <a:noFill/>
          </a:ln>
        </p:spPr>
      </p:pic>
      <p:pic>
        <p:nvPicPr>
          <p:cNvPr id="242" name="Picture 5"/>
          <p:cNvPicPr/>
          <p:nvPr/>
        </p:nvPicPr>
        <p:blipFill>
          <a:blip r:embed="rId3"/>
          <a:stretch/>
        </p:blipFill>
        <p:spPr>
          <a:xfrm>
            <a:off x="928800" y="1643040"/>
            <a:ext cx="4572000" cy="658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 case study: the Dutch roof language</a:t>
            </a:r>
            <a:endParaRPr/>
          </a:p>
        </p:txBody>
      </p:sp>
      <p:sp>
        <p:nvSpPr>
          <p:cNvPr id="244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  <a:p>
            <a:r>
              <a:rPr lang="en-US" sz="3200" b="1" strike="noStrike" dirty="0">
                <a:solidFill>
                  <a:srgbClr val="FF0000"/>
                </a:solidFill>
                <a:latin typeface="Georgia"/>
              </a:rPr>
              <a:t>F02ac.c </a:t>
            </a:r>
            <a:endParaRPr lang="en-US" sz="3200" b="1" strike="noStrike" dirty="0" smtClean="0">
              <a:solidFill>
                <a:srgbClr val="FF0000"/>
              </a:solidFill>
              <a:latin typeface="Georgia"/>
            </a:endParaRPr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Transitions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External borders: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w=1, n=1, e=0, s=0</a:t>
            </a:r>
            <a:endParaRPr/>
          </a:p>
        </p:txBody>
      </p:sp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1357290" y="2857496"/>
            <a:ext cx="2743200" cy="658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hv-connected components</a:t>
            </a:r>
            <a:endParaRPr/>
          </a:p>
        </p:txBody>
      </p:sp>
      <p:sp>
        <p:nvSpPr>
          <p:cNvPr id="247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Basic form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    - </a:t>
            </a:r>
            <a:r>
              <a:rPr lang="en-US" sz="2800" strike="noStrike" dirty="0">
                <a:solidFill>
                  <a:srgbClr val="000000"/>
                </a:solidFill>
                <a:latin typeface="Georgia"/>
                <a:ea typeface="Georgia"/>
              </a:rPr>
              <a:t>“</a:t>
            </a: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hat”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Georgia"/>
              </a:rPr>
              <a:t>General form (hats connected via right-left legs)</a:t>
            </a:r>
            <a:endParaRPr/>
          </a:p>
        </p:txBody>
      </p:sp>
      <p:pic>
        <p:nvPicPr>
          <p:cNvPr id="248" name="Picture 2"/>
          <p:cNvPicPr/>
          <p:nvPr/>
        </p:nvPicPr>
        <p:blipFill>
          <a:blip r:embed="rId2"/>
          <a:stretch/>
        </p:blipFill>
        <p:spPr>
          <a:xfrm>
            <a:off x="3214800" y="1071720"/>
            <a:ext cx="4924080" cy="2816280"/>
          </a:xfrm>
          <a:prstGeom prst="rect">
            <a:avLst/>
          </a:prstGeom>
          <a:ln w="9360">
            <a:noFill/>
          </a:ln>
        </p:spPr>
      </p:pic>
      <p:pic>
        <p:nvPicPr>
          <p:cNvPr id="249" name="Picture 3"/>
          <p:cNvPicPr/>
          <p:nvPr/>
        </p:nvPicPr>
        <p:blipFill>
          <a:blip r:embed="rId3"/>
          <a:stretch/>
        </p:blipFill>
        <p:spPr>
          <a:xfrm>
            <a:off x="4857840" y="4786200"/>
            <a:ext cx="2857320" cy="1461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Recursive specification: basic form</a:t>
            </a:r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274320" y="1000080"/>
            <a:ext cx="841212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Recursive system</a:t>
            </a:r>
            <a:endParaRPr/>
          </a:p>
        </p:txBody>
      </p:sp>
      <p:pic>
        <p:nvPicPr>
          <p:cNvPr id="252" name="Picture 3"/>
          <p:cNvPicPr/>
          <p:nvPr/>
        </p:nvPicPr>
        <p:blipFill>
          <a:blip r:embed="rId2"/>
          <a:stretch/>
        </p:blipFill>
        <p:spPr>
          <a:xfrm>
            <a:off x="357120" y="1714320"/>
            <a:ext cx="4420800" cy="3009600"/>
          </a:xfrm>
          <a:prstGeom prst="rect">
            <a:avLst/>
          </a:prstGeom>
          <a:ln w="9360">
            <a:noFill/>
          </a:ln>
        </p:spPr>
      </p:pic>
      <p:pic>
        <p:nvPicPr>
          <p:cNvPr id="253" name="Picture 252"/>
          <p:cNvPicPr/>
          <p:nvPr/>
        </p:nvPicPr>
        <p:blipFill>
          <a:blip r:embed="rId3"/>
          <a:stretch/>
        </p:blipFill>
        <p:spPr>
          <a:xfrm>
            <a:off x="4754880" y="891000"/>
            <a:ext cx="4023360" cy="539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 research programme: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From SATS to 2RE:</a:t>
            </a:r>
            <a:endParaRPr/>
          </a:p>
        </p:txBody>
      </p:sp>
      <p:pic>
        <p:nvPicPr>
          <p:cNvPr id="256" name="Picture 2"/>
          <p:cNvPicPr/>
          <p:nvPr/>
        </p:nvPicPr>
        <p:blipFill>
          <a:blip r:embed="rId2"/>
          <a:stretch/>
        </p:blipFill>
        <p:spPr>
          <a:xfrm>
            <a:off x="318600" y="2000160"/>
            <a:ext cx="8506800" cy="2333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214200" y="1000080"/>
            <a:ext cx="8572320" cy="5417640"/>
          </a:xfrm>
          <a:prstGeom prst="rect">
            <a:avLst/>
          </a:prstGeom>
          <a:ln>
            <a:noFill/>
          </a:ln>
        </p:spPr>
      </p:pic>
      <p:sp>
        <p:nvSpPr>
          <p:cNvPr id="168" name="TextShape 1"/>
          <p:cNvSpPr txBox="1"/>
          <p:nvPr/>
        </p:nvSpPr>
        <p:spPr>
          <a:xfrm>
            <a:off x="528480" y="285840"/>
            <a:ext cx="8229240" cy="642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o-RO" sz="2400" b="1" strike="noStrike">
                <a:solidFill>
                  <a:srgbClr val="FF0000"/>
                </a:solidFill>
                <a:latin typeface="Georgia"/>
              </a:rPr>
              <a:t>Control-flow/Data-flow networks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6ABCBF5-1A2E-4DA7-9773-A1C56D0C554F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  <p:pic>
        <p:nvPicPr>
          <p:cNvPr id="170" name="Picture 9"/>
          <p:cNvPicPr/>
          <p:nvPr/>
        </p:nvPicPr>
        <p:blipFill>
          <a:blip r:embed="rId3"/>
          <a:stretch/>
        </p:blipFill>
        <p:spPr>
          <a:xfrm>
            <a:off x="1571760" y="785880"/>
            <a:ext cx="5638320" cy="4888800"/>
          </a:xfrm>
          <a:prstGeom prst="rect">
            <a:avLst/>
          </a:prstGeom>
          <a:ln>
            <a:noFill/>
          </a:ln>
        </p:spPr>
      </p:pic>
      <p:pic>
        <p:nvPicPr>
          <p:cNvPr id="171" name="Picture 10"/>
          <p:cNvPicPr/>
          <p:nvPr/>
        </p:nvPicPr>
        <p:blipFill>
          <a:blip r:embed="rId4"/>
          <a:stretch/>
        </p:blipFill>
        <p:spPr>
          <a:xfrm>
            <a:off x="4160520" y="0"/>
            <a:ext cx="4983120" cy="685764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 rot="20433600">
            <a:off x="2975040" y="2722320"/>
            <a:ext cx="4495680" cy="15523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FF0000"/>
                </a:solidFill>
                <a:latin typeface="Georgia"/>
              </a:rPr>
              <a:t>Mixed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FF0000"/>
                </a:solidFill>
                <a:latin typeface="Georgia"/>
              </a:rPr>
              <a:t>control-flow + dataflow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FF0000"/>
                </a:solidFill>
                <a:latin typeface="Georgia"/>
              </a:rPr>
              <a:t>model??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657600" y="365760"/>
            <a:ext cx="5028840" cy="192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Distributed Programs</a:t>
            </a:r>
            <a:endParaRPr/>
          </a:p>
        </p:txBody>
      </p:sp>
      <p:sp>
        <p:nvSpPr>
          <p:cNvPr id="258" name="CustomShape 2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749040" y="571320"/>
            <a:ext cx="5164920" cy="52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TextShape 2"/>
          <p:cNvSpPr txBox="1"/>
          <p:nvPr/>
        </p:nvSpPr>
        <p:spPr>
          <a:xfrm>
            <a:off x="457200" y="274680"/>
            <a:ext cx="8229240" cy="54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 slogan</a:t>
            </a:r>
            <a:endParaRPr/>
          </a:p>
        </p:txBody>
      </p:sp>
      <p:sp>
        <p:nvSpPr>
          <p:cNvPr id="262" name="TextShape 3"/>
          <p:cNvSpPr txBox="1"/>
          <p:nvPr/>
        </p:nvSpPr>
        <p:spPr>
          <a:xfrm>
            <a:off x="366120" y="914400"/>
            <a:ext cx="841212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 b="1">
                <a:solidFill>
                  <a:srgbClr val="FF0000"/>
                </a:solidFill>
                <a:latin typeface="Georgia"/>
              </a:rPr>
              <a:t>Distributed programs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b="1">
                <a:solidFill>
                  <a:srgbClr val="000000"/>
                </a:solidFill>
                <a:latin typeface="Georgia"/>
              </a:rPr>
              <a:t>= (control &amp; interaction)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b="1">
                <a:solidFill>
                  <a:srgbClr val="000000"/>
                </a:solidFill>
                <a:latin typeface="Georgia"/>
              </a:rPr>
              <a:t>               + (temporal &amp; spatial) data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Georgia"/>
              </a:rPr>
              <a:t>Moreover: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Georgia"/>
              </a:rPr>
              <a:t>control &amp; interaction =&gt; modeled by SATS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749040" y="571320"/>
            <a:ext cx="51649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TextShape 2"/>
          <p:cNvSpPr txBox="1"/>
          <p:nvPr/>
        </p:nvSpPr>
        <p:spPr>
          <a:xfrm>
            <a:off x="457200" y="274680"/>
            <a:ext cx="8229240" cy="54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 glimpse on AGAPIA programming</a:t>
            </a:r>
            <a:endParaRPr/>
          </a:p>
        </p:txBody>
      </p:sp>
      <p:sp>
        <p:nvSpPr>
          <p:cNvPr id="265" name="TextShape 3"/>
          <p:cNvSpPr txBox="1"/>
          <p:nvPr/>
        </p:nvSpPr>
        <p:spPr>
          <a:xfrm>
            <a:off x="366120" y="1371600"/>
            <a:ext cx="8412120" cy="493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Agapia</a:t>
            </a:r>
            <a:r>
              <a:rPr lang="en-US" sz="2800">
                <a:latin typeface="Georgia"/>
              </a:rPr>
              <a:t>: </a:t>
            </a:r>
            <a:r>
              <a:rPr lang="en-US" sz="2400">
                <a:latin typeface="Georgia"/>
              </a:rPr>
              <a:t>a programming language based on </a:t>
            </a:r>
            <a:r>
              <a:rPr lang="en-US" sz="2400">
                <a:solidFill>
                  <a:srgbClr val="FF0000"/>
                </a:solidFill>
                <a:latin typeface="Georgia"/>
              </a:rPr>
              <a:t>recatangular</a:t>
            </a:r>
            <a:r>
              <a:rPr lang="en-US" sz="2400">
                <a:latin typeface="Georgia"/>
              </a:rPr>
              <a:t> 2-dim words/scenarios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2 versions</a:t>
            </a:r>
            <a:r>
              <a:rPr lang="en-US" sz="2800">
                <a:latin typeface="Georgia"/>
              </a:rPr>
              <a:t>: </a:t>
            </a:r>
            <a:r>
              <a:rPr lang="en-US" sz="2400">
                <a:latin typeface="Georgia"/>
              </a:rPr>
              <a:t>v0.1 (basic) and v0.2 (supporting recursive computation)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Towards the v1 release</a:t>
            </a:r>
            <a:r>
              <a:rPr lang="en-US" sz="2800">
                <a:latin typeface="Georgia"/>
              </a:rPr>
              <a:t> </a:t>
            </a:r>
            <a:r>
              <a:rPr lang="en-US" sz="2400">
                <a:latin typeface="Georgia"/>
              </a:rPr>
              <a:t>(current partial developments)</a:t>
            </a:r>
            <a:r>
              <a:rPr lang="en-US" sz="2800">
                <a:latin typeface="Georgia"/>
              </a:rPr>
              <a:t>: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Georgia"/>
              </a:rPr>
              <a:t>adding </a:t>
            </a:r>
            <a:r>
              <a:rPr lang="en-US" sz="2400" b="1">
                <a:solidFill>
                  <a:srgbClr val="800080"/>
                </a:solidFill>
                <a:latin typeface="Georgia"/>
              </a:rPr>
              <a:t>spatial and temporal pointers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Georgia"/>
              </a:rPr>
              <a:t>integrating object-oriented concepts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Georgia"/>
              </a:rPr>
              <a:t>A </a:t>
            </a:r>
            <a:r>
              <a:rPr lang="en-US" sz="2800" i="1">
                <a:solidFill>
                  <a:srgbClr val="FF0000"/>
                </a:solidFill>
                <a:latin typeface="Georgia"/>
              </a:rPr>
              <a:t>compiler</a:t>
            </a:r>
            <a:r>
              <a:rPr lang="en-US" sz="2800">
                <a:solidFill>
                  <a:srgbClr val="000000"/>
                </a:solidFill>
                <a:latin typeface="Georgia"/>
              </a:rPr>
              <a:t> with MPI and OpenMP targets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Georgia"/>
              </a:rPr>
              <a:t>C Parudaru's PhD Thesis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A3B3CF-BD69-40DD-B732-2A739BA3823F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  <p:pic>
        <p:nvPicPr>
          <p:cNvPr id="267" name="Picture 5"/>
          <p:cNvPicPr/>
          <p:nvPr/>
        </p:nvPicPr>
        <p:blipFill>
          <a:blip r:embed="rId2"/>
          <a:stretch/>
        </p:blipFill>
        <p:spPr>
          <a:xfrm>
            <a:off x="500040" y="428760"/>
            <a:ext cx="5381280" cy="3809520"/>
          </a:xfrm>
          <a:prstGeom prst="rect">
            <a:avLst/>
          </a:prstGeom>
          <a:ln>
            <a:noFill/>
          </a:ln>
        </p:spPr>
      </p:pic>
      <p:pic>
        <p:nvPicPr>
          <p:cNvPr id="268" name="Picture 7"/>
          <p:cNvPicPr/>
          <p:nvPr/>
        </p:nvPicPr>
        <p:blipFill>
          <a:blip r:embed="rId3"/>
          <a:stretch/>
        </p:blipFill>
        <p:spPr>
          <a:xfrm>
            <a:off x="6500880" y="500040"/>
            <a:ext cx="2352600" cy="221256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7237800" y="1357200"/>
            <a:ext cx="765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Code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W</a:t>
            </a:r>
            <a:endParaRPr/>
          </a:p>
        </p:txBody>
      </p:sp>
      <p:pic>
        <p:nvPicPr>
          <p:cNvPr id="270" name="Picture 9"/>
          <p:cNvPicPr/>
          <p:nvPr/>
        </p:nvPicPr>
        <p:blipFill>
          <a:blip r:embed="rId4"/>
          <a:stretch/>
        </p:blipFill>
        <p:spPr>
          <a:xfrm>
            <a:off x="4929120" y="4572000"/>
            <a:ext cx="4091760" cy="1737000"/>
          </a:xfrm>
          <a:prstGeom prst="rect">
            <a:avLst/>
          </a:prstGeom>
          <a:ln>
            <a:noFill/>
          </a:ln>
        </p:spPr>
      </p:pic>
      <p:pic>
        <p:nvPicPr>
          <p:cNvPr id="271" name="Picture 12"/>
          <p:cNvPicPr/>
          <p:nvPr/>
        </p:nvPicPr>
        <p:blipFill>
          <a:blip r:embed="rId5"/>
          <a:stretch/>
        </p:blipFill>
        <p:spPr>
          <a:xfrm>
            <a:off x="6000840" y="3571920"/>
            <a:ext cx="2142720" cy="399600"/>
          </a:xfrm>
          <a:prstGeom prst="rect">
            <a:avLst/>
          </a:prstGeom>
          <a:ln>
            <a:noFill/>
          </a:ln>
        </p:spPr>
      </p:pic>
      <p:sp>
        <p:nvSpPr>
          <p:cNvPr id="272" name="CustomShape 3"/>
          <p:cNvSpPr/>
          <p:nvPr/>
        </p:nvSpPr>
        <p:spPr>
          <a:xfrm rot="1816200">
            <a:off x="5676840" y="4039920"/>
            <a:ext cx="256680" cy="83556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4"/>
          <p:cNvSpPr/>
          <p:nvPr/>
        </p:nvSpPr>
        <p:spPr>
          <a:xfrm rot="1158000">
            <a:off x="6649560" y="4036320"/>
            <a:ext cx="271080" cy="92844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5"/>
          <p:cNvSpPr/>
          <p:nvPr/>
        </p:nvSpPr>
        <p:spPr>
          <a:xfrm>
            <a:off x="8001000" y="4071960"/>
            <a:ext cx="213840" cy="57132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6"/>
          <p:cNvSpPr/>
          <p:nvPr/>
        </p:nvSpPr>
        <p:spPr>
          <a:xfrm rot="15291600">
            <a:off x="6140160" y="1517400"/>
            <a:ext cx="246240" cy="143604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" name="Picture 18"/>
          <p:cNvPicPr/>
          <p:nvPr/>
        </p:nvPicPr>
        <p:blipFill>
          <a:blip r:embed="rId6"/>
          <a:stretch/>
        </p:blipFill>
        <p:spPr>
          <a:xfrm>
            <a:off x="357120" y="4429080"/>
            <a:ext cx="2152440" cy="380520"/>
          </a:xfrm>
          <a:prstGeom prst="rect">
            <a:avLst/>
          </a:prstGeom>
          <a:ln>
            <a:noFill/>
          </a:ln>
        </p:spPr>
      </p:pic>
      <p:pic>
        <p:nvPicPr>
          <p:cNvPr id="277" name="Picture 19"/>
          <p:cNvPicPr/>
          <p:nvPr/>
        </p:nvPicPr>
        <p:blipFill>
          <a:blip r:embed="rId7"/>
          <a:stretch/>
        </p:blipFill>
        <p:spPr>
          <a:xfrm>
            <a:off x="2500200" y="4500720"/>
            <a:ext cx="2319120" cy="1953360"/>
          </a:xfrm>
          <a:prstGeom prst="rect">
            <a:avLst/>
          </a:prstGeom>
          <a:ln>
            <a:noFill/>
          </a:ln>
        </p:spPr>
      </p:pic>
      <p:sp>
        <p:nvSpPr>
          <p:cNvPr id="278" name="CustomShape 7"/>
          <p:cNvSpPr/>
          <p:nvPr/>
        </p:nvSpPr>
        <p:spPr>
          <a:xfrm>
            <a:off x="2786040" y="4500720"/>
            <a:ext cx="1999800" cy="1785600"/>
          </a:xfrm>
          <a:prstGeom prst="halfFrame">
            <a:avLst>
              <a:gd name="adj1" fmla="val 14247"/>
              <a:gd name="adj2" fmla="val 14191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8"/>
          <p:cNvSpPr/>
          <p:nvPr/>
        </p:nvSpPr>
        <p:spPr>
          <a:xfrm rot="17536200">
            <a:off x="1730880" y="4454280"/>
            <a:ext cx="246240" cy="143604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9"/>
          <p:cNvSpPr/>
          <p:nvPr/>
        </p:nvSpPr>
        <p:spPr>
          <a:xfrm>
            <a:off x="5782680" y="3126600"/>
            <a:ext cx="216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Composition</a:t>
            </a:r>
            <a:r>
              <a:rPr lang="en-US" strike="noStrike">
                <a:solidFill>
                  <a:srgbClr val="000000"/>
                </a:solidFill>
                <a:latin typeface="Calibri"/>
              </a:rPr>
              <a:t>:</a:t>
            </a:r>
            <a:endParaRPr/>
          </a:p>
        </p:txBody>
      </p:sp>
      <p:pic>
        <p:nvPicPr>
          <p:cNvPr id="281" name="Picture 23"/>
          <p:cNvPicPr/>
          <p:nvPr/>
        </p:nvPicPr>
        <p:blipFill>
          <a:blip r:embed="rId8" cstate="print"/>
          <a:stretch/>
        </p:blipFill>
        <p:spPr>
          <a:xfrm>
            <a:off x="5214960" y="1571760"/>
            <a:ext cx="3714480" cy="1458720"/>
          </a:xfrm>
          <a:prstGeom prst="rect">
            <a:avLst/>
          </a:prstGeom>
          <a:ln>
            <a:noFill/>
          </a:ln>
        </p:spPr>
      </p:pic>
      <p:sp>
        <p:nvSpPr>
          <p:cNvPr id="282" name="CustomShape 10"/>
          <p:cNvSpPr/>
          <p:nvPr/>
        </p:nvSpPr>
        <p:spPr>
          <a:xfrm>
            <a:off x="6572160" y="3000240"/>
            <a:ext cx="849960" cy="30715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6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6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7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7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7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8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8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 additive="repl">
                                        <p:cTn id="8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9"/>
          <p:cNvPicPr/>
          <p:nvPr/>
        </p:nvPicPr>
        <p:blipFill>
          <a:blip r:embed="rId3"/>
          <a:stretch/>
        </p:blipFill>
        <p:spPr>
          <a:xfrm>
            <a:off x="500040" y="500040"/>
            <a:ext cx="7512840" cy="464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/>
          <p:cNvPicPr/>
          <p:nvPr/>
        </p:nvPicPr>
        <p:blipFill>
          <a:blip r:embed="rId2"/>
          <a:stretch/>
        </p:blipFill>
        <p:spPr>
          <a:xfrm>
            <a:off x="360360" y="582480"/>
            <a:ext cx="8588160" cy="5493960"/>
          </a:xfrm>
          <a:prstGeom prst="rect">
            <a:avLst/>
          </a:prstGeom>
          <a:ln>
            <a:noFill/>
          </a:ln>
        </p:spPr>
      </p:pic>
      <p:sp>
        <p:nvSpPr>
          <p:cNvPr id="285" name="CustomShape 1"/>
          <p:cNvSpPr/>
          <p:nvPr/>
        </p:nvSpPr>
        <p:spPr>
          <a:xfrm>
            <a:off x="4643280" y="1928880"/>
            <a:ext cx="4428720" cy="8568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5"/>
          <p:cNvPicPr/>
          <p:nvPr/>
        </p:nvPicPr>
        <p:blipFill>
          <a:blip r:embed="rId2"/>
          <a:stretch/>
        </p:blipFill>
        <p:spPr>
          <a:xfrm>
            <a:off x="285840" y="214200"/>
            <a:ext cx="7703640" cy="4099320"/>
          </a:xfrm>
          <a:prstGeom prst="rect">
            <a:avLst/>
          </a:prstGeom>
          <a:ln>
            <a:noFill/>
          </a:ln>
        </p:spPr>
      </p:pic>
      <p:pic>
        <p:nvPicPr>
          <p:cNvPr id="287" name="Picture 6"/>
          <p:cNvPicPr/>
          <p:nvPr/>
        </p:nvPicPr>
        <p:blipFill>
          <a:blip r:embed="rId3"/>
          <a:stretch/>
        </p:blipFill>
        <p:spPr>
          <a:xfrm>
            <a:off x="544680" y="4429080"/>
            <a:ext cx="8053920" cy="898920"/>
          </a:xfrm>
          <a:prstGeom prst="rect">
            <a:avLst/>
          </a:prstGeom>
          <a:ln>
            <a:noFill/>
          </a:ln>
        </p:spPr>
      </p:pic>
      <p:sp>
        <p:nvSpPr>
          <p:cNvPr id="288" name="CustomShape 1"/>
          <p:cNvSpPr/>
          <p:nvPr/>
        </p:nvSpPr>
        <p:spPr>
          <a:xfrm>
            <a:off x="2071800" y="1000080"/>
            <a:ext cx="2356920" cy="499680"/>
          </a:xfrm>
          <a:prstGeom prst="ellipse">
            <a:avLst/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"/>
          <p:cNvSpPr/>
          <p:nvPr/>
        </p:nvSpPr>
        <p:spPr>
          <a:xfrm>
            <a:off x="1571760" y="4786200"/>
            <a:ext cx="2356920" cy="499680"/>
          </a:xfrm>
          <a:prstGeom prst="ellipse">
            <a:avLst/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3"/>
          <p:cNvSpPr/>
          <p:nvPr/>
        </p:nvSpPr>
        <p:spPr>
          <a:xfrm>
            <a:off x="6286680" y="4786200"/>
            <a:ext cx="2356920" cy="499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"/>
          <p:cNvSpPr/>
          <p:nvPr/>
        </p:nvSpPr>
        <p:spPr>
          <a:xfrm>
            <a:off x="2071800" y="1714320"/>
            <a:ext cx="2356920" cy="499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5"/>
          <p:cNvSpPr/>
          <p:nvPr/>
        </p:nvSpPr>
        <p:spPr>
          <a:xfrm>
            <a:off x="4214880" y="4714920"/>
            <a:ext cx="4500360" cy="71388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6"/>
          <p:cNvSpPr/>
          <p:nvPr/>
        </p:nvSpPr>
        <p:spPr>
          <a:xfrm>
            <a:off x="2071800" y="3178800"/>
            <a:ext cx="2356920" cy="499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7"/>
          <p:cNvSpPr/>
          <p:nvPr/>
        </p:nvSpPr>
        <p:spPr>
          <a:xfrm>
            <a:off x="2071800" y="2428920"/>
            <a:ext cx="2356920" cy="499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8"/>
          <p:cNvSpPr/>
          <p:nvPr/>
        </p:nvSpPr>
        <p:spPr>
          <a:xfrm>
            <a:off x="1571760" y="1571760"/>
            <a:ext cx="3285720" cy="271440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"/>
          <p:cNvSpPr/>
          <p:nvPr/>
        </p:nvSpPr>
        <p:spPr>
          <a:xfrm>
            <a:off x="1357200" y="4572000"/>
            <a:ext cx="7429320" cy="92844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0"/>
          <p:cNvSpPr/>
          <p:nvPr/>
        </p:nvSpPr>
        <p:spPr>
          <a:xfrm>
            <a:off x="1143000" y="500040"/>
            <a:ext cx="4071600" cy="392868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8" name="Picture 17"/>
          <p:cNvPicPr/>
          <p:nvPr/>
        </p:nvPicPr>
        <p:blipFill>
          <a:blip r:embed="rId4"/>
          <a:stretch/>
        </p:blipFill>
        <p:spPr>
          <a:xfrm>
            <a:off x="642960" y="2714760"/>
            <a:ext cx="8328240" cy="4000320"/>
          </a:xfrm>
          <a:prstGeom prst="rect">
            <a:avLst/>
          </a:prstGeom>
          <a:ln>
            <a:noFill/>
          </a:ln>
        </p:spPr>
      </p:pic>
      <p:sp>
        <p:nvSpPr>
          <p:cNvPr id="299" name="CustomShape 11"/>
          <p:cNvSpPr/>
          <p:nvPr/>
        </p:nvSpPr>
        <p:spPr>
          <a:xfrm>
            <a:off x="5929200" y="1714320"/>
            <a:ext cx="1213920" cy="1071360"/>
          </a:xfrm>
          <a:prstGeom prst="hexagon">
            <a:avLst>
              <a:gd name="adj" fmla="val 25000"/>
              <a:gd name="vf" fmla="val 115470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2"/>
          <p:cNvSpPr/>
          <p:nvPr/>
        </p:nvSpPr>
        <p:spPr>
          <a:xfrm>
            <a:off x="1214280" y="5572080"/>
            <a:ext cx="6429240" cy="6426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2"/>
          <p:cNvPicPr/>
          <p:nvPr/>
        </p:nvPicPr>
        <p:blipFill>
          <a:blip r:embed="rId2"/>
          <a:stretch/>
        </p:blipFill>
        <p:spPr>
          <a:xfrm>
            <a:off x="146160" y="797040"/>
            <a:ext cx="8594280" cy="4549320"/>
          </a:xfrm>
          <a:prstGeom prst="rect">
            <a:avLst/>
          </a:prstGeom>
          <a:ln>
            <a:noFill/>
          </a:ln>
        </p:spPr>
      </p:pic>
      <p:sp>
        <p:nvSpPr>
          <p:cNvPr id="302" name="CustomShape 1"/>
          <p:cNvSpPr/>
          <p:nvPr/>
        </p:nvSpPr>
        <p:spPr>
          <a:xfrm>
            <a:off x="5786280" y="2786040"/>
            <a:ext cx="3285720" cy="8568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5"/>
          <p:cNvPicPr/>
          <p:nvPr/>
        </p:nvPicPr>
        <p:blipFill>
          <a:blip r:embed="rId2"/>
          <a:stretch/>
        </p:blipFill>
        <p:spPr>
          <a:xfrm>
            <a:off x="285840" y="214200"/>
            <a:ext cx="7703640" cy="4099320"/>
          </a:xfrm>
          <a:prstGeom prst="rect">
            <a:avLst/>
          </a:prstGeom>
          <a:ln>
            <a:noFill/>
          </a:ln>
        </p:spPr>
      </p:pic>
      <p:pic>
        <p:nvPicPr>
          <p:cNvPr id="304" name="Picture 21"/>
          <p:cNvPicPr/>
          <p:nvPr/>
        </p:nvPicPr>
        <p:blipFill>
          <a:blip r:embed="rId3"/>
          <a:stretch/>
        </p:blipFill>
        <p:spPr>
          <a:xfrm>
            <a:off x="468720" y="4500720"/>
            <a:ext cx="8206560" cy="1607400"/>
          </a:xfrm>
          <a:prstGeom prst="rect">
            <a:avLst/>
          </a:prstGeom>
          <a:ln>
            <a:noFill/>
          </a:ln>
        </p:spPr>
      </p:pic>
      <p:pic>
        <p:nvPicPr>
          <p:cNvPr id="305" name="Picture 39"/>
          <p:cNvPicPr/>
          <p:nvPr/>
        </p:nvPicPr>
        <p:blipFill>
          <a:blip r:embed="rId4"/>
          <a:stretch/>
        </p:blipFill>
        <p:spPr>
          <a:xfrm>
            <a:off x="5357880" y="428760"/>
            <a:ext cx="2559960" cy="3443760"/>
          </a:xfrm>
          <a:prstGeom prst="rect">
            <a:avLst/>
          </a:prstGeom>
          <a:ln>
            <a:noFill/>
          </a:ln>
        </p:spPr>
      </p:pic>
      <p:sp>
        <p:nvSpPr>
          <p:cNvPr id="306" name="CustomShape 1"/>
          <p:cNvSpPr/>
          <p:nvPr/>
        </p:nvSpPr>
        <p:spPr>
          <a:xfrm>
            <a:off x="5715000" y="1285920"/>
            <a:ext cx="499680" cy="171432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2"/>
          <p:cNvSpPr/>
          <p:nvPr/>
        </p:nvSpPr>
        <p:spPr>
          <a:xfrm>
            <a:off x="6429240" y="1285920"/>
            <a:ext cx="499680" cy="171432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3"/>
          <p:cNvSpPr/>
          <p:nvPr/>
        </p:nvSpPr>
        <p:spPr>
          <a:xfrm>
            <a:off x="7143840" y="1285920"/>
            <a:ext cx="499680" cy="171432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4"/>
          <p:cNvSpPr/>
          <p:nvPr/>
        </p:nvSpPr>
        <p:spPr>
          <a:xfrm>
            <a:off x="5643720" y="571320"/>
            <a:ext cx="642600" cy="3485880"/>
          </a:xfrm>
          <a:prstGeom prst="ellipse">
            <a:avLst/>
          </a:prstGeom>
          <a:noFill/>
          <a:ln w="255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5"/>
          <p:cNvSpPr/>
          <p:nvPr/>
        </p:nvSpPr>
        <p:spPr>
          <a:xfrm>
            <a:off x="6357960" y="571320"/>
            <a:ext cx="642600" cy="3485880"/>
          </a:xfrm>
          <a:prstGeom prst="ellipse">
            <a:avLst/>
          </a:prstGeom>
          <a:noFill/>
          <a:ln w="255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"/>
          <p:cNvSpPr/>
          <p:nvPr/>
        </p:nvSpPr>
        <p:spPr>
          <a:xfrm>
            <a:off x="7072200" y="571320"/>
            <a:ext cx="642600" cy="3485880"/>
          </a:xfrm>
          <a:prstGeom prst="ellipse">
            <a:avLst/>
          </a:prstGeom>
          <a:noFill/>
          <a:ln w="255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7"/>
          <p:cNvSpPr/>
          <p:nvPr/>
        </p:nvSpPr>
        <p:spPr>
          <a:xfrm>
            <a:off x="5000760" y="142920"/>
            <a:ext cx="3285720" cy="421452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8"/>
          <p:cNvSpPr/>
          <p:nvPr/>
        </p:nvSpPr>
        <p:spPr>
          <a:xfrm>
            <a:off x="714240" y="4714920"/>
            <a:ext cx="6857640" cy="1714320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9"/>
          <p:cNvSpPr/>
          <p:nvPr/>
        </p:nvSpPr>
        <p:spPr>
          <a:xfrm>
            <a:off x="2357280" y="4929120"/>
            <a:ext cx="2928600" cy="42840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0"/>
          <p:cNvSpPr/>
          <p:nvPr/>
        </p:nvSpPr>
        <p:spPr>
          <a:xfrm>
            <a:off x="2714760" y="5286240"/>
            <a:ext cx="3214440" cy="42840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"/>
          <p:cNvSpPr/>
          <p:nvPr/>
        </p:nvSpPr>
        <p:spPr>
          <a:xfrm>
            <a:off x="2714760" y="5643720"/>
            <a:ext cx="3285720" cy="428400"/>
          </a:xfrm>
          <a:prstGeom prst="ellipse">
            <a:avLst/>
          </a:prstGeom>
          <a:noFill/>
          <a:ln w="255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2"/>
          <p:cNvSpPr/>
          <p:nvPr/>
        </p:nvSpPr>
        <p:spPr>
          <a:xfrm>
            <a:off x="1357200" y="4929120"/>
            <a:ext cx="5000400" cy="428400"/>
          </a:xfrm>
          <a:prstGeom prst="ellipse">
            <a:avLst/>
          </a:prstGeom>
          <a:noFill/>
          <a:ln w="255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3"/>
          <p:cNvSpPr/>
          <p:nvPr/>
        </p:nvSpPr>
        <p:spPr>
          <a:xfrm>
            <a:off x="1714320" y="5286240"/>
            <a:ext cx="5428800" cy="428400"/>
          </a:xfrm>
          <a:prstGeom prst="ellipse">
            <a:avLst/>
          </a:prstGeom>
          <a:noFill/>
          <a:ln w="255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4"/>
          <p:cNvSpPr/>
          <p:nvPr/>
        </p:nvSpPr>
        <p:spPr>
          <a:xfrm>
            <a:off x="1714320" y="5643720"/>
            <a:ext cx="5428800" cy="428400"/>
          </a:xfrm>
          <a:prstGeom prst="ellipse">
            <a:avLst/>
          </a:prstGeom>
          <a:noFill/>
          <a:ln w="255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19"/>
          <p:cNvPicPr/>
          <p:nvPr/>
        </p:nvPicPr>
        <p:blipFill>
          <a:blip r:embed="rId5"/>
          <a:stretch/>
        </p:blipFill>
        <p:spPr>
          <a:xfrm>
            <a:off x="491400" y="4143240"/>
            <a:ext cx="8160840" cy="238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28760" y="214200"/>
            <a:ext cx="8229240" cy="785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400" b="1" strike="noStrike">
                <a:solidFill>
                  <a:srgbClr val="FF0000"/>
                </a:solidFill>
                <a:latin typeface="Georgia"/>
              </a:rPr>
              <a:t>Free combination of imperative/dataflow models</a:t>
            </a:r>
            <a:endParaRPr/>
          </a:p>
        </p:txBody>
      </p:sp>
      <p:pic>
        <p:nvPicPr>
          <p:cNvPr id="322" name="Picture 5"/>
          <p:cNvPicPr/>
          <p:nvPr/>
        </p:nvPicPr>
        <p:blipFill>
          <a:blip r:embed="rId2"/>
          <a:stretch/>
        </p:blipFill>
        <p:spPr>
          <a:xfrm>
            <a:off x="2753640" y="1000080"/>
            <a:ext cx="3779280" cy="529092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2571840" y="928800"/>
            <a:ext cx="4071600" cy="55004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3"/>
          <p:cNvSpPr/>
          <p:nvPr/>
        </p:nvSpPr>
        <p:spPr>
          <a:xfrm>
            <a:off x="5286240" y="2714760"/>
            <a:ext cx="914040" cy="36428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4"/>
          <p:cNvSpPr/>
          <p:nvPr/>
        </p:nvSpPr>
        <p:spPr>
          <a:xfrm>
            <a:off x="3000240" y="3786120"/>
            <a:ext cx="999720" cy="25714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5"/>
          <p:cNvSpPr/>
          <p:nvPr/>
        </p:nvSpPr>
        <p:spPr>
          <a:xfrm>
            <a:off x="2928960" y="1428840"/>
            <a:ext cx="3357360" cy="9284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6"/>
          <p:cNvSpPr/>
          <p:nvPr/>
        </p:nvSpPr>
        <p:spPr>
          <a:xfrm>
            <a:off x="2928960" y="2714760"/>
            <a:ext cx="2214360" cy="9284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7"/>
          <p:cNvSpPr/>
          <p:nvPr/>
        </p:nvSpPr>
        <p:spPr>
          <a:xfrm>
            <a:off x="4161240" y="3786120"/>
            <a:ext cx="964080" cy="25714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Kleene algebra – 1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549000" y="822960"/>
            <a:ext cx="822924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b="1" strike="noStrike">
                <a:solidFill>
                  <a:srgbClr val="800000"/>
                </a:solidFill>
                <a:latin typeface="Georgia"/>
              </a:rPr>
              <a:t>Automata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pic>
        <p:nvPicPr>
          <p:cNvPr id="175" name="Picture 174"/>
          <p:cNvPicPr/>
          <p:nvPr/>
        </p:nvPicPr>
        <p:blipFill>
          <a:blip r:embed="rId2"/>
          <a:stretch/>
        </p:blipFill>
        <p:spPr>
          <a:xfrm>
            <a:off x="914400" y="1371600"/>
            <a:ext cx="7589520" cy="49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3657600" y="365760"/>
            <a:ext cx="5028840" cy="192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Applications
(a few samples)</a:t>
            </a:r>
            <a:endParaRPr/>
          </a:p>
        </p:txBody>
      </p:sp>
      <p:sp>
        <p:nvSpPr>
          <p:cNvPr id="330" name="CustomShape 2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3"/>
          <p:cNvSpPr/>
          <p:nvPr/>
        </p:nvSpPr>
        <p:spPr>
          <a:xfrm>
            <a:off x="3200400" y="571320"/>
            <a:ext cx="56570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3749040" y="571320"/>
            <a:ext cx="51649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TextShape 2"/>
          <p:cNvSpPr txBox="1"/>
          <p:nvPr/>
        </p:nvSpPr>
        <p:spPr>
          <a:xfrm>
            <a:off x="457200" y="274680"/>
            <a:ext cx="8229240" cy="54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Applications</a:t>
            </a:r>
            <a:endParaRPr/>
          </a:p>
        </p:txBody>
      </p:sp>
      <p:sp>
        <p:nvSpPr>
          <p:cNvPr id="334" name="TextShape 3"/>
          <p:cNvSpPr txBox="1"/>
          <p:nvPr/>
        </p:nvSpPr>
        <p:spPr>
          <a:xfrm>
            <a:off x="457560" y="1005840"/>
            <a:ext cx="841212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Georgia"/>
              </a:rPr>
              <a:t>A few samples:</a:t>
            </a:r>
            <a:endParaRPr/>
          </a:p>
          <a:p>
            <a:pPr>
              <a:buFont typeface="StarSymbol"/>
              <a:buAutoNum type="arabicParenR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 From strings to images</a:t>
            </a:r>
            <a:r>
              <a:rPr lang="en-US" sz="2800">
                <a:latin typeface="Georgia"/>
              </a:rPr>
              <a:t>: lift problems, algorithms, and packages from 1 to 2 dimensions</a:t>
            </a:r>
            <a:endParaRPr/>
          </a:p>
          <a:p>
            <a:pPr>
              <a:buFont typeface="StarSymbol"/>
              <a:buAutoNum type="arabicParenR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 Verification</a:t>
            </a:r>
            <a:r>
              <a:rPr lang="en-US" sz="2800">
                <a:latin typeface="Georgia"/>
              </a:rPr>
              <a:t> of interactive, parallel, distributed programs using spatial-temporal logics</a:t>
            </a:r>
            <a:endParaRPr/>
          </a:p>
          <a:p>
            <a:pPr>
              <a:buFont typeface="StarSymbol"/>
              <a:buAutoNum type="arabicParenR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 New data types</a:t>
            </a:r>
            <a:r>
              <a:rPr lang="en-US" sz="2800">
                <a:solidFill>
                  <a:srgbClr val="000000"/>
                </a:solidFill>
                <a:latin typeface="Georgia"/>
              </a:rPr>
              <a:t> – generalized arrays – for dealing with arbitrary shape words</a:t>
            </a:r>
            <a:endParaRPr/>
          </a:p>
          <a:p>
            <a:pPr>
              <a:buFont typeface="StarSymbol"/>
              <a:buAutoNum type="arabicParenR"/>
            </a:pPr>
            <a:r>
              <a:rPr lang="en-US" sz="2800" i="1">
                <a:solidFill>
                  <a:srgbClr val="FF0000"/>
                </a:solidFill>
                <a:latin typeface="Georgia"/>
              </a:rPr>
              <a:t> Space-time resource management </a:t>
            </a:r>
            <a:r>
              <a:rPr lang="en-US" sz="2800">
                <a:solidFill>
                  <a:srgbClr val="000000"/>
                </a:solidFill>
                <a:latin typeface="Georgia"/>
              </a:rPr>
              <a:t>– e.g., job scheduling using synchronizations via </a:t>
            </a:r>
            <a:r>
              <a:rPr lang="en-US" sz="2800" i="1">
                <a:solidFill>
                  <a:srgbClr val="FF0000"/>
                </a:solidFill>
                <a:latin typeface="Georgia"/>
              </a:rPr>
              <a:t>temporal pointers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>
                <a:latin typeface="Arial"/>
              </a:rPr>
              <a:t>Thank you 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Kleene algebra - 2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b="1" strike="noStrike">
                <a:solidFill>
                  <a:srgbClr val="800000"/>
                </a:solidFill>
                <a:latin typeface="Georgia"/>
              </a:rPr>
              <a:t>Algebraic formalization: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pic>
        <p:nvPicPr>
          <p:cNvPr id="178" name="Picture 177"/>
          <p:cNvPicPr/>
          <p:nvPr/>
        </p:nvPicPr>
        <p:blipFill>
          <a:blip r:embed="rId2"/>
          <a:stretch/>
        </p:blipFill>
        <p:spPr>
          <a:xfrm>
            <a:off x="768240" y="1737360"/>
            <a:ext cx="8010000" cy="358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Kleene algebra - 3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b="1" strike="noStrike">
                <a:solidFill>
                  <a:srgbClr val="800000"/>
                </a:solidFill>
                <a:latin typeface="Georgia"/>
              </a:rPr>
              <a:t>Fundamental results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1005840" y="1645920"/>
            <a:ext cx="7470720" cy="345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LPP – a language product problem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b="1" strike="noStrike">
                <a:solidFill>
                  <a:srgbClr val="800000"/>
                </a:solidFill>
                <a:latin typeface="Georgia"/>
              </a:rPr>
              <a:t>LPP: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b="1" strike="noStrike">
                <a:solidFill>
                  <a:srgbClr val="800000"/>
                </a:solidFill>
                <a:latin typeface="Georgia"/>
              </a:rPr>
              <a:t>Lrow x Lcol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: find all 2-dim words such that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each maximal </a:t>
            </a:r>
            <a:r>
              <a:rPr lang="en-US" sz="2400" i="1" strike="noStrike">
                <a:solidFill>
                  <a:srgbClr val="000080"/>
                </a:solidFill>
                <a:latin typeface="Georgia"/>
              </a:rPr>
              <a:t>row sequence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is in Lrow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eorgia"/>
              </a:rPr>
              <a:t>each maximal </a:t>
            </a:r>
            <a:r>
              <a:rPr lang="en-US" sz="2400" i="1" strike="noStrike">
                <a:solidFill>
                  <a:srgbClr val="000080"/>
                </a:solidFill>
                <a:latin typeface="Georgia"/>
              </a:rPr>
              <a:t>column sequence</a:t>
            </a:r>
            <a:r>
              <a:rPr lang="en-US" sz="2400" strike="noStrike">
                <a:solidFill>
                  <a:srgbClr val="000000"/>
                </a:solidFill>
                <a:latin typeface="Georgia"/>
              </a:rPr>
              <a:t> is in Lcol</a:t>
            </a:r>
            <a:endParaRPr/>
          </a:p>
        </p:txBody>
      </p:sp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2247840" y="3352680"/>
            <a:ext cx="4572000" cy="272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LPP - example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The </a:t>
            </a:r>
            <a:r>
              <a:rPr lang="en-US" sz="2800" i="1" strike="noStrike">
                <a:solidFill>
                  <a:srgbClr val="FF0000"/>
                </a:solidFill>
                <a:latin typeface="Georgia"/>
              </a:rPr>
              <a:t>Dutch roof language</a:t>
            </a:r>
            <a:r>
              <a:rPr lang="en-US" sz="2800" strike="noStrike">
                <a:solidFill>
                  <a:srgbClr val="000000"/>
                </a:solidFill>
                <a:latin typeface="Georgia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Georgia"/>
              </a:rPr>
              <a:t>Lrow = a*c(2a*c+0)*  and  Lcol = c(0+2+a)*</a:t>
            </a:r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254520" y="2331720"/>
            <a:ext cx="8706600" cy="333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b="1" strike="noStrike">
                <a:solidFill>
                  <a:srgbClr val="FF0000"/>
                </a:solidFill>
                <a:latin typeface="Georgia"/>
              </a:rPr>
              <a:t>2-dimensional words &amp; scenarios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100008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i="1" strike="noStrike" dirty="0">
                <a:solidFill>
                  <a:srgbClr val="FF0000"/>
                </a:solidFill>
                <a:latin typeface="Georgia"/>
              </a:rPr>
              <a:t>Words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i="1" strike="noStrike" dirty="0">
                <a:solidFill>
                  <a:srgbClr val="FF0000"/>
                </a:solidFill>
                <a:latin typeface="Georgia"/>
              </a:rPr>
              <a:t>Scenarios</a:t>
            </a:r>
            <a:endParaRPr/>
          </a:p>
        </p:txBody>
      </p:sp>
      <p:pic>
        <p:nvPicPr>
          <p:cNvPr id="190" name="Picture 2"/>
          <p:cNvPicPr/>
          <p:nvPr/>
        </p:nvPicPr>
        <p:blipFill>
          <a:blip r:embed="rId2"/>
          <a:stretch/>
        </p:blipFill>
        <p:spPr>
          <a:xfrm>
            <a:off x="1643040" y="1571760"/>
            <a:ext cx="6110280" cy="171432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3"/>
          <p:cNvPicPr/>
          <p:nvPr/>
        </p:nvPicPr>
        <p:blipFill>
          <a:blip r:embed="rId3"/>
          <a:stretch/>
        </p:blipFill>
        <p:spPr>
          <a:xfrm>
            <a:off x="785880" y="4143240"/>
            <a:ext cx="7898760" cy="1928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136520</TotalTime>
  <Words>1030</Words>
  <Application>Microsoft Macintosh PowerPoint</Application>
  <PresentationFormat>On-screen Show (4:3)</PresentationFormat>
  <Paragraphs>248</Paragraphs>
  <Slides>42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</dc:creator>
  <cp:lastModifiedBy>J. Nuno Oliveira</cp:lastModifiedBy>
  <cp:revision>42</cp:revision>
  <dcterms:created xsi:type="dcterms:W3CDTF">2015-09-28T15:51:56Z</dcterms:created>
  <dcterms:modified xsi:type="dcterms:W3CDTF">2015-09-28T18:54:40Z</dcterms:modified>
  <dc:language>en-US</dc:language>
</cp:coreProperties>
</file>