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0"/>
  </p:notesMasterIdLst>
  <p:sldIdLst>
    <p:sldId id="256" r:id="rId2"/>
    <p:sldId id="257" r:id="rId3"/>
    <p:sldId id="318" r:id="rId4"/>
    <p:sldId id="314" r:id="rId5"/>
    <p:sldId id="296" r:id="rId6"/>
    <p:sldId id="315" r:id="rId7"/>
    <p:sldId id="298" r:id="rId8"/>
    <p:sldId id="285" r:id="rId9"/>
    <p:sldId id="286" r:id="rId10"/>
    <p:sldId id="310" r:id="rId11"/>
    <p:sldId id="303" r:id="rId12"/>
    <p:sldId id="304" r:id="rId13"/>
    <p:sldId id="305" r:id="rId14"/>
    <p:sldId id="311" r:id="rId15"/>
    <p:sldId id="312" r:id="rId16"/>
    <p:sldId id="306" r:id="rId17"/>
    <p:sldId id="307" r:id="rId18"/>
    <p:sldId id="317" r:id="rId19"/>
    <p:sldId id="287" r:id="rId20"/>
    <p:sldId id="288" r:id="rId21"/>
    <p:sldId id="289" r:id="rId22"/>
    <p:sldId id="299" r:id="rId23"/>
    <p:sldId id="264" r:id="rId24"/>
    <p:sldId id="265" r:id="rId25"/>
    <p:sldId id="266" r:id="rId26"/>
    <p:sldId id="267" r:id="rId27"/>
    <p:sldId id="275" r:id="rId28"/>
    <p:sldId id="274" r:id="rId29"/>
    <p:sldId id="268" r:id="rId30"/>
    <p:sldId id="269" r:id="rId31"/>
    <p:sldId id="270" r:id="rId32"/>
    <p:sldId id="271" r:id="rId33"/>
    <p:sldId id="272" r:id="rId34"/>
    <p:sldId id="273" r:id="rId35"/>
    <p:sldId id="276" r:id="rId36"/>
    <p:sldId id="277" r:id="rId37"/>
    <p:sldId id="278" r:id="rId38"/>
    <p:sldId id="300" r:id="rId39"/>
    <p:sldId id="290" r:id="rId40"/>
    <p:sldId id="301" r:id="rId41"/>
    <p:sldId id="291" r:id="rId42"/>
    <p:sldId id="292" r:id="rId43"/>
    <p:sldId id="294" r:id="rId44"/>
    <p:sldId id="295" r:id="rId45"/>
    <p:sldId id="302" r:id="rId46"/>
    <p:sldId id="283" r:id="rId47"/>
    <p:sldId id="313" r:id="rId48"/>
    <p:sldId id="316"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6" autoAdjust="0"/>
    <p:restoredTop sz="94660"/>
  </p:normalViewPr>
  <p:slideViewPr>
    <p:cSldViewPr>
      <p:cViewPr>
        <p:scale>
          <a:sx n="75" d="100"/>
          <a:sy n="75" d="100"/>
        </p:scale>
        <p:origin x="-378"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A75F5-7AEA-4F71-85E6-9253E78D36E7}" type="datetimeFigureOut">
              <a:rPr lang="en-US" smtClean="0"/>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68D35-D987-4C67-8600-B17DBB350779}" type="slidenum">
              <a:rPr lang="en-US" smtClean="0"/>
              <a:t>‹#›</a:t>
            </a:fld>
            <a:endParaRPr lang="en-US"/>
          </a:p>
        </p:txBody>
      </p:sp>
    </p:spTree>
    <p:extLst>
      <p:ext uri="{BB962C8B-B14F-4D97-AF65-F5344CB8AC3E}">
        <p14:creationId xmlns:p14="http://schemas.microsoft.com/office/powerpoint/2010/main" val="16512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68D35-D987-4C67-8600-B17DBB350779}" type="slidenum">
              <a:rPr lang="en-US" smtClean="0"/>
              <a:t>2</a:t>
            </a:fld>
            <a:endParaRPr lang="en-US"/>
          </a:p>
        </p:txBody>
      </p:sp>
    </p:spTree>
    <p:extLst>
      <p:ext uri="{BB962C8B-B14F-4D97-AF65-F5344CB8AC3E}">
        <p14:creationId xmlns:p14="http://schemas.microsoft.com/office/powerpoint/2010/main" val="69510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FF68D35-D987-4C67-8600-B17DBB350779}" type="slidenum">
              <a:rPr lang="en-US" smtClean="0"/>
              <a:t>3</a:t>
            </a:fld>
            <a:endParaRPr lang="en-US"/>
          </a:p>
        </p:txBody>
      </p:sp>
    </p:spTree>
    <p:extLst>
      <p:ext uri="{BB962C8B-B14F-4D97-AF65-F5344CB8AC3E}">
        <p14:creationId xmlns:p14="http://schemas.microsoft.com/office/powerpoint/2010/main" val="236012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F68D35-D987-4C67-8600-B17DBB350779}" type="slidenum">
              <a:rPr lang="en-US" smtClean="0"/>
              <a:t>5</a:t>
            </a:fld>
            <a:endParaRPr lang="en-US"/>
          </a:p>
        </p:txBody>
      </p:sp>
    </p:spTree>
    <p:extLst>
      <p:ext uri="{BB962C8B-B14F-4D97-AF65-F5344CB8AC3E}">
        <p14:creationId xmlns:p14="http://schemas.microsoft.com/office/powerpoint/2010/main" val="422181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68D35-D987-4C67-8600-B17DBB350779}" type="slidenum">
              <a:rPr lang="en-US" smtClean="0"/>
              <a:t>7</a:t>
            </a:fld>
            <a:endParaRPr lang="en-US"/>
          </a:p>
        </p:txBody>
      </p:sp>
    </p:spTree>
    <p:extLst>
      <p:ext uri="{BB962C8B-B14F-4D97-AF65-F5344CB8AC3E}">
        <p14:creationId xmlns:p14="http://schemas.microsoft.com/office/powerpoint/2010/main" val="69510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68D35-D987-4C67-8600-B17DBB350779}" type="slidenum">
              <a:rPr lang="en-US" smtClean="0"/>
              <a:t>22</a:t>
            </a:fld>
            <a:endParaRPr lang="en-US"/>
          </a:p>
        </p:txBody>
      </p:sp>
    </p:spTree>
    <p:extLst>
      <p:ext uri="{BB962C8B-B14F-4D97-AF65-F5344CB8AC3E}">
        <p14:creationId xmlns:p14="http://schemas.microsoft.com/office/powerpoint/2010/main" val="69510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68D35-D987-4C67-8600-B17DBB350779}" type="slidenum">
              <a:rPr lang="en-US" smtClean="0"/>
              <a:t>38</a:t>
            </a:fld>
            <a:endParaRPr lang="en-US"/>
          </a:p>
        </p:txBody>
      </p:sp>
    </p:spTree>
    <p:extLst>
      <p:ext uri="{BB962C8B-B14F-4D97-AF65-F5344CB8AC3E}">
        <p14:creationId xmlns:p14="http://schemas.microsoft.com/office/powerpoint/2010/main" val="69510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68D35-D987-4C67-8600-B17DBB350779}" type="slidenum">
              <a:rPr lang="en-US" smtClean="0"/>
              <a:t>40</a:t>
            </a:fld>
            <a:endParaRPr lang="en-US"/>
          </a:p>
        </p:txBody>
      </p:sp>
    </p:spTree>
    <p:extLst>
      <p:ext uri="{BB962C8B-B14F-4D97-AF65-F5344CB8AC3E}">
        <p14:creationId xmlns:p14="http://schemas.microsoft.com/office/powerpoint/2010/main" val="69510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68D35-D987-4C67-8600-B17DBB350779}" type="slidenum">
              <a:rPr lang="en-US" smtClean="0"/>
              <a:t>45</a:t>
            </a:fld>
            <a:endParaRPr lang="en-US"/>
          </a:p>
        </p:txBody>
      </p:sp>
    </p:spTree>
    <p:extLst>
      <p:ext uri="{BB962C8B-B14F-4D97-AF65-F5344CB8AC3E}">
        <p14:creationId xmlns:p14="http://schemas.microsoft.com/office/powerpoint/2010/main" val="69510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C302DC3-5F38-4CF9-A0FF-6B1F6DC8FE77}" type="datetime1">
              <a:rPr lang="en-US" smtClean="0"/>
              <a:t>9/29/2015</a:t>
            </a:fld>
            <a:endParaRPr lang="en-US"/>
          </a:p>
        </p:txBody>
      </p:sp>
      <p:sp>
        <p:nvSpPr>
          <p:cNvPr id="8" name="Slide Number Placeholder 7"/>
          <p:cNvSpPr>
            <a:spLocks noGrp="1"/>
          </p:cNvSpPr>
          <p:nvPr>
            <p:ph type="sldNum" sz="quarter" idx="11"/>
          </p:nvPr>
        </p:nvSpPr>
        <p:spPr/>
        <p:txBody>
          <a:bodyPr/>
          <a:lstStyle/>
          <a:p>
            <a:fld id="{D455C140-DB36-49F8-B6FA-4AD3CD817BB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DFB3B-A9B1-4165-9FAF-6E5A8E4EAD21}" type="datetime1">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C140-DB36-49F8-B6FA-4AD3CD817B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99697-F77B-4916-96C6-9CA67107C1F9}" type="datetime1">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C140-DB36-49F8-B6FA-4AD3CD817B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49CECED-E1F3-472B-9870-41791F8D81B4}" type="datetime1">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C140-DB36-49F8-B6FA-4AD3CD817B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419F0-8535-4F19-8E36-A199DBB16007}" type="datetime1">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C140-DB36-49F8-B6FA-4AD3CD817BB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960BA41-81F0-4237-8BC1-EB78A2DF2153}" type="datetime1">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C140-DB36-49F8-B6FA-4AD3CD817BB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D1CEB4C-8B19-4051-9DA2-5DDA6F311650}" type="datetime1">
              <a:rPr lang="en-US" smtClean="0"/>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5C140-DB36-49F8-B6FA-4AD3CD817BB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A6280A-1349-473B-8A6E-AAA8357896A2}" type="datetime1">
              <a:rPr lang="en-US" smtClean="0"/>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5C140-DB36-49F8-B6FA-4AD3CD817B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DF391-E620-4D47-9D11-412FAD15A84D}" type="datetime1">
              <a:rPr lang="en-US" smtClean="0"/>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5C140-DB36-49F8-B6FA-4AD3CD817B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F4118-CA04-42A6-AA5E-8C7BD08E17E5}" type="datetime1">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C140-DB36-49F8-B6FA-4AD3CD817B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C3A12-3F5F-4FB2-92BD-444FBDB0FD17}" type="datetime1">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C140-DB36-49F8-B6FA-4AD3CD817B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0CEDED2-1655-487E-82F6-07B38C6EADA9}" type="datetime1">
              <a:rPr lang="en-US" smtClean="0"/>
              <a:t>9/29/2015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455C140-DB36-49F8-B6FA-4AD3CD817BB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dblp.uni-trier.de/db/conf/RelMiCS/ramics2012.html#IsmailJ12" TargetMode="External"/><Relationship Id="rId13" Type="http://schemas.openxmlformats.org/officeDocument/2006/relationships/hyperlink" Target="http://dblp.uni-trier.de/pers/hd/g/Gammoudi:Mohamed_Mohsen" TargetMode="External"/><Relationship Id="rId3" Type="http://schemas.openxmlformats.org/officeDocument/2006/relationships/hyperlink" Target="http://dblp.uni-trier.de/pers/hd/e/Elloumi:Samir" TargetMode="External"/><Relationship Id="rId7" Type="http://schemas.openxmlformats.org/officeDocument/2006/relationships/hyperlink" Target="http://dblp.uni-trier.de/db/journals/isci/isci188.html#FerjaniEJYIR12" TargetMode="External"/><Relationship Id="rId12" Type="http://schemas.openxmlformats.org/officeDocument/2006/relationships/hyperlink" Target="http://dblp.uni-trier.de/pers/hd/k/Khch=eacute=rif:Raoudha" TargetMode="External"/><Relationship Id="rId2" Type="http://schemas.openxmlformats.org/officeDocument/2006/relationships/hyperlink" Target="http://dblp.uni-trier.de/pers/hd/f/Ferjani:Fethi" TargetMode="External"/><Relationship Id="rId1" Type="http://schemas.openxmlformats.org/officeDocument/2006/relationships/slideLayout" Target="../slideLayouts/slideLayout2.xml"/><Relationship Id="rId6" Type="http://schemas.openxmlformats.org/officeDocument/2006/relationships/hyperlink" Target="http://dblp.uni-trier.de/pers/hd/r/Ravan:Sheikha" TargetMode="External"/><Relationship Id="rId11" Type="http://schemas.openxmlformats.org/officeDocument/2006/relationships/hyperlink" Target="http://dblp.uni-trier.de/db/conf/ndt/ndt2012-1.html#MwinyiIAJ12" TargetMode="External"/><Relationship Id="rId5" Type="http://schemas.openxmlformats.org/officeDocument/2006/relationships/hyperlink" Target="http://dblp.uni-trier.de/pers/hd/i/Ismail:Sahar_Ahmad" TargetMode="External"/><Relationship Id="rId15" Type="http://schemas.openxmlformats.org/officeDocument/2006/relationships/hyperlink" Target="http://citeseerx.ist.psu.edu/viewdoc/download?doi=10.1.1.142.9453&amp;rep=rep1&amp;type=pdf" TargetMode="External"/><Relationship Id="rId10" Type="http://schemas.openxmlformats.org/officeDocument/2006/relationships/hyperlink" Target="http://dblp.uni-trier.de/pers/hd/a/Alja=am:Jihad_M=" TargetMode="External"/><Relationship Id="rId4" Type="http://schemas.openxmlformats.org/officeDocument/2006/relationships/hyperlink" Target="http://dblp.uni-trier.de/pers/hd/y/Yahia:Sadok_Ben" TargetMode="External"/><Relationship Id="rId9" Type="http://schemas.openxmlformats.org/officeDocument/2006/relationships/hyperlink" Target="http://dblp.uni-trier.de/pers/hd/m/Mwinyi:Masoud_Udi" TargetMode="External"/><Relationship Id="rId14" Type="http://schemas.openxmlformats.org/officeDocument/2006/relationships/hyperlink" Target="http://dblp.uni-trier.de/db/journals/isci/isci125.html#KhcherifGJ0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81200"/>
            <a:ext cx="8839200" cy="1981199"/>
          </a:xfrm>
        </p:spPr>
        <p:txBody>
          <a:bodyPr/>
          <a:lstStyle/>
          <a:p>
            <a:r>
              <a:rPr lang="en-US" sz="4400" dirty="0"/>
              <a:t>Text categorization using </a:t>
            </a:r>
            <a:r>
              <a:rPr lang="en-US" sz="4400" dirty="0" smtClean="0"/>
              <a:t>hyper rectangular keyword extraction: </a:t>
            </a:r>
            <a:r>
              <a:rPr lang="en-US" sz="3600" dirty="0" smtClean="0"/>
              <a:t/>
            </a:r>
            <a:br>
              <a:rPr lang="en-US" sz="3600" dirty="0" smtClean="0"/>
            </a:br>
            <a:r>
              <a:rPr lang="en-US" sz="3600" dirty="0" smtClean="0"/>
              <a:t>Application </a:t>
            </a:r>
            <a:r>
              <a:rPr lang="en-US" sz="3600" dirty="0"/>
              <a:t>to news </a:t>
            </a:r>
            <a:r>
              <a:rPr lang="en-US" sz="3600" dirty="0" smtClean="0"/>
              <a:t>articles classification</a:t>
            </a:r>
            <a:endParaRPr lang="en-US" sz="3200" dirty="0"/>
          </a:p>
        </p:txBody>
      </p:sp>
      <p:sp>
        <p:nvSpPr>
          <p:cNvPr id="3" name="Subtitle 2"/>
          <p:cNvSpPr>
            <a:spLocks noGrp="1"/>
          </p:cNvSpPr>
          <p:nvPr>
            <p:ph type="subTitle" idx="1"/>
          </p:nvPr>
        </p:nvSpPr>
        <p:spPr>
          <a:xfrm>
            <a:off x="152400" y="4267200"/>
            <a:ext cx="8915400" cy="1524000"/>
          </a:xfrm>
        </p:spPr>
        <p:txBody>
          <a:bodyPr>
            <a:normAutofit fontScale="92500" lnSpcReduction="10000"/>
          </a:bodyPr>
          <a:lstStyle/>
          <a:p>
            <a:r>
              <a:rPr lang="en-US" b="1" dirty="0" err="1"/>
              <a:t>Abdelaali</a:t>
            </a:r>
            <a:r>
              <a:rPr lang="en-US" b="1" dirty="0"/>
              <a:t> </a:t>
            </a:r>
            <a:r>
              <a:rPr lang="en-US" b="1" dirty="0" err="1" smtClean="0"/>
              <a:t>Hassaine</a:t>
            </a:r>
            <a:r>
              <a:rPr lang="en-US" b="1" dirty="0" smtClean="0"/>
              <a:t>,  </a:t>
            </a:r>
            <a:r>
              <a:rPr lang="en-US" b="1" dirty="0" err="1" smtClean="0"/>
              <a:t>Souad</a:t>
            </a:r>
            <a:r>
              <a:rPr lang="en-US" b="1" dirty="0" smtClean="0"/>
              <a:t> </a:t>
            </a:r>
            <a:r>
              <a:rPr lang="en-US" b="1" dirty="0" err="1" smtClean="0"/>
              <a:t>Mecheter</a:t>
            </a:r>
            <a:r>
              <a:rPr lang="en-US" b="1" dirty="0" smtClean="0"/>
              <a:t> and  Ali </a:t>
            </a:r>
            <a:r>
              <a:rPr lang="en-US" b="1" dirty="0" err="1" smtClean="0"/>
              <a:t>Jaoua</a:t>
            </a:r>
            <a:endParaRPr lang="en-US" b="1" dirty="0" smtClean="0"/>
          </a:p>
          <a:p>
            <a:r>
              <a:rPr lang="en-US" b="1" dirty="0" smtClean="0">
                <a:solidFill>
                  <a:schemeClr val="accent3">
                    <a:lumMod val="75000"/>
                  </a:schemeClr>
                </a:solidFill>
              </a:rPr>
              <a:t>Qatar </a:t>
            </a:r>
            <a:r>
              <a:rPr lang="en-US" b="1" dirty="0" smtClean="0">
                <a:solidFill>
                  <a:schemeClr val="accent3">
                    <a:lumMod val="75000"/>
                  </a:schemeClr>
                </a:solidFill>
              </a:rPr>
              <a:t>University</a:t>
            </a:r>
          </a:p>
          <a:p>
            <a:r>
              <a:rPr lang="en-US" b="1" dirty="0" smtClean="0">
                <a:solidFill>
                  <a:schemeClr val="accent3">
                    <a:lumMod val="75000"/>
                  </a:schemeClr>
                </a:solidFill>
              </a:rPr>
              <a:t>RAMICS2015-  Braga</a:t>
            </a:r>
          </a:p>
          <a:p>
            <a:r>
              <a:rPr lang="en-US" b="1" dirty="0" smtClean="0">
                <a:solidFill>
                  <a:schemeClr val="accent3">
                    <a:lumMod val="75000"/>
                  </a:schemeClr>
                </a:solidFill>
              </a:rPr>
              <a:t>30-9-2015</a:t>
            </a:r>
          </a:p>
          <a:p>
            <a:endParaRPr lang="en-US" dirty="0" smtClean="0">
              <a:solidFill>
                <a:schemeClr val="tx1"/>
              </a:solidFill>
            </a:endParaRPr>
          </a:p>
          <a:p>
            <a:endParaRPr lang="en-US" dirty="0">
              <a:solidFill>
                <a:schemeClr val="tx1"/>
              </a:solidFill>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6047" y="0"/>
            <a:ext cx="142795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8576"/>
            <a:ext cx="2855970" cy="1419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308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Rectangle labeling: Economy of Information</a:t>
            </a:r>
            <a:br>
              <a:rPr lang="en-US" sz="3200" dirty="0" smtClean="0"/>
            </a:br>
            <a:r>
              <a:rPr lang="en-US" sz="3200" dirty="0" smtClean="0"/>
              <a:t>and Information abstraction</a:t>
            </a:r>
            <a:endParaRPr lang="fr-FR" sz="3200" dirty="0"/>
          </a:p>
        </p:txBody>
      </p:sp>
      <p:sp>
        <p:nvSpPr>
          <p:cNvPr id="4" name="Slide Number Placeholder 3"/>
          <p:cNvSpPr>
            <a:spLocks noGrp="1"/>
          </p:cNvSpPr>
          <p:nvPr>
            <p:ph type="sldNum" sz="quarter" idx="12"/>
          </p:nvPr>
        </p:nvSpPr>
        <p:spPr/>
        <p:txBody>
          <a:bodyPr/>
          <a:lstStyle/>
          <a:p>
            <a:fld id="{D455C140-DB36-49F8-B6FA-4AD3CD817BB7}" type="slidenum">
              <a:rPr lang="en-US" smtClean="0"/>
              <a:t>10</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2057401"/>
            <a:ext cx="2352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62400"/>
            <a:ext cx="3124200" cy="145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86400" y="5415516"/>
            <a:ext cx="300082" cy="369332"/>
          </a:xfrm>
          <a:prstGeom prst="rect">
            <a:avLst/>
          </a:prstGeom>
          <a:noFill/>
        </p:spPr>
        <p:txBody>
          <a:bodyPr wrap="none" rtlCol="0">
            <a:spAutoFit/>
          </a:bodyPr>
          <a:lstStyle/>
          <a:p>
            <a:r>
              <a:rPr lang="en-US" i="1" dirty="0" smtClean="0"/>
              <a:t>3</a:t>
            </a:r>
            <a:endParaRPr lang="fr-FR" i="1" dirty="0"/>
          </a:p>
        </p:txBody>
      </p:sp>
    </p:spTree>
    <p:extLst>
      <p:ext uri="{BB962C8B-B14F-4D97-AF65-F5344CB8AC3E}">
        <p14:creationId xmlns:p14="http://schemas.microsoft.com/office/powerpoint/2010/main" val="335177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Pseudo-rectangle</a:t>
            </a:r>
            <a:endParaRPr lang="fr-F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(PSEUDO-RECTANGLE) </a:t>
                </a:r>
                <a:r>
                  <a:rPr lang="en-US" i="1" dirty="0"/>
                  <a:t>The </a:t>
                </a:r>
                <a:r>
                  <a:rPr lang="en-US" i="1" dirty="0" smtClean="0"/>
                  <a:t>pseudo-rectangle containing  </a:t>
                </a:r>
                <a:r>
                  <a:rPr lang="en-US" i="1" dirty="0"/>
                  <a:t>the couple </a:t>
                </a:r>
                <a:r>
                  <a:rPr lang="en-US" dirty="0"/>
                  <a:t>(</a:t>
                </a:r>
                <a:r>
                  <a:rPr lang="en-US" i="1" dirty="0"/>
                  <a:t>a, b</a:t>
                </a:r>
                <a:r>
                  <a:rPr lang="en-US" dirty="0"/>
                  <a:t>) </a:t>
                </a:r>
                <a:r>
                  <a:rPr lang="en-US" i="1" dirty="0"/>
                  <a:t>is the union of all the </a:t>
                </a:r>
                <a:r>
                  <a:rPr lang="en-US" i="1" dirty="0" smtClean="0"/>
                  <a:t>Non Enlargeable  Rectangles containing </a:t>
                </a:r>
                <a:r>
                  <a:rPr lang="en-US" dirty="0"/>
                  <a:t>(</a:t>
                </a:r>
                <a:r>
                  <a:rPr lang="en-US" i="1" dirty="0"/>
                  <a:t>a, b</a:t>
                </a:r>
                <a:r>
                  <a:rPr lang="en-US" dirty="0"/>
                  <a:t>)</a:t>
                </a:r>
                <a:r>
                  <a:rPr lang="en-US" i="1" dirty="0"/>
                  <a:t>. </a:t>
                </a:r>
                <a:endParaRPr lang="en-US" i="1" dirty="0"/>
              </a:p>
              <a:p>
                <a:pPr marL="0" indent="0">
                  <a:buNone/>
                </a:pPr>
                <a:r>
                  <a:rPr lang="fr-FR" dirty="0"/>
                  <a:t> </a:t>
                </a:r>
              </a:p>
              <a:p>
                <a:pPr algn="ctr"/>
                <a:r>
                  <a:rPr lang="fr-FR" i="1" dirty="0" smtClean="0"/>
                  <a:t>PR(</a:t>
                </a:r>
                <a:r>
                  <a:rPr lang="fr-FR" i="1" dirty="0" err="1" smtClean="0"/>
                  <a:t>a,b</a:t>
                </a:r>
                <a:r>
                  <a:rPr lang="fr-FR" i="1" dirty="0" smtClean="0"/>
                  <a:t>)</a:t>
                </a:r>
                <a:r>
                  <a:rPr lang="fr-FR" dirty="0" smtClean="0"/>
                  <a:t>= </a:t>
                </a:r>
                <a:r>
                  <a:rPr lang="fr-FR" i="1" dirty="0"/>
                  <a:t>I </a:t>
                </a:r>
                <a:r>
                  <a:rPr lang="fr-FR" dirty="0"/>
                  <a:t>(</a:t>
                </a:r>
                <a:r>
                  <a:rPr lang="fr-FR" i="1" dirty="0"/>
                  <a:t>b.R−</a:t>
                </a:r>
                <a:r>
                  <a:rPr lang="fr-FR" dirty="0"/>
                  <a:t>1 </a:t>
                </a:r>
                <a:r>
                  <a:rPr lang="fr-FR" dirty="0" smtClean="0"/>
                  <a:t>)</a:t>
                </a:r>
                <a:r>
                  <a:rPr lang="en-US" dirty="0">
                    <a:ea typeface="Cambria Math"/>
                  </a:rPr>
                  <a:t> </a:t>
                </a:r>
                <a14:m>
                  <m:oMath xmlns:m="http://schemas.openxmlformats.org/officeDocument/2006/math">
                    <m:r>
                      <a:rPr lang="en-US" i="1">
                        <a:latin typeface="Cambria Math"/>
                        <a:ea typeface="Cambria Math"/>
                      </a:rPr>
                      <m:t>∘ </m:t>
                    </m:r>
                  </m:oMath>
                </a14:m>
                <a:r>
                  <a:rPr lang="fr-FR" i="1" dirty="0" smtClean="0"/>
                  <a:t>R </a:t>
                </a:r>
                <a14:m>
                  <m:oMath xmlns:m="http://schemas.openxmlformats.org/officeDocument/2006/math">
                    <m:r>
                      <a:rPr lang="en-US" i="1">
                        <a:latin typeface="Cambria Math"/>
                        <a:ea typeface="Cambria Math"/>
                      </a:rPr>
                      <m:t>∘ </m:t>
                    </m:r>
                  </m:oMath>
                </a14:m>
                <a:r>
                  <a:rPr lang="fr-FR" i="1" dirty="0" smtClean="0"/>
                  <a:t>I </a:t>
                </a:r>
                <a:r>
                  <a:rPr lang="fr-FR" dirty="0"/>
                  <a:t>(</a:t>
                </a:r>
                <a:r>
                  <a:rPr lang="fr-FR" i="1" dirty="0" err="1"/>
                  <a:t>a.R</a:t>
                </a:r>
                <a:r>
                  <a:rPr lang="fr-FR" dirty="0"/>
                  <a:t>)</a:t>
                </a:r>
              </a:p>
              <a:p>
                <a:endParaRPr lang="en-US" dirty="0" smtClean="0"/>
              </a:p>
              <a:p>
                <a:pPr marL="0" indent="0">
                  <a:buNone/>
                </a:pPr>
                <a:r>
                  <a:rPr lang="en-US" dirty="0" smtClean="0"/>
                  <a:t>  </a:t>
                </a:r>
                <a:endParaRPr lang="fr-F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fr-FR">
                    <a:noFill/>
                  </a:rPr>
                  <a:t> </a:t>
                </a:r>
              </a:p>
            </p:txBody>
          </p:sp>
        </mc:Fallback>
      </mc:AlternateContent>
      <p:sp>
        <p:nvSpPr>
          <p:cNvPr id="4" name="Slide Number Placeholder 3"/>
          <p:cNvSpPr>
            <a:spLocks noGrp="1"/>
          </p:cNvSpPr>
          <p:nvPr>
            <p:ph type="sldNum" sz="quarter" idx="12"/>
          </p:nvPr>
        </p:nvSpPr>
        <p:spPr/>
        <p:txBody>
          <a:bodyPr/>
          <a:lstStyle/>
          <a:p>
            <a:fld id="{D455C140-DB36-49F8-B6FA-4AD3CD817BB7}" type="slidenum">
              <a:rPr lang="en-US" smtClean="0"/>
              <a:t>11</a:t>
            </a:fld>
            <a:endParaRPr lang="en-US"/>
          </a:p>
        </p:txBody>
      </p:sp>
    </p:spTree>
    <p:extLst>
      <p:ext uri="{BB962C8B-B14F-4D97-AF65-F5344CB8AC3E}">
        <p14:creationId xmlns:p14="http://schemas.microsoft.com/office/powerpoint/2010/main" val="4277447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Art</a:t>
            </a:r>
            <a:endParaRPr lang="fr-FR" dirty="0"/>
          </a:p>
        </p:txBody>
      </p:sp>
      <p:sp>
        <p:nvSpPr>
          <p:cNvPr id="3" name="Content Placeholder 2"/>
          <p:cNvSpPr>
            <a:spLocks noGrp="1"/>
          </p:cNvSpPr>
          <p:nvPr>
            <p:ph idx="1"/>
          </p:nvPr>
        </p:nvSpPr>
        <p:spPr/>
        <p:txBody>
          <a:bodyPr>
            <a:normAutofit/>
          </a:bodyPr>
          <a:lstStyle/>
          <a:p>
            <a:r>
              <a:rPr lang="en-US" i="1" dirty="0"/>
              <a:t>3.1. </a:t>
            </a:r>
            <a:r>
              <a:rPr lang="en-US" i="1" dirty="0" err="1"/>
              <a:t>Belkhiter</a:t>
            </a:r>
            <a:r>
              <a:rPr lang="en-US" i="1" dirty="0"/>
              <a:t> et al.’s Approach</a:t>
            </a:r>
            <a:endParaRPr lang="fr-FR" dirty="0"/>
          </a:p>
          <a:p>
            <a:r>
              <a:rPr lang="en-US" dirty="0"/>
              <a:t>The approach of </a:t>
            </a:r>
            <a:r>
              <a:rPr lang="en-US" dirty="0" err="1"/>
              <a:t>Belkhiter</a:t>
            </a:r>
            <a:r>
              <a:rPr lang="en-US" dirty="0"/>
              <a:t> et </a:t>
            </a:r>
            <a:r>
              <a:rPr lang="en-US" i="1" dirty="0"/>
              <a:t>al. </a:t>
            </a:r>
            <a:r>
              <a:rPr lang="en-US" dirty="0"/>
              <a:t>aims at finding an optimal cover of a binary </a:t>
            </a:r>
            <a:r>
              <a:rPr lang="en-US" dirty="0" smtClean="0"/>
              <a:t>relation, by first listing all pseudo-rectangles and start by the most promising one (i.e. the one containing the most dense rectangle with highest number of elements) using a Branch and Bound Approach.</a:t>
            </a:r>
          </a:p>
          <a:p>
            <a:r>
              <a:rPr lang="en-US" dirty="0" smtClean="0"/>
              <a:t>Used metric:     </a:t>
            </a:r>
          </a:p>
          <a:p>
            <a:pPr marL="0" indent="0">
              <a:buNone/>
            </a:pPr>
            <a:r>
              <a:rPr lang="en-US" dirty="0"/>
              <a:t> </a:t>
            </a:r>
            <a:r>
              <a:rPr lang="en-US" dirty="0" smtClean="0"/>
              <a:t>  score(PR(</a:t>
            </a:r>
            <a:r>
              <a:rPr lang="en-US" dirty="0" err="1" smtClean="0"/>
              <a:t>a,b</a:t>
            </a:r>
            <a:r>
              <a:rPr lang="en-US" dirty="0" smtClean="0"/>
              <a:t>))= (|PR|/|(|b.R</a:t>
            </a:r>
            <a:r>
              <a:rPr lang="en-US" baseline="30000" dirty="0" smtClean="0"/>
              <a:t>-1</a:t>
            </a:r>
            <a:r>
              <a:rPr lang="en-US" dirty="0" smtClean="0"/>
              <a:t>| x |</a:t>
            </a:r>
            <a:r>
              <a:rPr lang="en-US" dirty="0" err="1" smtClean="0"/>
              <a:t>a.R</a:t>
            </a:r>
            <a:r>
              <a:rPr lang="en-US" dirty="0" smtClean="0"/>
              <a:t>|)) x</a:t>
            </a:r>
          </a:p>
          <a:p>
            <a:pPr marL="0" indent="0">
              <a:buNone/>
            </a:pPr>
            <a:r>
              <a:rPr lang="en-US" dirty="0"/>
              <a:t> </a:t>
            </a:r>
            <a:r>
              <a:rPr lang="en-US" dirty="0" smtClean="0"/>
              <a:t>                                 (|PR| -  (b.R</a:t>
            </a:r>
            <a:r>
              <a:rPr lang="en-US" baseline="30000" dirty="0" smtClean="0"/>
              <a:t>-1</a:t>
            </a:r>
            <a:r>
              <a:rPr lang="en-US" dirty="0" smtClean="0"/>
              <a:t>+ </a:t>
            </a:r>
            <a:r>
              <a:rPr lang="en-US" dirty="0" err="1" smtClean="0"/>
              <a:t>a.R</a:t>
            </a:r>
            <a:r>
              <a:rPr lang="en-US" dirty="0" smtClean="0"/>
              <a:t>))</a:t>
            </a:r>
            <a:endParaRPr lang="fr-FR" dirty="0"/>
          </a:p>
        </p:txBody>
      </p:sp>
      <p:sp>
        <p:nvSpPr>
          <p:cNvPr id="4" name="Slide Number Placeholder 3"/>
          <p:cNvSpPr>
            <a:spLocks noGrp="1"/>
          </p:cNvSpPr>
          <p:nvPr>
            <p:ph type="sldNum" sz="quarter" idx="12"/>
          </p:nvPr>
        </p:nvSpPr>
        <p:spPr/>
        <p:txBody>
          <a:bodyPr/>
          <a:lstStyle/>
          <a:p>
            <a:fld id="{D455C140-DB36-49F8-B6FA-4AD3CD817BB7}" type="slidenum">
              <a:rPr lang="en-US" smtClean="0"/>
              <a:t>12</a:t>
            </a:fld>
            <a:endParaRPr lang="en-US"/>
          </a:p>
        </p:txBody>
      </p:sp>
    </p:spTree>
    <p:extLst>
      <p:ext uri="{BB962C8B-B14F-4D97-AF65-F5344CB8AC3E}">
        <p14:creationId xmlns:p14="http://schemas.microsoft.com/office/powerpoint/2010/main" val="3275792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Pseudo-Rectangle</a:t>
            </a:r>
            <a:endParaRPr lang="fr-F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8628507"/>
              </p:ext>
            </p:extLst>
          </p:nvPr>
        </p:nvGraphicFramePr>
        <p:xfrm>
          <a:off x="1295400" y="1744535"/>
          <a:ext cx="1905000" cy="1472184"/>
        </p:xfrm>
        <a:graphic>
          <a:graphicData uri="http://schemas.openxmlformats.org/drawingml/2006/table">
            <a:tbl>
              <a:tblPr>
                <a:tableStyleId>{5C22544A-7EE6-4342-B048-85BDC9FD1C3A}</a:tableStyleId>
              </a:tblPr>
              <a:tblGrid>
                <a:gridCol w="239592"/>
                <a:gridCol w="277568"/>
                <a:gridCol w="277568"/>
                <a:gridCol w="277568"/>
                <a:gridCol w="277568"/>
                <a:gridCol w="277568"/>
                <a:gridCol w="277568"/>
              </a:tblGrid>
              <a:tr h="207981">
                <a:tc>
                  <a:txBody>
                    <a:bodyPr/>
                    <a:lstStyle/>
                    <a:p>
                      <a:pPr marL="0" marR="0">
                        <a:lnSpc>
                          <a:spcPct val="115000"/>
                        </a:lnSpc>
                        <a:spcBef>
                          <a:spcPts val="0"/>
                        </a:spcBef>
                        <a:spcAft>
                          <a:spcPts val="0"/>
                        </a:spcAft>
                      </a:pPr>
                      <a:r>
                        <a:rPr lang="en-US" sz="1200" dirty="0">
                          <a:effectLst/>
                        </a:rPr>
                        <a:t> </a:t>
                      </a:r>
                      <a:endParaRPr lang="fr-FR" sz="1100" dirty="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a</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b</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c</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d</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e</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f</a:t>
                      </a:r>
                      <a:endParaRPr lang="fr-FR" sz="1100">
                        <a:effectLst/>
                        <a:latin typeface="Calibri"/>
                        <a:ea typeface="Times New Roman"/>
                        <a:cs typeface="Arial"/>
                      </a:endParaRPr>
                    </a:p>
                  </a:txBody>
                  <a:tcPr marL="0" marR="0" marT="0" marB="0"/>
                </a:tc>
              </a:tr>
              <a:tr h="207981">
                <a:tc>
                  <a:txBody>
                    <a:bodyPr/>
                    <a:lstStyle/>
                    <a:p>
                      <a:pPr marL="53975" marR="40640" algn="ctr">
                        <a:lnSpc>
                          <a:spcPts val="1050"/>
                        </a:lnSpc>
                        <a:spcBef>
                          <a:spcPts val="0"/>
                        </a:spcBef>
                        <a:spcAft>
                          <a:spcPts val="0"/>
                        </a:spcAft>
                      </a:pPr>
                      <a:r>
                        <a:rPr lang="fr-FR" sz="1000">
                          <a:effectLst/>
                        </a:rPr>
                        <a:t>1</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5565"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r>
              <a:tr h="207981">
                <a:tc>
                  <a:txBody>
                    <a:bodyPr/>
                    <a:lstStyle/>
                    <a:p>
                      <a:pPr marL="53975" marR="40640" algn="ctr">
                        <a:lnSpc>
                          <a:spcPts val="1050"/>
                        </a:lnSpc>
                        <a:spcBef>
                          <a:spcPts val="0"/>
                        </a:spcBef>
                        <a:spcAft>
                          <a:spcPts val="0"/>
                        </a:spcAft>
                      </a:pPr>
                      <a:r>
                        <a:rPr lang="fr-FR" sz="1000">
                          <a:effectLst/>
                        </a:rPr>
                        <a:t>2</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5565" marR="0">
                        <a:lnSpc>
                          <a:spcPts val="1195"/>
                        </a:lnSpc>
                        <a:spcBef>
                          <a:spcPts val="0"/>
                        </a:spcBef>
                        <a:spcAft>
                          <a:spcPts val="0"/>
                        </a:spcAft>
                      </a:pPr>
                      <a:r>
                        <a:rPr lang="fr-FR" sz="1000" dirty="0">
                          <a:effectLst/>
                        </a:rPr>
                        <a:t>×</a:t>
                      </a:r>
                      <a:endParaRPr lang="fr-FR" sz="1100" dirty="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r>
              <a:tr h="207981">
                <a:tc>
                  <a:txBody>
                    <a:bodyPr/>
                    <a:lstStyle/>
                    <a:p>
                      <a:pPr marL="53975" marR="40640" algn="ctr">
                        <a:lnSpc>
                          <a:spcPts val="1050"/>
                        </a:lnSpc>
                        <a:spcBef>
                          <a:spcPts val="0"/>
                        </a:spcBef>
                        <a:spcAft>
                          <a:spcPts val="0"/>
                        </a:spcAft>
                      </a:pPr>
                      <a:r>
                        <a:rPr lang="fr-FR" sz="1000">
                          <a:effectLst/>
                        </a:rPr>
                        <a:t>3</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r>
              <a:tr h="207981">
                <a:tc>
                  <a:txBody>
                    <a:bodyPr/>
                    <a:lstStyle/>
                    <a:p>
                      <a:pPr marL="53975" marR="40640" algn="ctr">
                        <a:lnSpc>
                          <a:spcPts val="1050"/>
                        </a:lnSpc>
                        <a:spcBef>
                          <a:spcPts val="0"/>
                        </a:spcBef>
                        <a:spcAft>
                          <a:spcPts val="0"/>
                        </a:spcAft>
                      </a:pPr>
                      <a:r>
                        <a:rPr lang="fr-FR" sz="1000">
                          <a:effectLst/>
                        </a:rPr>
                        <a:t>4</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r>
              <a:tr h="207981">
                <a:tc>
                  <a:txBody>
                    <a:bodyPr/>
                    <a:lstStyle/>
                    <a:p>
                      <a:pPr marL="53975" marR="40640" algn="ctr">
                        <a:lnSpc>
                          <a:spcPts val="1050"/>
                        </a:lnSpc>
                        <a:spcBef>
                          <a:spcPts val="0"/>
                        </a:spcBef>
                        <a:spcAft>
                          <a:spcPts val="0"/>
                        </a:spcAft>
                      </a:pPr>
                      <a:r>
                        <a:rPr lang="fr-FR" sz="1000">
                          <a:effectLst/>
                        </a:rPr>
                        <a:t>5</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5565"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r>
              <a:tr h="207981">
                <a:tc>
                  <a:txBody>
                    <a:bodyPr/>
                    <a:lstStyle/>
                    <a:p>
                      <a:pPr marL="53975" marR="40640" algn="ctr">
                        <a:lnSpc>
                          <a:spcPts val="1050"/>
                        </a:lnSpc>
                        <a:spcBef>
                          <a:spcPts val="0"/>
                        </a:spcBef>
                        <a:spcAft>
                          <a:spcPts val="0"/>
                        </a:spcAft>
                      </a:pPr>
                      <a:r>
                        <a:rPr lang="fr-FR" sz="1000">
                          <a:effectLst/>
                        </a:rPr>
                        <a:t>6</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5565" marR="0">
                        <a:lnSpc>
                          <a:spcPts val="1195"/>
                        </a:lnSpc>
                        <a:spcBef>
                          <a:spcPts val="0"/>
                        </a:spcBef>
                        <a:spcAft>
                          <a:spcPts val="0"/>
                        </a:spcAft>
                      </a:pPr>
                      <a:r>
                        <a:rPr lang="fr-FR" sz="1000" dirty="0">
                          <a:effectLst/>
                        </a:rPr>
                        <a:t>×</a:t>
                      </a:r>
                      <a:endParaRPr lang="fr-FR" sz="1100" dirty="0">
                        <a:effectLst/>
                        <a:latin typeface="Calibri"/>
                        <a:ea typeface="Times New Roman"/>
                        <a:cs typeface="Arial"/>
                      </a:endParaRPr>
                    </a:p>
                  </a:txBody>
                  <a:tcPr marL="0" marR="0" marT="0" marB="0"/>
                </a:tc>
              </a:tr>
            </a:tbl>
          </a:graphicData>
        </a:graphic>
      </p:graphicFrame>
      <p:sp>
        <p:nvSpPr>
          <p:cNvPr id="4" name="Slide Number Placeholder 3"/>
          <p:cNvSpPr>
            <a:spLocks noGrp="1"/>
          </p:cNvSpPr>
          <p:nvPr>
            <p:ph type="sldNum" sz="quarter" idx="12"/>
          </p:nvPr>
        </p:nvSpPr>
        <p:spPr/>
        <p:txBody>
          <a:bodyPr/>
          <a:lstStyle/>
          <a:p>
            <a:fld id="{D455C140-DB36-49F8-B6FA-4AD3CD817BB7}" type="slidenum">
              <a:rPr lang="en-US" smtClean="0"/>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80727241"/>
              </p:ext>
            </p:extLst>
          </p:nvPr>
        </p:nvGraphicFramePr>
        <p:xfrm>
          <a:off x="4114800" y="3502497"/>
          <a:ext cx="1077912" cy="764162"/>
        </p:xfrm>
        <a:graphic>
          <a:graphicData uri="http://schemas.openxmlformats.org/drawingml/2006/table">
            <a:tbl>
              <a:tblPr>
                <a:tableStyleId>{5C22544A-7EE6-4342-B048-85BDC9FD1C3A}</a:tableStyleId>
              </a:tblPr>
              <a:tblGrid>
                <a:gridCol w="56832"/>
                <a:gridCol w="255270"/>
                <a:gridCol w="255270"/>
                <a:gridCol w="255270"/>
                <a:gridCol w="255270"/>
              </a:tblGrid>
              <a:tr h="200725">
                <a:tc>
                  <a:txBody>
                    <a:bodyPr/>
                    <a:lstStyle/>
                    <a:p>
                      <a:pPr marL="0" marR="0">
                        <a:lnSpc>
                          <a:spcPct val="115000"/>
                        </a:lnSpc>
                        <a:spcBef>
                          <a:spcPts val="0"/>
                        </a:spcBef>
                        <a:spcAft>
                          <a:spcPts val="0"/>
                        </a:spcAft>
                      </a:pPr>
                      <a:r>
                        <a:rPr lang="en-US" sz="1200">
                          <a:effectLst/>
                        </a:rPr>
                        <a:t> </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a</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b</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c</a:t>
                      </a:r>
                      <a:endParaRPr lang="fr-FR" sz="1100">
                        <a:effectLst/>
                        <a:latin typeface="Calibri"/>
                        <a:ea typeface="Times New Roman"/>
                        <a:cs typeface="Arial"/>
                      </a:endParaRPr>
                    </a:p>
                  </a:txBody>
                  <a:tcPr marL="0" marR="0" marT="0" marB="0"/>
                </a:tc>
                <a:tc>
                  <a:txBody>
                    <a:bodyPr/>
                    <a:lstStyle/>
                    <a:p>
                      <a:pPr marL="64770" marR="52070" algn="ctr">
                        <a:lnSpc>
                          <a:spcPts val="1050"/>
                        </a:lnSpc>
                        <a:spcBef>
                          <a:spcPts val="0"/>
                        </a:spcBef>
                        <a:spcAft>
                          <a:spcPts val="0"/>
                        </a:spcAft>
                      </a:pPr>
                      <a:r>
                        <a:rPr lang="fr-FR" sz="1000">
                          <a:effectLst/>
                        </a:rPr>
                        <a:t>e</a:t>
                      </a:r>
                      <a:endParaRPr lang="fr-FR" sz="1100">
                        <a:effectLst/>
                        <a:latin typeface="Calibri"/>
                        <a:ea typeface="Times New Roman"/>
                        <a:cs typeface="Arial"/>
                      </a:endParaRPr>
                    </a:p>
                  </a:txBody>
                  <a:tcPr marL="0" marR="0" marT="0" marB="0"/>
                </a:tc>
              </a:tr>
              <a:tr h="149696">
                <a:tc>
                  <a:txBody>
                    <a:bodyPr/>
                    <a:lstStyle/>
                    <a:p>
                      <a:pPr marL="53975" marR="41275" algn="ctr">
                        <a:lnSpc>
                          <a:spcPts val="1050"/>
                        </a:lnSpc>
                        <a:spcBef>
                          <a:spcPts val="0"/>
                        </a:spcBef>
                        <a:spcAft>
                          <a:spcPts val="0"/>
                        </a:spcAft>
                      </a:pPr>
                      <a:r>
                        <a:rPr lang="fr-FR" sz="1000">
                          <a:effectLst/>
                        </a:rPr>
                        <a:t>1</a:t>
                      </a:r>
                      <a:endParaRPr lang="fr-FR" sz="1100">
                        <a:effectLst/>
                        <a:latin typeface="Calibri"/>
                        <a:ea typeface="Times New Roman"/>
                        <a:cs typeface="Arial"/>
                      </a:endParaRPr>
                    </a:p>
                  </a:txBody>
                  <a:tcPr marL="0" marR="0" marT="0" marB="0"/>
                </a:tc>
                <a:tc>
                  <a:txBody>
                    <a:bodyPr/>
                    <a:lstStyle/>
                    <a:p>
                      <a:pPr marL="75565"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r>
              <a:tr h="200725">
                <a:tc>
                  <a:txBody>
                    <a:bodyPr/>
                    <a:lstStyle/>
                    <a:p>
                      <a:pPr marL="53975" marR="41275" algn="ctr">
                        <a:lnSpc>
                          <a:spcPts val="1050"/>
                        </a:lnSpc>
                        <a:spcBef>
                          <a:spcPts val="0"/>
                        </a:spcBef>
                        <a:spcAft>
                          <a:spcPts val="0"/>
                        </a:spcAft>
                      </a:pPr>
                      <a:r>
                        <a:rPr lang="fr-FR" sz="1000">
                          <a:effectLst/>
                        </a:rPr>
                        <a:t>2</a:t>
                      </a:r>
                      <a:endParaRPr lang="fr-FR" sz="1100">
                        <a:effectLst/>
                        <a:latin typeface="Calibri"/>
                        <a:ea typeface="Times New Roman"/>
                        <a:cs typeface="Arial"/>
                      </a:endParaRPr>
                    </a:p>
                  </a:txBody>
                  <a:tcPr marL="0" marR="0" marT="0" marB="0"/>
                </a:tc>
                <a:tc>
                  <a:txBody>
                    <a:bodyPr/>
                    <a:lstStyle/>
                    <a:p>
                      <a:pPr marL="75565"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r>
              <a:tr h="200725">
                <a:tc>
                  <a:txBody>
                    <a:bodyPr/>
                    <a:lstStyle/>
                    <a:p>
                      <a:pPr marL="53975" marR="41275" algn="ctr">
                        <a:lnSpc>
                          <a:spcPts val="1050"/>
                        </a:lnSpc>
                        <a:spcBef>
                          <a:spcPts val="0"/>
                        </a:spcBef>
                        <a:spcAft>
                          <a:spcPts val="0"/>
                        </a:spcAft>
                      </a:pPr>
                      <a:r>
                        <a:rPr lang="fr-FR" sz="1000">
                          <a:effectLst/>
                        </a:rPr>
                        <a:t>3</a:t>
                      </a:r>
                      <a:endParaRPr lang="fr-FR" sz="1100">
                        <a:effectLst/>
                        <a:latin typeface="Calibri"/>
                        <a:ea typeface="Times New Roman"/>
                        <a:cs typeface="Arial"/>
                      </a:endParaRPr>
                    </a:p>
                  </a:txBody>
                  <a:tcPr marL="0" marR="0" marT="0" marB="0"/>
                </a:tc>
                <a:tc>
                  <a:txBody>
                    <a:bodyPr/>
                    <a:lstStyle/>
                    <a:p>
                      <a:pPr marL="75565"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0" marR="0">
                        <a:lnSpc>
                          <a:spcPct val="115000"/>
                        </a:lnSpc>
                        <a:spcBef>
                          <a:spcPts val="0"/>
                        </a:spcBef>
                        <a:spcAft>
                          <a:spcPts val="0"/>
                        </a:spcAft>
                      </a:pPr>
                      <a:r>
                        <a:rPr lang="fr-FR" sz="1200">
                          <a:effectLst/>
                        </a:rPr>
                        <a:t> </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a:effectLst/>
                        </a:rPr>
                        <a:t>×</a:t>
                      </a:r>
                      <a:endParaRPr lang="fr-FR" sz="1100">
                        <a:effectLst/>
                        <a:latin typeface="Calibri"/>
                        <a:ea typeface="Times New Roman"/>
                        <a:cs typeface="Arial"/>
                      </a:endParaRPr>
                    </a:p>
                  </a:txBody>
                  <a:tcPr marL="0" marR="0" marT="0" marB="0"/>
                </a:tc>
                <a:tc>
                  <a:txBody>
                    <a:bodyPr/>
                    <a:lstStyle/>
                    <a:p>
                      <a:pPr marL="76200" marR="0">
                        <a:lnSpc>
                          <a:spcPts val="1195"/>
                        </a:lnSpc>
                        <a:spcBef>
                          <a:spcPts val="0"/>
                        </a:spcBef>
                        <a:spcAft>
                          <a:spcPts val="0"/>
                        </a:spcAft>
                      </a:pPr>
                      <a:r>
                        <a:rPr lang="fr-FR" sz="1000" dirty="0">
                          <a:effectLst/>
                        </a:rPr>
                        <a:t>×</a:t>
                      </a:r>
                      <a:endParaRPr lang="fr-FR" sz="1100" dirty="0">
                        <a:effectLst/>
                        <a:latin typeface="Calibri"/>
                        <a:ea typeface="Times New Roman"/>
                        <a:cs typeface="Arial"/>
                      </a:endParaRPr>
                    </a:p>
                  </a:txBody>
                  <a:tcPr marL="0" marR="0" marT="0" marB="0"/>
                </a:tc>
              </a:tr>
            </a:tbl>
          </a:graphicData>
        </a:graphic>
      </p:graphicFrame>
      <p:sp>
        <p:nvSpPr>
          <p:cNvPr id="10" name="TextBox 9"/>
          <p:cNvSpPr txBox="1"/>
          <p:nvPr/>
        </p:nvSpPr>
        <p:spPr>
          <a:xfrm>
            <a:off x="2971800" y="4876800"/>
            <a:ext cx="5039477" cy="923330"/>
          </a:xfrm>
          <a:prstGeom prst="rect">
            <a:avLst/>
          </a:prstGeom>
          <a:noFill/>
        </p:spPr>
        <p:txBody>
          <a:bodyPr wrap="square" rtlCol="0">
            <a:spAutoFit/>
          </a:bodyPr>
          <a:lstStyle/>
          <a:p>
            <a:r>
              <a:rPr lang="en-US" dirty="0" smtClean="0"/>
              <a:t>Pseudo-rectangle associated to pair (1,a)</a:t>
            </a:r>
          </a:p>
          <a:p>
            <a:r>
              <a:rPr lang="en-US" dirty="0" smtClean="0"/>
              <a:t>d=3; c=4;  r =9;  </a:t>
            </a:r>
            <a:endParaRPr lang="fr-FR" dirty="0"/>
          </a:p>
          <a:p>
            <a:r>
              <a:rPr lang="en-US" dirty="0" smtClean="0"/>
              <a:t>Score (PR(1,a)=  (9/12) x ( 9-7)=0.5.</a:t>
            </a:r>
            <a:endParaRPr lang="fr-FR" dirty="0"/>
          </a:p>
        </p:txBody>
      </p:sp>
    </p:spTree>
    <p:extLst>
      <p:ext uri="{BB962C8B-B14F-4D97-AF65-F5344CB8AC3E}">
        <p14:creationId xmlns:p14="http://schemas.microsoft.com/office/powerpoint/2010/main" val="2241682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a pair (document, word)</a:t>
            </a:r>
            <a:endParaRPr lang="fr-FR" dirty="0"/>
          </a:p>
        </p:txBody>
      </p:sp>
      <p:sp>
        <p:nvSpPr>
          <p:cNvPr id="4" name="Slide Number Placeholder 3"/>
          <p:cNvSpPr>
            <a:spLocks noGrp="1"/>
          </p:cNvSpPr>
          <p:nvPr>
            <p:ph type="sldNum" sz="quarter" idx="12"/>
          </p:nvPr>
        </p:nvSpPr>
        <p:spPr/>
        <p:txBody>
          <a:bodyPr/>
          <a:lstStyle/>
          <a:p>
            <a:fld id="{D455C140-DB36-49F8-B6FA-4AD3CD817BB7}" type="slidenum">
              <a:rPr lang="en-US" smtClean="0"/>
              <a:t>14</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4800600" cy="250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5410200"/>
            <a:ext cx="5048177" cy="369332"/>
          </a:xfrm>
          <a:prstGeom prst="rect">
            <a:avLst/>
          </a:prstGeom>
          <a:noFill/>
        </p:spPr>
        <p:txBody>
          <a:bodyPr wrap="none" rtlCol="0">
            <a:spAutoFit/>
          </a:bodyPr>
          <a:lstStyle/>
          <a:p>
            <a:r>
              <a:rPr lang="en-US" dirty="0" smtClean="0"/>
              <a:t>d = 4;   c=5;  r=10;  Score(</a:t>
            </a:r>
            <a:r>
              <a:rPr lang="en-US" dirty="0" err="1" smtClean="0"/>
              <a:t>a,b</a:t>
            </a:r>
            <a:r>
              <a:rPr lang="en-US" dirty="0" smtClean="0"/>
              <a:t>) = (10/20)x(10-9)=0.5</a:t>
            </a:r>
            <a:endParaRPr lang="fr-FR" dirty="0"/>
          </a:p>
        </p:txBody>
      </p:sp>
      <p:sp>
        <p:nvSpPr>
          <p:cNvPr id="6" name="TextBox 5"/>
          <p:cNvSpPr txBox="1"/>
          <p:nvPr/>
        </p:nvSpPr>
        <p:spPr>
          <a:xfrm>
            <a:off x="1948869" y="3853934"/>
            <a:ext cx="300082" cy="369332"/>
          </a:xfrm>
          <a:prstGeom prst="rect">
            <a:avLst/>
          </a:prstGeom>
          <a:noFill/>
        </p:spPr>
        <p:txBody>
          <a:bodyPr wrap="none" rtlCol="0">
            <a:spAutoFit/>
          </a:bodyPr>
          <a:lstStyle/>
          <a:p>
            <a:r>
              <a:rPr lang="en-US" dirty="0" smtClean="0"/>
              <a:t>a</a:t>
            </a:r>
            <a:endParaRPr lang="fr-FR" dirty="0"/>
          </a:p>
        </p:txBody>
      </p:sp>
      <p:sp>
        <p:nvSpPr>
          <p:cNvPr id="7" name="TextBox 6"/>
          <p:cNvSpPr txBox="1"/>
          <p:nvPr/>
        </p:nvSpPr>
        <p:spPr>
          <a:xfrm>
            <a:off x="6946899" y="1987034"/>
            <a:ext cx="312906" cy="369332"/>
          </a:xfrm>
          <a:prstGeom prst="rect">
            <a:avLst/>
          </a:prstGeom>
          <a:noFill/>
        </p:spPr>
        <p:txBody>
          <a:bodyPr wrap="none" rtlCol="0">
            <a:spAutoFit/>
          </a:bodyPr>
          <a:lstStyle/>
          <a:p>
            <a:r>
              <a:rPr lang="en-US" dirty="0" smtClean="0"/>
              <a:t>b</a:t>
            </a:r>
            <a:endParaRPr lang="fr-FR" dirty="0"/>
          </a:p>
        </p:txBody>
      </p:sp>
    </p:spTree>
    <p:extLst>
      <p:ext uri="{BB962C8B-B14F-4D97-AF65-F5344CB8AC3E}">
        <p14:creationId xmlns:p14="http://schemas.microsoft.com/office/powerpoint/2010/main" val="1614845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Feature extraction in decreasing importance order</a:t>
            </a:r>
            <a:endParaRPr lang="fr-FR" sz="2800" dirty="0"/>
          </a:p>
        </p:txBody>
      </p:sp>
      <p:sp>
        <p:nvSpPr>
          <p:cNvPr id="4" name="Slide Number Placeholder 3"/>
          <p:cNvSpPr>
            <a:spLocks noGrp="1"/>
          </p:cNvSpPr>
          <p:nvPr>
            <p:ph type="sldNum" sz="quarter" idx="12"/>
          </p:nvPr>
        </p:nvSpPr>
        <p:spPr/>
        <p:txBody>
          <a:bodyPr/>
          <a:lstStyle/>
          <a:p>
            <a:fld id="{D455C140-DB36-49F8-B6FA-4AD3CD817BB7}" type="slidenum">
              <a:rPr lang="en-US" smtClean="0"/>
              <a:t>15</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1981200"/>
            <a:ext cx="2209800" cy="230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1" y="5029200"/>
            <a:ext cx="8077200" cy="1477328"/>
          </a:xfrm>
          <a:prstGeom prst="rect">
            <a:avLst/>
          </a:prstGeom>
          <a:noFill/>
        </p:spPr>
        <p:txBody>
          <a:bodyPr wrap="square" rtlCol="0">
            <a:spAutoFit/>
          </a:bodyPr>
          <a:lstStyle/>
          <a:p>
            <a:pPr algn="just"/>
            <a:r>
              <a:rPr lang="en-US" dirty="0">
                <a:latin typeface="+mj-lt"/>
              </a:rPr>
              <a:t>After  sorting  of  the  different  pairs  of  R  in  increasing  </a:t>
            </a:r>
            <a:r>
              <a:rPr lang="en-US" dirty="0">
                <a:latin typeface="+mj-lt"/>
              </a:rPr>
              <a:t> </a:t>
            </a:r>
            <a:r>
              <a:rPr lang="en-US" dirty="0" smtClean="0">
                <a:latin typeface="+mj-lt"/>
              </a:rPr>
              <a:t>order  </a:t>
            </a:r>
            <a:r>
              <a:rPr lang="en-US" dirty="0">
                <a:latin typeface="+mj-lt"/>
              </a:rPr>
              <a:t>in  terms  of  their calculated strength,   </a:t>
            </a:r>
            <a:r>
              <a:rPr lang="en-US" dirty="0">
                <a:latin typeface="+mj-lt"/>
              </a:rPr>
              <a:t> </a:t>
            </a:r>
            <a:r>
              <a:rPr lang="en-US" dirty="0" smtClean="0">
                <a:latin typeface="+mj-lt"/>
              </a:rPr>
              <a:t>and </a:t>
            </a:r>
            <a:r>
              <a:rPr lang="en-US" dirty="0">
                <a:latin typeface="+mj-lt"/>
              </a:rPr>
              <a:t>removing  word redundancy, we obtain the following heap of words</a:t>
            </a:r>
            <a:r>
              <a:rPr lang="en-US" dirty="0" smtClean="0">
                <a:latin typeface="+mj-lt"/>
              </a:rPr>
              <a:t>:</a:t>
            </a:r>
            <a:r>
              <a:rPr lang="fr-FR" dirty="0">
                <a:latin typeface="+mj-lt"/>
              </a:rPr>
              <a:t> </a:t>
            </a:r>
            <a:r>
              <a:rPr lang="fr-FR" dirty="0" smtClean="0">
                <a:latin typeface="+mj-lt"/>
              </a:rPr>
              <a:t> </a:t>
            </a:r>
            <a:r>
              <a:rPr lang="en-US" dirty="0" smtClean="0">
                <a:latin typeface="+mj-lt"/>
              </a:rPr>
              <a:t>(</a:t>
            </a:r>
            <a:r>
              <a:rPr lang="en-US" dirty="0">
                <a:latin typeface="+mj-lt"/>
              </a:rPr>
              <a:t>11), (9), (7), (8), (10), (12).</a:t>
            </a:r>
            <a:endParaRPr lang="fr-FR" dirty="0">
              <a:latin typeface="+mj-lt"/>
            </a:endParaRPr>
          </a:p>
          <a:p>
            <a:pPr algn="just"/>
            <a:r>
              <a:rPr lang="en-US" dirty="0">
                <a:latin typeface="+mj-lt"/>
              </a:rPr>
              <a:t>Which means that the most pertinent word is 11, then 9, 7, 8, 10 and 12</a:t>
            </a:r>
            <a:r>
              <a:rPr lang="en-US" dirty="0" smtClean="0">
                <a:latin typeface="+mj-lt"/>
              </a:rPr>
              <a:t>,  </a:t>
            </a:r>
            <a:r>
              <a:rPr lang="en-US" dirty="0">
                <a:latin typeface="+mj-lt"/>
              </a:rPr>
              <a:t>in decreasing importance order. </a:t>
            </a:r>
            <a:endParaRPr lang="fr-FR" dirty="0">
              <a:latin typeface="+mj-lt"/>
            </a:endParaRPr>
          </a:p>
        </p:txBody>
      </p:sp>
    </p:spTree>
    <p:extLst>
      <p:ext uri="{BB962C8B-B14F-4D97-AF65-F5344CB8AC3E}">
        <p14:creationId xmlns:p14="http://schemas.microsoft.com/office/powerpoint/2010/main" val="149601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Kcherif</a:t>
            </a:r>
            <a:r>
              <a:rPr lang="en-US" dirty="0" smtClean="0"/>
              <a:t> et al: Fringe Relation </a:t>
            </a:r>
            <a:endParaRPr lang="fr-FR" dirty="0"/>
          </a:p>
        </p:txBody>
      </p:sp>
      <p:sp>
        <p:nvSpPr>
          <p:cNvPr id="3" name="Content Placeholder 2"/>
          <p:cNvSpPr>
            <a:spLocks noGrp="1"/>
          </p:cNvSpPr>
          <p:nvPr>
            <p:ph idx="1"/>
          </p:nvPr>
        </p:nvSpPr>
        <p:spPr/>
        <p:txBody>
          <a:bodyPr>
            <a:normAutofit/>
          </a:bodyPr>
          <a:lstStyle/>
          <a:p>
            <a:r>
              <a:rPr lang="en-US" i="1" dirty="0"/>
              <a:t>Approach of </a:t>
            </a:r>
            <a:r>
              <a:rPr lang="en-US" i="1" dirty="0" err="1"/>
              <a:t>Kcherif</a:t>
            </a:r>
            <a:r>
              <a:rPr lang="en-US" i="1" dirty="0"/>
              <a:t> et al</a:t>
            </a:r>
            <a:r>
              <a:rPr lang="en-US" i="1" dirty="0" smtClean="0"/>
              <a:t>.  (2000)</a:t>
            </a:r>
          </a:p>
          <a:p>
            <a:pPr marL="0" indent="0">
              <a:buNone/>
            </a:pPr>
            <a:r>
              <a:rPr lang="en-US" i="1" dirty="0" smtClean="0"/>
              <a:t>     Starting from the fringe relation associated to R:     </a:t>
            </a:r>
          </a:p>
          <a:p>
            <a:pPr marL="0" indent="0">
              <a:buNone/>
            </a:pPr>
            <a:r>
              <a:rPr lang="en-US" i="1" dirty="0"/>
              <a:t>	</a:t>
            </a:r>
            <a:r>
              <a:rPr lang="en-US" i="1" dirty="0" smtClean="0"/>
              <a:t>     _____________</a:t>
            </a:r>
            <a:endParaRPr lang="fr-FR" dirty="0" smtClean="0"/>
          </a:p>
          <a:p>
            <a:pPr marL="0" indent="0">
              <a:buNone/>
            </a:pPr>
            <a:r>
              <a:rPr lang="en-US" dirty="0" smtClean="0"/>
              <a:t>      </a:t>
            </a:r>
            <a:r>
              <a:rPr lang="en-US" dirty="0"/>
              <a:t> </a:t>
            </a:r>
            <a:r>
              <a:rPr lang="en-US" dirty="0" smtClean="0"/>
              <a:t>             ___ </a:t>
            </a:r>
            <a:endParaRPr lang="fr-FR" dirty="0"/>
          </a:p>
          <a:p>
            <a:pPr marL="0" indent="0">
              <a:buNone/>
            </a:pPr>
            <a:r>
              <a:rPr lang="en-US" i="1" dirty="0" smtClean="0"/>
              <a:t>     Rd  </a:t>
            </a:r>
            <a:r>
              <a:rPr lang="en-US" dirty="0"/>
              <a:t>= </a:t>
            </a:r>
            <a:r>
              <a:rPr lang="en-US" i="1" dirty="0"/>
              <a:t>R </a:t>
            </a:r>
            <a:r>
              <a:rPr lang="fr-FR" i="1" dirty="0"/>
              <a:t>◦ </a:t>
            </a:r>
            <a:r>
              <a:rPr lang="en-US" i="1" dirty="0"/>
              <a:t>R</a:t>
            </a:r>
            <a:r>
              <a:rPr lang="fr-FR" i="1" dirty="0"/>
              <a:t>−</a:t>
            </a:r>
            <a:r>
              <a:rPr lang="en-US" dirty="0"/>
              <a:t>1  </a:t>
            </a:r>
            <a:r>
              <a:rPr lang="fr-FR" i="1" dirty="0"/>
              <a:t>◦ </a:t>
            </a:r>
            <a:r>
              <a:rPr lang="en-US" i="1" dirty="0"/>
              <a:t>R </a:t>
            </a:r>
            <a:r>
              <a:rPr lang="fr-FR" i="1" dirty="0"/>
              <a:t>∩ </a:t>
            </a:r>
            <a:r>
              <a:rPr lang="en-US" i="1" dirty="0"/>
              <a:t>R 	</a:t>
            </a:r>
            <a:r>
              <a:rPr lang="en-US" i="1" dirty="0" smtClean="0"/>
              <a:t>      </a:t>
            </a:r>
            <a:r>
              <a:rPr lang="en-US" dirty="0" smtClean="0"/>
              <a:t>(</a:t>
            </a:r>
            <a:r>
              <a:rPr lang="en-US" dirty="0" err="1" smtClean="0"/>
              <a:t>Riguet</a:t>
            </a:r>
            <a:r>
              <a:rPr lang="en-US" dirty="0" smtClean="0"/>
              <a:t> 1995)</a:t>
            </a:r>
            <a:endParaRPr lang="fr-FR" dirty="0"/>
          </a:p>
          <a:p>
            <a:endParaRPr lang="en-US" dirty="0" smtClean="0"/>
          </a:p>
          <a:p>
            <a:r>
              <a:rPr lang="en-US" dirty="0" smtClean="0"/>
              <a:t>We start searching first isolated Rectangles.</a:t>
            </a:r>
          </a:p>
          <a:p>
            <a:r>
              <a:rPr lang="en-US" dirty="0" err="1" smtClean="0"/>
              <a:t>Pb</a:t>
            </a:r>
            <a:r>
              <a:rPr lang="en-US" dirty="0" smtClean="0"/>
              <a:t>:  Some many relation Rd is empty.</a:t>
            </a:r>
          </a:p>
          <a:p>
            <a:r>
              <a:rPr lang="en-US" dirty="0" smtClean="0"/>
              <a:t>Later a solution: Creation of composed attributes. (INS 2014): Ferjani et al. INS 2013.</a:t>
            </a:r>
          </a:p>
          <a:p>
            <a:endParaRPr lang="fr-FR" dirty="0"/>
          </a:p>
        </p:txBody>
      </p:sp>
      <p:sp>
        <p:nvSpPr>
          <p:cNvPr id="4" name="Slide Number Placeholder 3"/>
          <p:cNvSpPr>
            <a:spLocks noGrp="1"/>
          </p:cNvSpPr>
          <p:nvPr>
            <p:ph type="sldNum" sz="quarter" idx="12"/>
          </p:nvPr>
        </p:nvSpPr>
        <p:spPr/>
        <p:txBody>
          <a:bodyPr/>
          <a:lstStyle/>
          <a:p>
            <a:fld id="{D455C140-DB36-49F8-B6FA-4AD3CD817BB7}" type="slidenum">
              <a:rPr lang="en-US" smtClean="0"/>
              <a:t>16</a:t>
            </a:fld>
            <a:endParaRPr lang="en-US"/>
          </a:p>
        </p:txBody>
      </p:sp>
    </p:spTree>
    <p:extLst>
      <p:ext uri="{BB962C8B-B14F-4D97-AF65-F5344CB8AC3E}">
        <p14:creationId xmlns:p14="http://schemas.microsoft.com/office/powerpoint/2010/main" val="18229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Approach of </a:t>
            </a:r>
            <a:r>
              <a:rPr lang="en-US" i="1" dirty="0" err="1"/>
              <a:t>Belohlavek</a:t>
            </a:r>
            <a:r>
              <a:rPr lang="en-US" i="1" dirty="0"/>
              <a:t> and </a:t>
            </a:r>
            <a:r>
              <a:rPr lang="en-US" i="1" dirty="0" err="1" smtClean="0"/>
              <a:t>Vychodil</a:t>
            </a:r>
            <a:r>
              <a:rPr lang="en-US" i="1" dirty="0" smtClean="0"/>
              <a:t> (2010)</a:t>
            </a:r>
            <a:endParaRPr lang="fr-FR"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They proposed  </a:t>
            </a:r>
            <a:r>
              <a:rPr lang="en-US" dirty="0"/>
              <a:t>a new method of</a:t>
            </a:r>
            <a:endParaRPr lang="fr-FR" dirty="0"/>
          </a:p>
          <a:p>
            <a:r>
              <a:rPr lang="en-US" dirty="0" smtClean="0"/>
              <a:t>Decomposition </a:t>
            </a:r>
            <a:r>
              <a:rPr lang="en-US" dirty="0"/>
              <a:t>of an </a:t>
            </a:r>
            <a:r>
              <a:rPr lang="en-US" i="1" dirty="0"/>
              <a:t>n </a:t>
            </a:r>
            <a:r>
              <a:rPr lang="fr-FR" i="1" dirty="0"/>
              <a:t>× </a:t>
            </a:r>
            <a:r>
              <a:rPr lang="en-US" i="1" dirty="0"/>
              <a:t>m </a:t>
            </a:r>
            <a:r>
              <a:rPr lang="en-US" dirty="0"/>
              <a:t>binary matrix </a:t>
            </a:r>
            <a:r>
              <a:rPr lang="en-US" i="1" dirty="0"/>
              <a:t>I </a:t>
            </a:r>
            <a:r>
              <a:rPr lang="en-US" dirty="0"/>
              <a:t>into a Boolean product </a:t>
            </a:r>
            <a:r>
              <a:rPr lang="en-US" i="1" dirty="0" smtClean="0"/>
              <a:t>A o B </a:t>
            </a:r>
            <a:r>
              <a:rPr lang="en-US" dirty="0"/>
              <a:t>of an </a:t>
            </a:r>
            <a:r>
              <a:rPr lang="en-US" i="1" dirty="0"/>
              <a:t>n </a:t>
            </a:r>
            <a:r>
              <a:rPr lang="fr-FR" i="1" dirty="0"/>
              <a:t>× </a:t>
            </a:r>
            <a:r>
              <a:rPr lang="en-US" i="1" dirty="0" smtClean="0"/>
              <a:t>k</a:t>
            </a:r>
            <a:r>
              <a:rPr lang="fr-FR" dirty="0"/>
              <a:t> </a:t>
            </a:r>
            <a:r>
              <a:rPr lang="en-US" dirty="0" smtClean="0"/>
              <a:t>binary </a:t>
            </a:r>
            <a:r>
              <a:rPr lang="en-US" dirty="0"/>
              <a:t>matrix </a:t>
            </a:r>
            <a:r>
              <a:rPr lang="en-US" i="1" dirty="0"/>
              <a:t>A </a:t>
            </a:r>
            <a:r>
              <a:rPr lang="en-US" dirty="0"/>
              <a:t>and a </a:t>
            </a:r>
            <a:r>
              <a:rPr lang="en-US" i="1" dirty="0"/>
              <a:t>k </a:t>
            </a:r>
            <a:r>
              <a:rPr lang="fr-FR" i="1" dirty="0"/>
              <a:t>× </a:t>
            </a:r>
            <a:r>
              <a:rPr lang="en-US" i="1" dirty="0"/>
              <a:t>m </a:t>
            </a:r>
            <a:r>
              <a:rPr lang="en-US" dirty="0"/>
              <a:t>binary matrix </a:t>
            </a:r>
            <a:r>
              <a:rPr lang="en-US" i="1" dirty="0"/>
              <a:t>B </a:t>
            </a:r>
            <a:r>
              <a:rPr lang="en-US" dirty="0"/>
              <a:t>with </a:t>
            </a:r>
            <a:r>
              <a:rPr lang="en-US" i="1" dirty="0"/>
              <a:t>k </a:t>
            </a:r>
            <a:r>
              <a:rPr lang="en-US" dirty="0"/>
              <a:t>as small  as possible.   In </a:t>
            </a:r>
            <a:r>
              <a:rPr lang="en-US" dirty="0" smtClean="0"/>
              <a:t>their</a:t>
            </a:r>
            <a:r>
              <a:rPr lang="fr-FR" dirty="0"/>
              <a:t> </a:t>
            </a:r>
            <a:r>
              <a:rPr lang="en-US" dirty="0" smtClean="0"/>
              <a:t>approach </a:t>
            </a:r>
            <a:r>
              <a:rPr lang="en-US" dirty="0"/>
              <a:t>[2], they proved an optimality  theorem saying that the decompositions </a:t>
            </a:r>
            <a:r>
              <a:rPr lang="en-US" dirty="0" smtClean="0"/>
              <a:t>with</a:t>
            </a:r>
            <a:r>
              <a:rPr lang="fr-FR" dirty="0"/>
              <a:t> </a:t>
            </a:r>
            <a:r>
              <a:rPr lang="en-US" dirty="0" smtClean="0"/>
              <a:t>the </a:t>
            </a:r>
            <a:r>
              <a:rPr lang="en-US" dirty="0"/>
              <a:t>least number </a:t>
            </a:r>
            <a:r>
              <a:rPr lang="en-US" i="1" dirty="0"/>
              <a:t>k </a:t>
            </a:r>
            <a:r>
              <a:rPr lang="en-US" dirty="0"/>
              <a:t>of factors are those where the factors are formal concepts</a:t>
            </a:r>
            <a:r>
              <a:rPr lang="en-US" dirty="0" smtClean="0"/>
              <a:t>.</a:t>
            </a:r>
            <a:r>
              <a:rPr lang="en-US" dirty="0"/>
              <a:t> </a:t>
            </a:r>
            <a:endParaRPr lang="fr-FR" dirty="0"/>
          </a:p>
          <a:p>
            <a:r>
              <a:rPr lang="en-US" b="1" dirty="0"/>
              <a:t>Theorem 6.  </a:t>
            </a:r>
            <a:r>
              <a:rPr lang="en-US" i="1" dirty="0"/>
              <a:t>[2]</a:t>
            </a:r>
            <a:endParaRPr lang="fr-FR" dirty="0"/>
          </a:p>
          <a:p>
            <a:r>
              <a:rPr lang="en-US" i="1" dirty="0"/>
              <a:t>Let </a:t>
            </a:r>
            <a:r>
              <a:rPr lang="en-US" i="1" dirty="0" smtClean="0"/>
              <a:t>R </a:t>
            </a:r>
            <a:r>
              <a:rPr lang="en-US" dirty="0"/>
              <a:t>= </a:t>
            </a:r>
            <a:r>
              <a:rPr lang="en-US" i="1" dirty="0"/>
              <a:t>A </a:t>
            </a:r>
            <a:r>
              <a:rPr lang="fr-FR" i="1" dirty="0"/>
              <a:t>◦ </a:t>
            </a:r>
            <a:r>
              <a:rPr lang="en-US" i="1" dirty="0"/>
              <a:t>B for n </a:t>
            </a:r>
            <a:r>
              <a:rPr lang="fr-FR" i="1" dirty="0"/>
              <a:t>× </a:t>
            </a:r>
            <a:r>
              <a:rPr lang="en-US" i="1" dirty="0"/>
              <a:t>k and k </a:t>
            </a:r>
            <a:r>
              <a:rPr lang="fr-FR" i="1" dirty="0"/>
              <a:t>× </a:t>
            </a:r>
            <a:r>
              <a:rPr lang="en-US" i="1" dirty="0"/>
              <a:t>m binary matrices A and B. Then there exists a set F </a:t>
            </a:r>
            <a:r>
              <a:rPr lang="fr-FR" i="1" dirty="0"/>
              <a:t>⊆ </a:t>
            </a:r>
            <a:r>
              <a:rPr lang="en-US" i="1" dirty="0"/>
              <a:t>B</a:t>
            </a:r>
            <a:r>
              <a:rPr lang="en-US" dirty="0"/>
              <a:t>(</a:t>
            </a:r>
            <a:r>
              <a:rPr lang="en-US" i="1" dirty="0"/>
              <a:t>X, Y, I </a:t>
            </a:r>
            <a:r>
              <a:rPr lang="en-US" dirty="0"/>
              <a:t>) </a:t>
            </a:r>
            <a:r>
              <a:rPr lang="en-US" i="1" dirty="0"/>
              <a:t>of formal concepts of </a:t>
            </a:r>
            <a:r>
              <a:rPr lang="en-US" i="1" dirty="0" smtClean="0"/>
              <a:t>R with</a:t>
            </a:r>
            <a:r>
              <a:rPr lang="fr-FR" dirty="0"/>
              <a:t> </a:t>
            </a:r>
            <a:r>
              <a:rPr lang="en-US" i="1" dirty="0" smtClean="0"/>
              <a:t>|F </a:t>
            </a:r>
            <a:r>
              <a:rPr lang="en-US" i="1" dirty="0"/>
              <a:t>|</a:t>
            </a:r>
            <a:r>
              <a:rPr lang="fr-FR" i="1" dirty="0"/>
              <a:t>≤ </a:t>
            </a:r>
            <a:r>
              <a:rPr lang="en-US" i="1" dirty="0" smtClean="0"/>
              <a:t>k</a:t>
            </a:r>
            <a:r>
              <a:rPr lang="fr-FR" dirty="0"/>
              <a:t> </a:t>
            </a:r>
            <a:r>
              <a:rPr lang="fr-FR" dirty="0" smtClean="0"/>
              <a:t> </a:t>
            </a:r>
            <a:r>
              <a:rPr lang="en-US" i="1" dirty="0" smtClean="0"/>
              <a:t>such </a:t>
            </a:r>
            <a:r>
              <a:rPr lang="en-US" i="1" dirty="0"/>
              <a:t>that for the n</a:t>
            </a:r>
            <a:r>
              <a:rPr lang="fr-FR" i="1" dirty="0"/>
              <a:t>× </a:t>
            </a:r>
            <a:r>
              <a:rPr lang="en-US" i="1" dirty="0"/>
              <a:t>| F | and |F | </a:t>
            </a:r>
            <a:r>
              <a:rPr lang="fr-FR" i="1" dirty="0"/>
              <a:t>×</a:t>
            </a:r>
            <a:r>
              <a:rPr lang="en-US" i="1" dirty="0"/>
              <a:t>m binary matrices AF and BF we </a:t>
            </a:r>
            <a:r>
              <a:rPr lang="en-US" i="1" dirty="0" smtClean="0"/>
              <a:t>have</a:t>
            </a:r>
            <a:r>
              <a:rPr lang="fr-FR" dirty="0"/>
              <a:t> </a:t>
            </a:r>
            <a:r>
              <a:rPr lang="fr-FR" dirty="0" smtClean="0"/>
              <a:t>   </a:t>
            </a:r>
            <a:r>
              <a:rPr lang="en-US" i="1" dirty="0" smtClean="0"/>
              <a:t>R </a:t>
            </a:r>
            <a:r>
              <a:rPr lang="en-US" dirty="0"/>
              <a:t>= </a:t>
            </a:r>
            <a:r>
              <a:rPr lang="en-US" i="1" dirty="0"/>
              <a:t>AF </a:t>
            </a:r>
            <a:r>
              <a:rPr lang="fr-FR" i="1" dirty="0"/>
              <a:t>◦ </a:t>
            </a:r>
            <a:r>
              <a:rPr lang="en-US" i="1" dirty="0"/>
              <a:t>BF</a:t>
            </a:r>
            <a:endParaRPr lang="fr-FR" dirty="0"/>
          </a:p>
          <a:p>
            <a:r>
              <a:rPr lang="en-US" dirty="0" smtClean="0"/>
              <a:t>Similar theorem in Relational Calculus may be found:</a:t>
            </a:r>
          </a:p>
          <a:p>
            <a:r>
              <a:rPr lang="en-US" dirty="0" smtClean="0"/>
              <a:t>Case of </a:t>
            </a:r>
            <a:r>
              <a:rPr lang="en-US" dirty="0" err="1" smtClean="0"/>
              <a:t>difunctional</a:t>
            </a:r>
            <a:r>
              <a:rPr lang="en-US" dirty="0" smtClean="0"/>
              <a:t> relation:  R= f </a:t>
            </a:r>
            <a:r>
              <a:rPr lang="fr-FR" i="1" dirty="0" smtClean="0"/>
              <a:t>◦ g</a:t>
            </a:r>
            <a:r>
              <a:rPr lang="fr-FR" i="1" baseline="30000" dirty="0" smtClean="0"/>
              <a:t>-1 </a:t>
            </a:r>
            <a:r>
              <a:rPr lang="fr-FR" i="1" dirty="0" smtClean="0"/>
              <a:t> </a:t>
            </a:r>
            <a:r>
              <a:rPr lang="fr-FR" i="1" dirty="0" err="1" smtClean="0"/>
              <a:t>where</a:t>
            </a:r>
            <a:r>
              <a:rPr lang="fr-FR" i="1" dirty="0" smtClean="0"/>
              <a:t> f and g are </a:t>
            </a:r>
            <a:r>
              <a:rPr lang="fr-FR" i="1" dirty="0" err="1" smtClean="0"/>
              <a:t>functions</a:t>
            </a:r>
            <a:r>
              <a:rPr lang="fr-FR" i="1" dirty="0" smtClean="0"/>
              <a:t>. </a:t>
            </a:r>
            <a:r>
              <a:rPr lang="fr-FR" i="1" dirty="0" err="1" smtClean="0"/>
              <a:t>Here</a:t>
            </a:r>
            <a:r>
              <a:rPr lang="fr-FR" i="1" dirty="0" smtClean="0"/>
              <a:t> k </a:t>
            </a:r>
            <a:r>
              <a:rPr lang="fr-FR" i="1" dirty="0" err="1" smtClean="0"/>
              <a:t>is</a:t>
            </a:r>
            <a:r>
              <a:rPr lang="fr-FR" i="1" dirty="0" smtClean="0"/>
              <a:t> the cardinal  of the range of f.</a:t>
            </a:r>
          </a:p>
          <a:p>
            <a:r>
              <a:rPr lang="en-US" i="1" dirty="0" smtClean="0"/>
              <a:t>This is generalizable to any relation : R= A </a:t>
            </a:r>
            <a:r>
              <a:rPr lang="fr-FR" i="1" dirty="0" smtClean="0"/>
              <a:t>◦ B</a:t>
            </a:r>
            <a:r>
              <a:rPr lang="fr-FR" i="1" baseline="30000" dirty="0"/>
              <a:t>-1</a:t>
            </a:r>
            <a:r>
              <a:rPr lang="fr-FR" i="1" dirty="0" smtClean="0"/>
              <a:t> , </a:t>
            </a:r>
            <a:r>
              <a:rPr lang="fr-FR" i="1" dirty="0" err="1" smtClean="0"/>
              <a:t>where</a:t>
            </a:r>
            <a:r>
              <a:rPr lang="fr-FR" i="1" dirty="0"/>
              <a:t> </a:t>
            </a:r>
            <a:r>
              <a:rPr lang="fr-FR" i="1" dirty="0" smtClean="0"/>
              <a:t>A </a:t>
            </a:r>
            <a:r>
              <a:rPr lang="fr-FR" i="1" dirty="0" err="1" smtClean="0"/>
              <a:t>is</a:t>
            </a:r>
            <a:r>
              <a:rPr lang="fr-FR" i="1" dirty="0" smtClean="0"/>
              <a:t> the classification of </a:t>
            </a:r>
            <a:r>
              <a:rPr lang="fr-FR" i="1" dirty="0" err="1" smtClean="0"/>
              <a:t>elements</a:t>
            </a:r>
            <a:r>
              <a:rPr lang="fr-FR" i="1" dirty="0" smtClean="0"/>
              <a:t>  of the </a:t>
            </a:r>
            <a:r>
              <a:rPr lang="fr-FR" i="1" dirty="0" err="1" smtClean="0"/>
              <a:t>domain</a:t>
            </a:r>
            <a:r>
              <a:rPr lang="fr-FR" i="1" dirty="0" smtClean="0"/>
              <a:t> of R </a:t>
            </a:r>
            <a:r>
              <a:rPr lang="fr-FR" i="1" dirty="0" err="1" smtClean="0"/>
              <a:t>with</a:t>
            </a:r>
            <a:r>
              <a:rPr lang="fr-FR" i="1" dirty="0" smtClean="0"/>
              <a:t> respect to </a:t>
            </a:r>
            <a:r>
              <a:rPr lang="fr-FR" i="1" dirty="0" err="1" smtClean="0"/>
              <a:t>some</a:t>
            </a:r>
            <a:r>
              <a:rPr lang="fr-FR" i="1" dirty="0" smtClean="0"/>
              <a:t> </a:t>
            </a:r>
            <a:r>
              <a:rPr lang="fr-FR" i="1" dirty="0" err="1" smtClean="0"/>
              <a:t>number</a:t>
            </a:r>
            <a:r>
              <a:rPr lang="fr-FR" i="1" dirty="0" smtClean="0"/>
              <a:t> of basic « Maximal rectangles » </a:t>
            </a:r>
            <a:r>
              <a:rPr lang="fr-FR" i="1" dirty="0" err="1" smtClean="0"/>
              <a:t>convering</a:t>
            </a:r>
            <a:r>
              <a:rPr lang="fr-FR" i="1" dirty="0" smtClean="0"/>
              <a:t> R , and B </a:t>
            </a:r>
            <a:r>
              <a:rPr lang="fr-FR" i="1" dirty="0" err="1" smtClean="0"/>
              <a:t>is</a:t>
            </a:r>
            <a:r>
              <a:rPr lang="fr-FR" i="1" dirty="0" smtClean="0"/>
              <a:t> the classification of </a:t>
            </a:r>
            <a:r>
              <a:rPr lang="fr-FR" i="1" dirty="0" err="1" smtClean="0"/>
              <a:t>elements</a:t>
            </a:r>
            <a:r>
              <a:rPr lang="fr-FR" i="1" dirty="0" smtClean="0"/>
              <a:t> of the Co-</a:t>
            </a:r>
            <a:r>
              <a:rPr lang="fr-FR" i="1" dirty="0" err="1" smtClean="0"/>
              <a:t>domain</a:t>
            </a:r>
            <a:r>
              <a:rPr lang="fr-FR" i="1" dirty="0" smtClean="0"/>
              <a:t> of R </a:t>
            </a:r>
            <a:r>
              <a:rPr lang="fr-FR" i="1" dirty="0" err="1" smtClean="0"/>
              <a:t>with</a:t>
            </a:r>
            <a:r>
              <a:rPr lang="fr-FR" i="1" dirty="0" smtClean="0"/>
              <a:t> respect to the </a:t>
            </a:r>
            <a:r>
              <a:rPr lang="fr-FR" i="1" dirty="0" err="1" smtClean="0"/>
              <a:t>same</a:t>
            </a:r>
            <a:r>
              <a:rPr lang="fr-FR" i="1" dirty="0" smtClean="0"/>
              <a:t> basic set. </a:t>
            </a:r>
          </a:p>
          <a:p>
            <a:r>
              <a:rPr lang="en-US" i="1" dirty="0" smtClean="0"/>
              <a:t>Heuristics used by </a:t>
            </a:r>
            <a:r>
              <a:rPr lang="en-US" i="1" dirty="0" err="1" smtClean="0"/>
              <a:t>Belohlavek</a:t>
            </a:r>
            <a:r>
              <a:rPr lang="en-US" i="1" dirty="0" smtClean="0"/>
              <a:t> based on concepts  which are </a:t>
            </a:r>
            <a:r>
              <a:rPr lang="en-US" i="1" dirty="0" err="1" smtClean="0"/>
              <a:t>simultanesly</a:t>
            </a:r>
            <a:r>
              <a:rPr lang="en-US" i="1" dirty="0" smtClean="0"/>
              <a:t>  object and attribute concepts is very similar to the method published in 2000 in INS journal using  fringe relations. As each element of the fringe relation may be considered as an object and attribute concept.</a:t>
            </a:r>
            <a:endParaRPr lang="fr-FR" i="1" dirty="0" smtClean="0"/>
          </a:p>
          <a:p>
            <a:endParaRPr lang="en-US" i="1" baseline="30000" dirty="0"/>
          </a:p>
          <a:p>
            <a:endParaRPr lang="en-US" i="1" baseline="30000" dirty="0" smtClean="0"/>
          </a:p>
          <a:p>
            <a:endParaRPr lang="fr-FR" baseline="30000" dirty="0"/>
          </a:p>
        </p:txBody>
      </p:sp>
      <p:sp>
        <p:nvSpPr>
          <p:cNvPr id="4" name="Slide Number Placeholder 3"/>
          <p:cNvSpPr>
            <a:spLocks noGrp="1"/>
          </p:cNvSpPr>
          <p:nvPr>
            <p:ph type="sldNum" sz="quarter" idx="12"/>
          </p:nvPr>
        </p:nvSpPr>
        <p:spPr/>
        <p:txBody>
          <a:bodyPr/>
          <a:lstStyle/>
          <a:p>
            <a:fld id="{D455C140-DB36-49F8-B6FA-4AD3CD817BB7}" type="slidenum">
              <a:rPr lang="en-US" smtClean="0"/>
              <a:t>17</a:t>
            </a:fld>
            <a:endParaRPr lang="en-US"/>
          </a:p>
        </p:txBody>
      </p:sp>
    </p:spTree>
    <p:extLst>
      <p:ext uri="{BB962C8B-B14F-4D97-AF65-F5344CB8AC3E}">
        <p14:creationId xmlns:p14="http://schemas.microsoft.com/office/powerpoint/2010/main" val="2630447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Publications</a:t>
            </a:r>
            <a:endParaRPr lang="fr-FR" dirty="0"/>
          </a:p>
        </p:txBody>
      </p:sp>
      <p:sp>
        <p:nvSpPr>
          <p:cNvPr id="3" name="Content Placeholder 2"/>
          <p:cNvSpPr>
            <a:spLocks noGrp="1"/>
          </p:cNvSpPr>
          <p:nvPr>
            <p:ph idx="1"/>
          </p:nvPr>
        </p:nvSpPr>
        <p:spPr>
          <a:xfrm>
            <a:off x="457200" y="1524000"/>
            <a:ext cx="8229600" cy="4953000"/>
          </a:xfrm>
        </p:spPr>
        <p:txBody>
          <a:bodyPr>
            <a:normAutofit fontScale="62500" lnSpcReduction="20000"/>
          </a:bodyPr>
          <a:lstStyle/>
          <a:p>
            <a:endParaRPr lang="fr-FR" dirty="0"/>
          </a:p>
          <a:p>
            <a:r>
              <a:rPr lang="fr-FR" dirty="0"/>
              <a:t>[</a:t>
            </a:r>
            <a:r>
              <a:rPr lang="fr-FR" dirty="0" smtClean="0"/>
              <a:t>j24] </a:t>
            </a:r>
            <a:r>
              <a:rPr lang="fr-FR" dirty="0" smtClean="0">
                <a:hlinkClick r:id="rId2"/>
              </a:rPr>
              <a:t>Fethi </a:t>
            </a:r>
            <a:r>
              <a:rPr lang="fr-FR" dirty="0">
                <a:hlinkClick r:id="rId2"/>
              </a:rPr>
              <a:t>Ferjani</a:t>
            </a:r>
            <a:r>
              <a:rPr lang="fr-FR" dirty="0"/>
              <a:t>, </a:t>
            </a:r>
            <a:r>
              <a:rPr lang="fr-FR" dirty="0">
                <a:hlinkClick r:id="rId3"/>
              </a:rPr>
              <a:t>Samir Elloumi</a:t>
            </a:r>
            <a:r>
              <a:rPr lang="fr-FR" dirty="0"/>
              <a:t>, Ali Jaoua, </a:t>
            </a:r>
            <a:r>
              <a:rPr lang="fr-FR" dirty="0" err="1">
                <a:hlinkClick r:id="rId4"/>
              </a:rPr>
              <a:t>Sadok</a:t>
            </a:r>
            <a:r>
              <a:rPr lang="fr-FR" dirty="0">
                <a:hlinkClick r:id="rId4"/>
              </a:rPr>
              <a:t> Ben Yahia</a:t>
            </a:r>
            <a:r>
              <a:rPr lang="fr-FR" dirty="0"/>
              <a:t>, </a:t>
            </a:r>
            <a:r>
              <a:rPr lang="fr-FR" dirty="0" err="1">
                <a:hlinkClick r:id="rId5"/>
              </a:rPr>
              <a:t>Sahar</a:t>
            </a:r>
            <a:r>
              <a:rPr lang="fr-FR" dirty="0">
                <a:hlinkClick r:id="rId5"/>
              </a:rPr>
              <a:t> Ahmad Ismail</a:t>
            </a:r>
            <a:r>
              <a:rPr lang="fr-FR" dirty="0"/>
              <a:t>, </a:t>
            </a:r>
            <a:r>
              <a:rPr lang="fr-FR" dirty="0" err="1">
                <a:hlinkClick r:id="rId6"/>
              </a:rPr>
              <a:t>Sheikha</a:t>
            </a:r>
            <a:r>
              <a:rPr lang="fr-FR" dirty="0">
                <a:hlinkClick r:id="rId6"/>
              </a:rPr>
              <a:t> </a:t>
            </a:r>
            <a:r>
              <a:rPr lang="fr-FR" dirty="0" err="1" smtClean="0">
                <a:hlinkClick r:id="rId6"/>
              </a:rPr>
              <a:t>Ravan</a:t>
            </a:r>
            <a:r>
              <a:rPr lang="fr-FR" dirty="0" smtClean="0"/>
              <a:t>:  </a:t>
            </a:r>
            <a:r>
              <a:rPr lang="fr-FR" b="1" dirty="0" err="1" smtClean="0"/>
              <a:t>Formal</a:t>
            </a:r>
            <a:r>
              <a:rPr lang="fr-FR" b="1" dirty="0" smtClean="0"/>
              <a:t> </a:t>
            </a:r>
            <a:r>
              <a:rPr lang="fr-FR" b="1" dirty="0" err="1"/>
              <a:t>context</a:t>
            </a:r>
            <a:r>
              <a:rPr lang="fr-FR" b="1" dirty="0"/>
              <a:t> </a:t>
            </a:r>
            <a:r>
              <a:rPr lang="fr-FR" b="1" dirty="0" err="1"/>
              <a:t>coverage</a:t>
            </a:r>
            <a:r>
              <a:rPr lang="fr-FR" b="1" dirty="0"/>
              <a:t> </a:t>
            </a:r>
            <a:r>
              <a:rPr lang="fr-FR" b="1" dirty="0" err="1"/>
              <a:t>based</a:t>
            </a:r>
            <a:r>
              <a:rPr lang="fr-FR" b="1" dirty="0"/>
              <a:t> on </a:t>
            </a:r>
            <a:r>
              <a:rPr lang="fr-FR" b="1" dirty="0" err="1"/>
              <a:t>isolated</a:t>
            </a:r>
            <a:r>
              <a:rPr lang="fr-FR" b="1" dirty="0"/>
              <a:t> labels: An efficient solution for </a:t>
            </a:r>
            <a:r>
              <a:rPr lang="fr-FR" b="1" dirty="0" err="1"/>
              <a:t>text</a:t>
            </a:r>
            <a:r>
              <a:rPr lang="fr-FR" b="1" dirty="0"/>
              <a:t> </a:t>
            </a:r>
            <a:r>
              <a:rPr lang="fr-FR" b="1" dirty="0" err="1"/>
              <a:t>feature</a:t>
            </a:r>
            <a:r>
              <a:rPr lang="fr-FR" b="1" dirty="0"/>
              <a:t> extraction.</a:t>
            </a:r>
            <a:r>
              <a:rPr lang="fr-FR" dirty="0"/>
              <a:t> </a:t>
            </a:r>
            <a:r>
              <a:rPr lang="fr-FR" dirty="0">
                <a:hlinkClick r:id="rId7"/>
              </a:rPr>
              <a:t>Inf. </a:t>
            </a:r>
            <a:r>
              <a:rPr lang="fr-FR" dirty="0" err="1">
                <a:hlinkClick r:id="rId7"/>
              </a:rPr>
              <a:t>Sci</a:t>
            </a:r>
            <a:r>
              <a:rPr lang="fr-FR" dirty="0">
                <a:hlinkClick r:id="rId7"/>
              </a:rPr>
              <a:t>. 188</a:t>
            </a:r>
            <a:r>
              <a:rPr lang="fr-FR" dirty="0"/>
              <a:t>: 198-214 (2012</a:t>
            </a:r>
            <a:r>
              <a:rPr lang="fr-FR" dirty="0" smtClean="0"/>
              <a:t>)</a:t>
            </a:r>
          </a:p>
          <a:p>
            <a:pPr marL="0" indent="0">
              <a:buNone/>
            </a:pPr>
            <a:endParaRPr lang="fr-FR" dirty="0"/>
          </a:p>
          <a:p>
            <a:r>
              <a:rPr lang="fr-FR" dirty="0"/>
              <a:t>[</a:t>
            </a:r>
            <a:r>
              <a:rPr lang="fr-FR" dirty="0" smtClean="0"/>
              <a:t>c27] </a:t>
            </a:r>
            <a:r>
              <a:rPr lang="fr-FR" dirty="0" err="1" smtClean="0">
                <a:hlinkClick r:id="rId5"/>
              </a:rPr>
              <a:t>Sahar</a:t>
            </a:r>
            <a:r>
              <a:rPr lang="fr-FR" dirty="0" smtClean="0">
                <a:hlinkClick r:id="rId5"/>
              </a:rPr>
              <a:t> </a:t>
            </a:r>
            <a:r>
              <a:rPr lang="fr-FR" dirty="0">
                <a:hlinkClick r:id="rId5"/>
              </a:rPr>
              <a:t>Ahmad Ismail</a:t>
            </a:r>
            <a:r>
              <a:rPr lang="fr-FR" dirty="0"/>
              <a:t>, Ali </a:t>
            </a:r>
            <a:r>
              <a:rPr lang="fr-FR" dirty="0" smtClean="0"/>
              <a:t>Jaoua: </a:t>
            </a:r>
            <a:r>
              <a:rPr lang="fr-FR" b="1" dirty="0" err="1" smtClean="0"/>
              <a:t>Incremental</a:t>
            </a:r>
            <a:r>
              <a:rPr lang="fr-FR" b="1" dirty="0" smtClean="0"/>
              <a:t> </a:t>
            </a:r>
            <a:r>
              <a:rPr lang="fr-FR" b="1" dirty="0"/>
              <a:t>Pseudo </a:t>
            </a:r>
            <a:r>
              <a:rPr lang="fr-FR" b="1" dirty="0" err="1"/>
              <a:t>Rectangular</a:t>
            </a:r>
            <a:r>
              <a:rPr lang="fr-FR" b="1" dirty="0"/>
              <a:t> </a:t>
            </a:r>
            <a:r>
              <a:rPr lang="fr-FR" b="1" dirty="0" err="1"/>
              <a:t>Organization</a:t>
            </a:r>
            <a:r>
              <a:rPr lang="fr-FR" b="1" dirty="0"/>
              <a:t> of Information Relative to a Domain.</a:t>
            </a:r>
            <a:r>
              <a:rPr lang="fr-FR" dirty="0"/>
              <a:t> </a:t>
            </a:r>
            <a:r>
              <a:rPr lang="fr-FR" dirty="0">
                <a:hlinkClick r:id="rId8"/>
              </a:rPr>
              <a:t>RAMICS 2012</a:t>
            </a:r>
            <a:r>
              <a:rPr lang="fr-FR" dirty="0"/>
              <a:t>: </a:t>
            </a:r>
            <a:r>
              <a:rPr lang="fr-FR" dirty="0" smtClean="0"/>
              <a:t>264-277</a:t>
            </a:r>
          </a:p>
          <a:p>
            <a:endParaRPr lang="fr-FR" dirty="0"/>
          </a:p>
          <a:p>
            <a:r>
              <a:rPr lang="fr-FR" dirty="0"/>
              <a:t>[</a:t>
            </a:r>
            <a:r>
              <a:rPr lang="fr-FR" dirty="0" smtClean="0"/>
              <a:t>c26] </a:t>
            </a:r>
            <a:r>
              <a:rPr lang="fr-FR" dirty="0" smtClean="0">
                <a:hlinkClick r:id="rId9"/>
              </a:rPr>
              <a:t>Masoud </a:t>
            </a:r>
            <a:r>
              <a:rPr lang="fr-FR" dirty="0">
                <a:hlinkClick r:id="rId9"/>
              </a:rPr>
              <a:t>Udi Mwinyi</a:t>
            </a:r>
            <a:r>
              <a:rPr lang="fr-FR" dirty="0"/>
              <a:t>, </a:t>
            </a:r>
            <a:r>
              <a:rPr lang="fr-FR" dirty="0" err="1">
                <a:hlinkClick r:id="rId5"/>
              </a:rPr>
              <a:t>Sahar</a:t>
            </a:r>
            <a:r>
              <a:rPr lang="fr-FR" dirty="0">
                <a:hlinkClick r:id="rId5"/>
              </a:rPr>
              <a:t> Ahmad Ismail</a:t>
            </a:r>
            <a:r>
              <a:rPr lang="fr-FR" dirty="0"/>
              <a:t>, </a:t>
            </a:r>
            <a:r>
              <a:rPr lang="fr-FR" dirty="0">
                <a:hlinkClick r:id="rId10"/>
              </a:rPr>
              <a:t>Jihad M. </a:t>
            </a:r>
            <a:r>
              <a:rPr lang="fr-FR" dirty="0" err="1">
                <a:hlinkClick r:id="rId10"/>
              </a:rPr>
              <a:t>Alja'am</a:t>
            </a:r>
            <a:r>
              <a:rPr lang="fr-FR" dirty="0"/>
              <a:t>, Ali </a:t>
            </a:r>
            <a:r>
              <a:rPr lang="fr-FR" dirty="0" smtClean="0"/>
              <a:t>Jaoua: </a:t>
            </a:r>
            <a:r>
              <a:rPr lang="fr-FR" b="1" dirty="0" err="1" smtClean="0"/>
              <a:t>Understanding</a:t>
            </a:r>
            <a:r>
              <a:rPr lang="fr-FR" b="1" dirty="0" smtClean="0"/>
              <a:t> </a:t>
            </a:r>
            <a:r>
              <a:rPr lang="fr-FR" b="1" dirty="0"/>
              <a:t>Simple Stories </a:t>
            </a:r>
            <a:r>
              <a:rPr lang="fr-FR" b="1" dirty="0" err="1"/>
              <a:t>through</a:t>
            </a:r>
            <a:r>
              <a:rPr lang="fr-FR" b="1" dirty="0"/>
              <a:t> Concepts Extraction and </a:t>
            </a:r>
            <a:r>
              <a:rPr lang="fr-FR" b="1" dirty="0" err="1"/>
              <a:t>Multimedia</a:t>
            </a:r>
            <a:r>
              <a:rPr lang="fr-FR" b="1" dirty="0"/>
              <a:t> </a:t>
            </a:r>
            <a:r>
              <a:rPr lang="fr-FR" b="1" dirty="0" err="1"/>
              <a:t>Elements</a:t>
            </a:r>
            <a:r>
              <a:rPr lang="fr-FR" b="1" dirty="0"/>
              <a:t>.</a:t>
            </a:r>
            <a:r>
              <a:rPr lang="fr-FR" dirty="0"/>
              <a:t> </a:t>
            </a:r>
            <a:r>
              <a:rPr lang="fr-FR" dirty="0">
                <a:hlinkClick r:id="rId11"/>
              </a:rPr>
              <a:t>NDT (1) 2012</a:t>
            </a:r>
            <a:r>
              <a:rPr lang="fr-FR" dirty="0"/>
              <a:t>: </a:t>
            </a:r>
            <a:r>
              <a:rPr lang="fr-FR" dirty="0" smtClean="0"/>
              <a:t>23-32</a:t>
            </a:r>
          </a:p>
          <a:p>
            <a:pPr marL="0" indent="0">
              <a:buNone/>
            </a:pPr>
            <a:endParaRPr lang="fr-FR" dirty="0"/>
          </a:p>
          <a:p>
            <a:r>
              <a:rPr lang="fr-FR" dirty="0"/>
              <a:t>[</a:t>
            </a:r>
            <a:r>
              <a:rPr lang="fr-FR" dirty="0" smtClean="0"/>
              <a:t>j15] </a:t>
            </a:r>
            <a:r>
              <a:rPr lang="fr-FR" dirty="0" err="1" smtClean="0">
                <a:hlinkClick r:id="rId12"/>
              </a:rPr>
              <a:t>Raoudha</a:t>
            </a:r>
            <a:r>
              <a:rPr lang="fr-FR" dirty="0" smtClean="0">
                <a:hlinkClick r:id="rId12"/>
              </a:rPr>
              <a:t> </a:t>
            </a:r>
            <a:r>
              <a:rPr lang="fr-FR" dirty="0" err="1">
                <a:hlinkClick r:id="rId12"/>
              </a:rPr>
              <a:t>Khchérif</a:t>
            </a:r>
            <a:r>
              <a:rPr lang="fr-FR" dirty="0"/>
              <a:t>, </a:t>
            </a:r>
            <a:r>
              <a:rPr lang="fr-FR" dirty="0">
                <a:hlinkClick r:id="rId13"/>
              </a:rPr>
              <a:t>Mohamed </a:t>
            </a:r>
            <a:r>
              <a:rPr lang="fr-FR" dirty="0" err="1">
                <a:hlinkClick r:id="rId13"/>
              </a:rPr>
              <a:t>Mohsen</a:t>
            </a:r>
            <a:r>
              <a:rPr lang="fr-FR" dirty="0">
                <a:hlinkClick r:id="rId13"/>
              </a:rPr>
              <a:t> </a:t>
            </a:r>
            <a:r>
              <a:rPr lang="fr-FR" dirty="0" err="1">
                <a:hlinkClick r:id="rId13"/>
              </a:rPr>
              <a:t>Gammoudi</a:t>
            </a:r>
            <a:r>
              <a:rPr lang="fr-FR" dirty="0"/>
              <a:t>, Ali Jaoua:</a:t>
            </a:r>
            <a:br>
              <a:rPr lang="fr-FR" dirty="0"/>
            </a:br>
            <a:r>
              <a:rPr lang="fr-FR" b="1" dirty="0" err="1"/>
              <a:t>Using</a:t>
            </a:r>
            <a:r>
              <a:rPr lang="fr-FR" b="1" dirty="0"/>
              <a:t> </a:t>
            </a:r>
            <a:r>
              <a:rPr lang="fr-FR" b="1" dirty="0" err="1"/>
              <a:t>difunctional</a:t>
            </a:r>
            <a:r>
              <a:rPr lang="fr-FR" b="1" dirty="0"/>
              <a:t> relations in information </a:t>
            </a:r>
            <a:r>
              <a:rPr lang="fr-FR" b="1" dirty="0" err="1"/>
              <a:t>organization</a:t>
            </a:r>
            <a:r>
              <a:rPr lang="fr-FR" b="1" dirty="0"/>
              <a:t>.</a:t>
            </a:r>
            <a:r>
              <a:rPr lang="fr-FR" dirty="0"/>
              <a:t> </a:t>
            </a:r>
            <a:r>
              <a:rPr lang="fr-FR" dirty="0">
                <a:hlinkClick r:id="rId14"/>
              </a:rPr>
              <a:t>Inf. </a:t>
            </a:r>
            <a:r>
              <a:rPr lang="fr-FR" dirty="0" err="1">
                <a:hlinkClick r:id="rId14"/>
              </a:rPr>
              <a:t>Sci</a:t>
            </a:r>
            <a:r>
              <a:rPr lang="fr-FR" dirty="0">
                <a:hlinkClick r:id="rId14"/>
              </a:rPr>
              <a:t>. 125(1-4)</a:t>
            </a:r>
            <a:r>
              <a:rPr lang="fr-FR" dirty="0"/>
              <a:t>: 153-166 (2000</a:t>
            </a:r>
            <a:r>
              <a:rPr lang="fr-FR" dirty="0" smtClean="0"/>
              <a:t>)</a:t>
            </a:r>
          </a:p>
          <a:p>
            <a:endParaRPr lang="fr-FR" dirty="0" smtClean="0"/>
          </a:p>
          <a:p>
            <a:r>
              <a:rPr lang="fr-FR" dirty="0">
                <a:hlinkClick r:id="rId15"/>
              </a:rPr>
              <a:t>Pseudo-</a:t>
            </a:r>
            <a:r>
              <a:rPr lang="fr-FR" dirty="0" err="1">
                <a:hlinkClick r:id="rId15"/>
              </a:rPr>
              <a:t>conceptual</a:t>
            </a:r>
            <a:r>
              <a:rPr lang="fr-FR" dirty="0">
                <a:hlinkClick r:id="rId15"/>
              </a:rPr>
              <a:t> </a:t>
            </a:r>
            <a:r>
              <a:rPr lang="fr-FR" dirty="0" err="1">
                <a:hlinkClick r:id="rId15"/>
              </a:rPr>
              <a:t>text</a:t>
            </a:r>
            <a:r>
              <a:rPr lang="fr-FR" dirty="0">
                <a:hlinkClick r:id="rId15"/>
              </a:rPr>
              <a:t> and web </a:t>
            </a:r>
            <a:r>
              <a:rPr lang="fr-FR" dirty="0" err="1" smtClean="0">
                <a:hlinkClick r:id="rId15"/>
              </a:rPr>
              <a:t>structuring</a:t>
            </a:r>
            <a:r>
              <a:rPr lang="fr-FR" dirty="0" smtClean="0"/>
              <a:t>, Ali Jaoua,  </a:t>
            </a:r>
            <a:r>
              <a:rPr lang="fr-FR" dirty="0" err="1" smtClean="0"/>
              <a:t>Proceedings</a:t>
            </a:r>
            <a:r>
              <a:rPr lang="fr-FR" dirty="0" smtClean="0"/>
              <a:t> </a:t>
            </a:r>
            <a:r>
              <a:rPr lang="fr-FR" dirty="0"/>
              <a:t>of The </a:t>
            </a:r>
            <a:r>
              <a:rPr lang="fr-FR" dirty="0" err="1"/>
              <a:t>Third</a:t>
            </a:r>
            <a:r>
              <a:rPr lang="fr-FR" dirty="0"/>
              <a:t> </a:t>
            </a:r>
            <a:r>
              <a:rPr lang="fr-FR" dirty="0" err="1"/>
              <a:t>Conceptual</a:t>
            </a:r>
            <a:r>
              <a:rPr lang="fr-FR" dirty="0"/>
              <a:t> Structures </a:t>
            </a:r>
            <a:r>
              <a:rPr lang="fr-FR" dirty="0" err="1"/>
              <a:t>Tool</a:t>
            </a:r>
            <a:r>
              <a:rPr lang="fr-FR" dirty="0"/>
              <a:t> </a:t>
            </a:r>
            <a:r>
              <a:rPr lang="fr-FR" dirty="0" err="1"/>
              <a:t>Interoperability</a:t>
            </a:r>
            <a:r>
              <a:rPr lang="fr-FR" dirty="0"/>
              <a:t> Workshop (CS-TIW2008). CEUR Workshop </a:t>
            </a:r>
            <a:r>
              <a:rPr lang="fr-FR" dirty="0" err="1"/>
              <a:t>Proceedings</a:t>
            </a:r>
            <a:endParaRPr lang="fr-FR" dirty="0"/>
          </a:p>
          <a:p>
            <a:pPr marL="0" indent="0">
              <a:buNone/>
            </a:pPr>
            <a:r>
              <a:rPr lang="fr-FR" dirty="0" smtClean="0"/>
              <a:t>        Volume, 352,Pages, 22-32</a:t>
            </a:r>
            <a:endParaRPr lang="fr-FR" dirty="0"/>
          </a:p>
          <a:p>
            <a:endParaRPr lang="fr-FR" dirty="0"/>
          </a:p>
          <a:p>
            <a:pPr marL="0" indent="0">
              <a:buNone/>
            </a:pPr>
            <a:r>
              <a:rPr lang="fr-FR" dirty="0"/>
              <a:t/>
            </a:r>
            <a:br>
              <a:rPr lang="fr-FR" dirty="0"/>
            </a:br>
            <a:endParaRPr lang="fr-FR" b="1" dirty="0"/>
          </a:p>
          <a:p>
            <a:endParaRPr lang="fr-FR" dirty="0"/>
          </a:p>
        </p:txBody>
      </p:sp>
      <p:sp>
        <p:nvSpPr>
          <p:cNvPr id="4" name="Slide Number Placeholder 3"/>
          <p:cNvSpPr>
            <a:spLocks noGrp="1"/>
          </p:cNvSpPr>
          <p:nvPr>
            <p:ph type="sldNum" sz="quarter" idx="12"/>
          </p:nvPr>
        </p:nvSpPr>
        <p:spPr/>
        <p:txBody>
          <a:bodyPr/>
          <a:lstStyle/>
          <a:p>
            <a:fld id="{D455C140-DB36-49F8-B6FA-4AD3CD817BB7}" type="slidenum">
              <a:rPr lang="en-US" smtClean="0"/>
              <a:t>18</a:t>
            </a:fld>
            <a:endParaRPr lang="en-US"/>
          </a:p>
        </p:txBody>
      </p:sp>
    </p:spTree>
    <p:extLst>
      <p:ext uri="{BB962C8B-B14F-4D97-AF65-F5344CB8AC3E}">
        <p14:creationId xmlns:p14="http://schemas.microsoft.com/office/powerpoint/2010/main" val="1327865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Definitions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Hyper </a:t>
                </a:r>
                <a:r>
                  <a:rPr lang="en-US" dirty="0" smtClean="0"/>
                  <a:t>Rectangle ( also called hyper concept)</a:t>
                </a:r>
                <a:endParaRPr lang="en-US" dirty="0" smtClean="0"/>
              </a:p>
              <a:p>
                <a:pPr lvl="1"/>
                <a:r>
                  <a:rPr lang="en-US" dirty="0" smtClean="0"/>
                  <a:t>Let </a:t>
                </a:r>
                <a14:m>
                  <m:oMath xmlns:m="http://schemas.openxmlformats.org/officeDocument/2006/math">
                    <m:r>
                      <m:rPr>
                        <m:sty m:val="p"/>
                      </m:rPr>
                      <a:rPr lang="en-US" b="0" i="0" smtClean="0">
                        <a:latin typeface="Cambria Math"/>
                        <a:ea typeface="Cambria Math"/>
                      </a:rPr>
                      <m:t>K</m:t>
                    </m:r>
                    <m:r>
                      <a:rPr lang="en-US" b="0" i="0" smtClean="0">
                        <a:latin typeface="Cambria Math"/>
                        <a:ea typeface="Cambria Math"/>
                      </a:rPr>
                      <m:t>=</m:t>
                    </m:r>
                    <m:d>
                      <m:dPr>
                        <m:ctrlPr>
                          <a:rPr lang="en-US" b="0" i="1" smtClean="0">
                            <a:latin typeface="Cambria Math"/>
                            <a:ea typeface="Cambria Math"/>
                          </a:rPr>
                        </m:ctrlPr>
                      </m:dPr>
                      <m:e>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Y</m:t>
                        </m:r>
                        <m:r>
                          <a:rPr lang="en-US" b="0" i="0" smtClean="0">
                            <a:latin typeface="Cambria Math"/>
                            <a:ea typeface="Cambria Math"/>
                          </a:rPr>
                          <m:t>,</m:t>
                        </m:r>
                        <m:r>
                          <a:rPr lang="en-US" b="0" i="1" smtClean="0">
                            <a:latin typeface="Cambria Math"/>
                            <a:ea typeface="Cambria Math"/>
                          </a:rPr>
                          <m:t>ℛ</m:t>
                        </m:r>
                      </m:e>
                    </m:d>
                  </m:oMath>
                </a14:m>
                <a:r>
                  <a:rPr lang="en-US" dirty="0" smtClean="0"/>
                  <a:t> be a formal context and </a:t>
                </a:r>
                <a14:m>
                  <m:oMath xmlns:m="http://schemas.openxmlformats.org/officeDocument/2006/math">
                    <m:r>
                      <m:rPr>
                        <m:sty m:val="p"/>
                      </m:rPr>
                      <a:rPr lang="en-US" dirty="0" smtClean="0">
                        <a:latin typeface="Cambria Math"/>
                        <a:ea typeface="Cambria Math"/>
                      </a:rPr>
                      <m:t>a</m:t>
                    </m:r>
                    <m:r>
                      <a:rPr lang="en-US" b="0" i="1" dirty="0" smtClean="0">
                        <a:latin typeface="Cambria Math"/>
                        <a:ea typeface="Cambria Math"/>
                      </a:rPr>
                      <m:t>∈</m:t>
                    </m:r>
                    <m:r>
                      <a:rPr lang="en-US" b="0" i="1" dirty="0" smtClean="0">
                        <a:latin typeface="Cambria Math"/>
                        <a:ea typeface="Cambria Math"/>
                      </a:rPr>
                      <m:t>𝑌</m:t>
                    </m:r>
                  </m:oMath>
                </a14:m>
                <a:r>
                  <a:rPr lang="en-US" dirty="0" smtClean="0"/>
                  <a:t> an attribute. Let </a:t>
                </a:r>
                <a14:m>
                  <m:oMath xmlns:m="http://schemas.openxmlformats.org/officeDocument/2006/math">
                    <m:r>
                      <a:rPr lang="en-US" b="0" i="1" smtClean="0">
                        <a:latin typeface="Cambria Math"/>
                      </a:rPr>
                      <m:t>𝑣</m:t>
                    </m:r>
                  </m:oMath>
                </a14:m>
                <a:r>
                  <a:rPr lang="en-US" dirty="0" smtClean="0"/>
                  <a:t> be a vector such that </a:t>
                </a:r>
                <a14:m>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𝑎</m:t>
                    </m:r>
                    <m:r>
                      <a:rPr lang="en-US" b="0" i="1" smtClean="0">
                        <a:latin typeface="Cambria Math"/>
                      </a:rPr>
                      <m:t>⋅</m:t>
                    </m:r>
                    <m:sSup>
                      <m:sSupPr>
                        <m:ctrlPr>
                          <a:rPr lang="en-US" b="0" i="1" smtClean="0">
                            <a:latin typeface="Cambria Math"/>
                          </a:rPr>
                        </m:ctrlPr>
                      </m:sSupPr>
                      <m:e>
                        <m:r>
                          <a:rPr lang="en-US" b="0" i="1" smtClean="0">
                            <a:latin typeface="Cambria Math"/>
                          </a:rPr>
                          <m:t>ℛ</m:t>
                        </m:r>
                      </m:e>
                      <m:sup>
                        <m:r>
                          <a:rPr lang="en-US" b="0" i="1" smtClean="0">
                            <a:latin typeface="Cambria Math"/>
                          </a:rPr>
                          <m:t>−1</m:t>
                        </m:r>
                      </m:sup>
                    </m:sSup>
                    <m:r>
                      <a:rPr lang="en-US" b="0" i="1" smtClean="0">
                        <a:latin typeface="Cambria Math"/>
                      </a:rPr>
                      <m:t>×</m:t>
                    </m:r>
                    <m:r>
                      <a:rPr lang="en-US" b="0" i="1" smtClean="0">
                        <a:latin typeface="Cambria Math"/>
                      </a:rPr>
                      <m:t>𝑆</m:t>
                    </m:r>
                  </m:oMath>
                </a14:m>
                <a:r>
                  <a:rPr lang="en-US" dirty="0" smtClean="0"/>
                  <a:t>, where </a:t>
                </a:r>
                <a14:m>
                  <m:oMath xmlns:m="http://schemas.openxmlformats.org/officeDocument/2006/math">
                    <m:r>
                      <a:rPr lang="en-US" i="1">
                        <a:latin typeface="Cambria Math"/>
                      </a:rPr>
                      <m:t>𝑆</m:t>
                    </m:r>
                  </m:oMath>
                </a14:m>
                <a:r>
                  <a:rPr lang="en-US" dirty="0" smtClean="0"/>
                  <a:t> is the universal set. The hyper rectangle denoted by </a:t>
                </a:r>
                <a14:m>
                  <m:oMath xmlns:m="http://schemas.openxmlformats.org/officeDocument/2006/math">
                    <m:sSub>
                      <m:sSubPr>
                        <m:ctrlPr>
                          <a:rPr lang="en-US" i="1" smtClean="0">
                            <a:latin typeface="Cambria Math"/>
                          </a:rPr>
                        </m:ctrlPr>
                      </m:sSubPr>
                      <m:e>
                        <m:r>
                          <a:rPr lang="en-US" b="0" i="1" smtClean="0">
                            <a:latin typeface="Cambria Math"/>
                          </a:rPr>
                          <m:t>𝐻</m:t>
                        </m:r>
                      </m:e>
                      <m:sub>
                        <m:r>
                          <a:rPr lang="en-US" b="0" i="1" smtClean="0">
                            <a:latin typeface="Cambria Math"/>
                          </a:rPr>
                          <m:t>𝑎</m:t>
                        </m:r>
                      </m:sub>
                    </m:sSub>
                    <m:r>
                      <a:rPr lang="en-US" b="0" i="1" smtClean="0">
                        <a:latin typeface="Cambria Math"/>
                      </a:rPr>
                      <m:t>(</m:t>
                    </m:r>
                    <m:r>
                      <a:rPr lang="en-US" b="0" i="1" smtClean="0">
                        <a:latin typeface="Cambria Math"/>
                      </a:rPr>
                      <m:t>ℛ</m:t>
                    </m:r>
                    <m:r>
                      <a:rPr lang="en-US" b="0" i="1" smtClean="0">
                        <a:latin typeface="Cambria Math"/>
                      </a:rPr>
                      <m:t>)</m:t>
                    </m:r>
                  </m:oMath>
                </a14:m>
                <a:r>
                  <a:rPr lang="en-US" dirty="0" smtClean="0"/>
                  <a:t> is a sub relation of </a:t>
                </a:r>
                <a14:m>
                  <m:oMath xmlns:m="http://schemas.openxmlformats.org/officeDocument/2006/math">
                    <m:r>
                      <a:rPr lang="en-US" i="1">
                        <a:latin typeface="Cambria Math"/>
                      </a:rPr>
                      <m:t>ℛ</m:t>
                    </m:r>
                  </m:oMath>
                </a14:m>
                <a:r>
                  <a:rPr lang="en-US" dirty="0" smtClean="0"/>
                  <a:t> such that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𝑎</m:t>
                        </m:r>
                      </m:sub>
                    </m:sSub>
                    <m:d>
                      <m:dPr>
                        <m:ctrlPr>
                          <a:rPr lang="en-US" i="1">
                            <a:latin typeface="Cambria Math"/>
                          </a:rPr>
                        </m:ctrlPr>
                      </m:dPr>
                      <m:e>
                        <m:r>
                          <a:rPr lang="en-US" i="1">
                            <a:latin typeface="Cambria Math"/>
                          </a:rPr>
                          <m:t>ℛ</m:t>
                        </m:r>
                      </m:e>
                    </m:d>
                    <m:r>
                      <a:rPr lang="en-US" b="0" i="1" smtClean="0">
                        <a:latin typeface="Cambria Math"/>
                      </a:rPr>
                      <m:t>=</m:t>
                    </m:r>
                    <m:r>
                      <a:rPr lang="en-US" b="0" i="1" smtClean="0">
                        <a:latin typeface="Cambria Math"/>
                      </a:rPr>
                      <m:t>ℛ</m:t>
                    </m:r>
                    <m:r>
                      <a:rPr lang="en-US" b="0" i="1" smtClean="0">
                        <a:latin typeface="Cambria Math"/>
                        <a:ea typeface="Cambria Math"/>
                      </a:rPr>
                      <m:t>∩(</m:t>
                    </m:r>
                    <m:r>
                      <a:rPr lang="en-US" b="0" i="1" smtClean="0">
                        <a:latin typeface="Cambria Math"/>
                        <a:ea typeface="Cambria Math"/>
                      </a:rPr>
                      <m:t>𝑣</m:t>
                    </m:r>
                    <m:r>
                      <a:rPr lang="en-US" b="0" i="1" smtClean="0">
                        <a:latin typeface="Cambria Math"/>
                        <a:ea typeface="Cambria Math"/>
                      </a:rPr>
                      <m:t>∘</m:t>
                    </m:r>
                    <m:r>
                      <a:rPr lang="en-US" b="0" i="1" smtClean="0">
                        <a:latin typeface="Cambria Math"/>
                        <a:ea typeface="Cambria Math"/>
                      </a:rPr>
                      <m:t>𝐿</m:t>
                    </m:r>
                    <m:r>
                      <a:rPr lang="en-US" b="0" i="1" smtClean="0">
                        <a:latin typeface="Cambria Math"/>
                        <a:ea typeface="Cambria Math"/>
                      </a:rPr>
                      <m:t>)</m:t>
                    </m:r>
                  </m:oMath>
                </a14:m>
                <a:r>
                  <a:rPr lang="en-US" dirty="0" smtClean="0"/>
                  <a:t>, where </a:t>
                </a:r>
                <a14:m>
                  <m:oMath xmlns:m="http://schemas.openxmlformats.org/officeDocument/2006/math">
                    <m:r>
                      <a:rPr lang="en-US" i="1">
                        <a:latin typeface="Cambria Math"/>
                        <a:ea typeface="Cambria Math"/>
                      </a:rPr>
                      <m:t>𝐿</m:t>
                    </m:r>
                  </m:oMath>
                </a14:m>
                <a:r>
                  <a:rPr lang="en-US" dirty="0" smtClean="0"/>
                  <a:t> is the universal relation </a:t>
                </a:r>
                <a14:m>
                  <m:oMath xmlns:m="http://schemas.openxmlformats.org/officeDocument/2006/math">
                    <m:r>
                      <a:rPr lang="en-US" i="1">
                        <a:latin typeface="Cambria Math"/>
                        <a:ea typeface="Cambria Math"/>
                      </a:rPr>
                      <m:t>𝐿</m:t>
                    </m:r>
                    <m:r>
                      <a:rPr lang="en-US" b="0" i="1" smtClean="0">
                        <a:latin typeface="Cambria Math"/>
                        <a:ea typeface="Cambria Math"/>
                      </a:rPr>
                      <m:t>=</m:t>
                    </m:r>
                    <m:r>
                      <a:rPr lang="en-US" b="0" i="1" smtClean="0">
                        <a:latin typeface="Cambria Math"/>
                        <a:ea typeface="Cambria Math"/>
                      </a:rPr>
                      <m:t>𝑆</m:t>
                    </m:r>
                    <m:r>
                      <a:rPr lang="en-US" b="0" i="1" smtClean="0">
                        <a:latin typeface="Cambria Math"/>
                        <a:ea typeface="Cambria Math"/>
                      </a:rPr>
                      <m:t>×</m:t>
                    </m:r>
                    <m:r>
                      <a:rPr lang="en-US" b="0" i="1" smtClean="0">
                        <a:latin typeface="Cambria Math"/>
                        <a:ea typeface="Cambria Math"/>
                      </a:rPr>
                      <m:t>𝑆</m:t>
                    </m:r>
                    <m:r>
                      <a:rPr lang="en-US" b="0" i="1" smtClean="0">
                        <a:latin typeface="Cambria Math"/>
                        <a:ea typeface="Cambria Math"/>
                      </a:rPr>
                      <m:t>.</m:t>
                    </m:r>
                  </m:oMath>
                </a14:m>
                <a:endParaRPr lang="en-US" b="0" dirty="0" smtClean="0">
                  <a:ea typeface="Cambria Math"/>
                </a:endParaRPr>
              </a:p>
              <a:p>
                <a:pPr lvl="1"/>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𝑎</m:t>
                        </m:r>
                      </m:sub>
                    </m:sSub>
                    <m:d>
                      <m:dPr>
                        <m:ctrlPr>
                          <a:rPr lang="en-US" i="1">
                            <a:latin typeface="Cambria Math"/>
                          </a:rPr>
                        </m:ctrlPr>
                      </m:dPr>
                      <m:e>
                        <m:r>
                          <a:rPr lang="en-US" i="1">
                            <a:latin typeface="Cambria Math"/>
                          </a:rPr>
                          <m:t>ℛ</m:t>
                        </m:r>
                      </m:e>
                    </m:d>
                  </m:oMath>
                </a14:m>
                <a:r>
                  <a:rPr lang="en-US" dirty="0" smtClean="0"/>
                  <a:t> may also be expressed as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𝑎</m:t>
                        </m:r>
                      </m:sub>
                    </m:sSub>
                    <m:d>
                      <m:dPr>
                        <m:ctrlPr>
                          <a:rPr lang="en-US" i="1">
                            <a:latin typeface="Cambria Math"/>
                          </a:rPr>
                        </m:ctrlPr>
                      </m:dPr>
                      <m:e>
                        <m:r>
                          <a:rPr lang="en-US" i="1">
                            <a:latin typeface="Cambria Math"/>
                          </a:rPr>
                          <m:t>ℛ</m:t>
                        </m:r>
                      </m:e>
                    </m:d>
                    <m:r>
                      <a:rPr lang="en-US" b="0" i="1" smtClean="0">
                        <a:latin typeface="Cambria Math"/>
                      </a:rPr>
                      <m:t>=</m:t>
                    </m:r>
                    <m:r>
                      <a:rPr lang="en-US" i="1">
                        <a:latin typeface="Cambria Math"/>
                        <a:ea typeface="Cambria Math"/>
                      </a:rPr>
                      <m:t>ℐ</m:t>
                    </m:r>
                    <m:d>
                      <m:dPr>
                        <m:ctrlPr>
                          <a:rPr lang="en-US" b="0" i="1" smtClean="0">
                            <a:latin typeface="Cambria Math"/>
                            <a:ea typeface="Cambria Math"/>
                          </a:rPr>
                        </m:ctrlPr>
                      </m:dPr>
                      <m:e>
                        <m:r>
                          <a:rPr lang="en-US" b="0" i="1" smtClean="0">
                            <a:latin typeface="Cambria Math"/>
                            <a:ea typeface="Cambria Math"/>
                          </a:rPr>
                          <m:t>𝑎</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ℛ</m:t>
                            </m:r>
                          </m:e>
                          <m:sup>
                            <m:r>
                              <a:rPr lang="en-US" b="0" i="1" smtClean="0">
                                <a:latin typeface="Cambria Math"/>
                                <a:ea typeface="Cambria Math"/>
                              </a:rPr>
                              <m:t>−1</m:t>
                            </m:r>
                          </m:sup>
                        </m:sSup>
                      </m:e>
                    </m:d>
                    <m:r>
                      <a:rPr lang="en-US" b="0" i="1" smtClean="0">
                        <a:latin typeface="Cambria Math"/>
                        <a:ea typeface="Cambria Math"/>
                      </a:rPr>
                      <m:t>∘</m:t>
                    </m:r>
                    <m:r>
                      <a:rPr lang="en-US" b="0" i="1" smtClean="0">
                        <a:latin typeface="Cambria Math"/>
                        <a:ea typeface="Cambria Math"/>
                      </a:rPr>
                      <m:t>ℛ</m:t>
                    </m:r>
                    <m:r>
                      <a:rPr lang="en-US" b="0" i="0" smtClean="0">
                        <a:latin typeface="Cambria Math"/>
                        <a:ea typeface="Cambria Math"/>
                      </a:rPr>
                      <m:t>.</m:t>
                    </m:r>
                  </m:oMath>
                </a14:m>
                <a:endParaRPr lang="en-US" dirty="0" smtClean="0"/>
              </a:p>
              <a:p>
                <a:pPr lvl="1"/>
                <a:r>
                  <a:rPr lang="en-US" dirty="0"/>
                  <a:t>The hyper rectangle associated to an element </a:t>
                </a:r>
                <a14:m>
                  <m:oMath xmlns:m="http://schemas.openxmlformats.org/officeDocument/2006/math">
                    <m:r>
                      <a:rPr lang="en-US" i="1">
                        <a:latin typeface="Cambria Math"/>
                        <a:ea typeface="Cambria Math"/>
                      </a:rPr>
                      <m:t>𝑎</m:t>
                    </m:r>
                  </m:oMath>
                </a14:m>
                <a:r>
                  <a:rPr lang="en-US" dirty="0"/>
                  <a:t> is the union of all </a:t>
                </a:r>
                <a:r>
                  <a:rPr lang="en-US" dirty="0" smtClean="0"/>
                  <a:t>non enlargeable rectangles </a:t>
                </a:r>
                <a:r>
                  <a:rPr lang="en-US" dirty="0"/>
                  <a:t>containing </a:t>
                </a:r>
                <a14:m>
                  <m:oMath xmlns:m="http://schemas.openxmlformats.org/officeDocument/2006/math">
                    <m:r>
                      <a:rPr lang="en-US" i="1">
                        <a:latin typeface="Cambria Math"/>
                        <a:ea typeface="Cambria Math"/>
                      </a:rPr>
                      <m:t>𝑎</m:t>
                    </m:r>
                  </m:oMath>
                </a14:m>
                <a:r>
                  <a:rPr lang="en-US" dirty="0" smtClean="0"/>
                  <a:t>.</a:t>
                </a:r>
              </a:p>
              <a:p>
                <a:pPr lvl="1"/>
                <a:r>
                  <a:rPr lang="en-US" dirty="0" smtClean="0"/>
                  <a:t>In </a:t>
                </a:r>
                <a:r>
                  <a:rPr lang="en-US" dirty="0"/>
                  <a:t>formal concept analysis, a </a:t>
                </a:r>
                <a:r>
                  <a:rPr lang="en-US" dirty="0" smtClean="0"/>
                  <a:t>non-enlargeable rectangle </a:t>
                </a:r>
                <a:r>
                  <a:rPr lang="en-US" dirty="0"/>
                  <a:t>is also called a </a:t>
                </a:r>
                <a:r>
                  <a:rPr lang="en-US" dirty="0" smtClean="0"/>
                  <a:t>concept. Therefore a hyper rectangle is also called hyper concept.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fr-FR">
                    <a:noFill/>
                  </a:rPr>
                  <a:t> </a:t>
                </a:r>
              </a:p>
            </p:txBody>
          </p:sp>
        </mc:Fallback>
      </mc:AlternateContent>
      <p:sp>
        <p:nvSpPr>
          <p:cNvPr id="4" name="Slide Number Placeholder 3"/>
          <p:cNvSpPr>
            <a:spLocks noGrp="1"/>
          </p:cNvSpPr>
          <p:nvPr>
            <p:ph type="sldNum" sz="quarter" idx="12"/>
          </p:nvPr>
        </p:nvSpPr>
        <p:spPr/>
        <p:txBody>
          <a:bodyPr/>
          <a:lstStyle/>
          <a:p>
            <a:fld id="{D455C140-DB36-49F8-B6FA-4AD3CD817BB7}" type="slidenum">
              <a:rPr lang="en-US" smtClean="0"/>
              <a:t>19</a:t>
            </a:fld>
            <a:endParaRPr lang="en-US"/>
          </a:p>
        </p:txBody>
      </p:sp>
    </p:spTree>
    <p:extLst>
      <p:ext uri="{BB962C8B-B14F-4D97-AF65-F5344CB8AC3E}">
        <p14:creationId xmlns:p14="http://schemas.microsoft.com/office/powerpoint/2010/main" val="3968738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t>Existing methods</a:t>
            </a:r>
          </a:p>
          <a:p>
            <a:r>
              <a:rPr lang="en-US" sz="3600" dirty="0" smtClean="0"/>
              <a:t>Definitions</a:t>
            </a:r>
          </a:p>
          <a:p>
            <a:r>
              <a:rPr lang="en-US" sz="3600" dirty="0" smtClean="0"/>
              <a:t>Keyword extraction</a:t>
            </a:r>
          </a:p>
          <a:p>
            <a:r>
              <a:rPr lang="en-US" sz="3600" dirty="0" smtClean="0"/>
              <a:t>Classification</a:t>
            </a:r>
          </a:p>
          <a:p>
            <a:r>
              <a:rPr lang="en-US" sz="3600" dirty="0" smtClean="0"/>
              <a:t>Results</a:t>
            </a:r>
          </a:p>
          <a:p>
            <a:r>
              <a:rPr lang="en-US" sz="3600" dirty="0" smtClean="0"/>
              <a:t>Conclusion and future work</a:t>
            </a:r>
            <a:endParaRPr lang="en-US" sz="3600" dirty="0"/>
          </a:p>
        </p:txBody>
      </p:sp>
      <p:sp>
        <p:nvSpPr>
          <p:cNvPr id="4" name="Slide Number Placeholder 3"/>
          <p:cNvSpPr>
            <a:spLocks noGrp="1"/>
          </p:cNvSpPr>
          <p:nvPr>
            <p:ph type="sldNum" sz="quarter" idx="12"/>
          </p:nvPr>
        </p:nvSpPr>
        <p:spPr/>
        <p:txBody>
          <a:bodyPr/>
          <a:lstStyle/>
          <a:p>
            <a:fld id="{D455C140-DB36-49F8-B6FA-4AD3CD817BB7}" type="slidenum">
              <a:rPr lang="en-US" smtClean="0"/>
              <a:t>2</a:t>
            </a:fld>
            <a:endParaRPr lang="en-US" dirty="0"/>
          </a:p>
        </p:txBody>
      </p:sp>
    </p:spTree>
    <p:extLst>
      <p:ext uri="{BB962C8B-B14F-4D97-AF65-F5344CB8AC3E}">
        <p14:creationId xmlns:p14="http://schemas.microsoft.com/office/powerpoint/2010/main" val="3659090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Weight of hyper rectangle</a:t>
                </a:r>
              </a:p>
              <a:p>
                <a:pPr lvl="1"/>
                <a:r>
                  <a:rPr lang="en-US" dirty="0" smtClean="0"/>
                  <a:t>The weight of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𝑎</m:t>
                        </m:r>
                      </m:sub>
                    </m:sSub>
                    <m:d>
                      <m:dPr>
                        <m:ctrlPr>
                          <a:rPr lang="en-US" i="1">
                            <a:latin typeface="Cambria Math"/>
                          </a:rPr>
                        </m:ctrlPr>
                      </m:dPr>
                      <m:e>
                        <m:r>
                          <a:rPr lang="en-US" i="1">
                            <a:latin typeface="Cambria Math"/>
                          </a:rPr>
                          <m:t>ℛ</m:t>
                        </m:r>
                      </m:e>
                    </m:d>
                  </m:oMath>
                </a14:m>
                <a:r>
                  <a:rPr lang="en-US" dirty="0" smtClean="0"/>
                  <a:t> is </a:t>
                </a:r>
                <a14:m>
                  <m:oMath xmlns:m="http://schemas.openxmlformats.org/officeDocument/2006/math">
                    <m:sSub>
                      <m:sSubPr>
                        <m:ctrlPr>
                          <a:rPr lang="en-US" i="1">
                            <a:latin typeface="Cambria Math"/>
                          </a:rPr>
                        </m:ctrlPr>
                      </m:sSubPr>
                      <m:e>
                        <m:r>
                          <a:rPr lang="en-US" b="0" i="1" smtClean="0">
                            <a:latin typeface="Cambria Math"/>
                          </a:rPr>
                          <m:t>𝑊</m:t>
                        </m:r>
                        <m:r>
                          <a:rPr lang="en-US" b="0" i="1" smtClean="0">
                            <a:latin typeface="Cambria Math"/>
                          </a:rPr>
                          <m:t>(</m:t>
                        </m:r>
                        <m:r>
                          <a:rPr lang="en-US" i="1">
                            <a:latin typeface="Cambria Math"/>
                          </a:rPr>
                          <m:t>𝐻</m:t>
                        </m:r>
                      </m:e>
                      <m:sub>
                        <m:r>
                          <a:rPr lang="en-US" i="1">
                            <a:latin typeface="Cambria Math"/>
                          </a:rPr>
                          <m:t>𝑎</m:t>
                        </m:r>
                      </m:sub>
                    </m:sSub>
                    <m:d>
                      <m:dPr>
                        <m:ctrlPr>
                          <a:rPr lang="en-US" i="1">
                            <a:latin typeface="Cambria Math"/>
                          </a:rPr>
                        </m:ctrlPr>
                      </m:dPr>
                      <m:e>
                        <m:r>
                          <a:rPr lang="en-US" i="1">
                            <a:latin typeface="Cambria Math"/>
                          </a:rPr>
                          <m:t>ℛ</m:t>
                        </m:r>
                      </m:e>
                    </m:d>
                    <m:r>
                      <a:rPr lang="en-US" b="0" i="1" smtClean="0">
                        <a:latin typeface="Cambria Math"/>
                      </a:rPr>
                      <m:t>)=</m:t>
                    </m:r>
                    <m:f>
                      <m:fPr>
                        <m:ctrlPr>
                          <a:rPr lang="en-US" b="0" i="1" smtClean="0">
                            <a:latin typeface="Cambria Math"/>
                          </a:rPr>
                        </m:ctrlPr>
                      </m:fPr>
                      <m:num>
                        <m:r>
                          <a:rPr lang="en-US" b="0" i="1" smtClean="0">
                            <a:latin typeface="Cambria Math"/>
                          </a:rPr>
                          <m:t>𝑟</m:t>
                        </m:r>
                      </m:num>
                      <m:den>
                        <m:r>
                          <a:rPr lang="en-US" b="0" i="1" smtClean="0">
                            <a:latin typeface="Cambria Math"/>
                          </a:rPr>
                          <m:t>𝑑</m:t>
                        </m:r>
                        <m:r>
                          <a:rPr lang="en-US" b="0" i="1" smtClean="0">
                            <a:latin typeface="Cambria Math"/>
                          </a:rPr>
                          <m:t>∗</m:t>
                        </m:r>
                        <m:r>
                          <a:rPr lang="en-US" b="0" i="1" smtClean="0">
                            <a:latin typeface="Cambria Math"/>
                          </a:rPr>
                          <m:t>𝑐</m:t>
                        </m:r>
                      </m:den>
                    </m:f>
                    <m:r>
                      <a:rPr lang="en-US" b="0" i="1" smtClean="0">
                        <a:latin typeface="Cambria Math"/>
                      </a:rPr>
                      <m:t>∗</m:t>
                    </m:r>
                    <m:d>
                      <m:dPr>
                        <m:ctrlPr>
                          <a:rPr lang="en-US" b="0" i="1" smtClean="0">
                            <a:latin typeface="Cambria Math"/>
                          </a:rPr>
                        </m:ctrlPr>
                      </m:dPr>
                      <m:e>
                        <m:r>
                          <a:rPr lang="en-US" b="0" i="1" smtClean="0">
                            <a:latin typeface="Cambria Math"/>
                          </a:rPr>
                          <m:t>𝑟</m:t>
                        </m:r>
                        <m:r>
                          <a:rPr lang="en-US" b="0" i="1" smtClean="0">
                            <a:latin typeface="Cambria Math"/>
                          </a:rPr>
                          <m:t>−</m:t>
                        </m:r>
                        <m:d>
                          <m:dPr>
                            <m:ctrlPr>
                              <a:rPr lang="en-US" b="0" i="1" smtClean="0">
                                <a:latin typeface="Cambria Math"/>
                              </a:rPr>
                            </m:ctrlPr>
                          </m:dPr>
                          <m:e>
                            <m:r>
                              <a:rPr lang="en-US" b="0" i="1" smtClean="0">
                                <a:latin typeface="Cambria Math"/>
                              </a:rPr>
                              <m:t>𝑑</m:t>
                            </m:r>
                            <m:r>
                              <a:rPr lang="en-US" b="0" i="1" smtClean="0">
                                <a:latin typeface="Cambria Math"/>
                              </a:rPr>
                              <m:t>+</m:t>
                            </m:r>
                            <m:r>
                              <a:rPr lang="en-US" b="0" i="1" smtClean="0">
                                <a:latin typeface="Cambria Math"/>
                              </a:rPr>
                              <m:t>𝑐</m:t>
                            </m:r>
                          </m:e>
                        </m:d>
                      </m:e>
                    </m:d>
                  </m:oMath>
                </a14:m>
                <a:r>
                  <a:rPr lang="en-US" dirty="0" smtClean="0"/>
                  <a:t>, </a:t>
                </a:r>
                <a:r>
                  <a:rPr lang="en-US" dirty="0"/>
                  <a:t>where </a:t>
                </a:r>
                <a14:m>
                  <m:oMath xmlns:m="http://schemas.openxmlformats.org/officeDocument/2006/math">
                    <m:r>
                      <a:rPr lang="en-US" i="1">
                        <a:latin typeface="Cambria Math"/>
                      </a:rPr>
                      <m:t>𝑟</m:t>
                    </m:r>
                  </m:oMath>
                </a14:m>
                <a:r>
                  <a:rPr lang="en-US" dirty="0"/>
                  <a:t> is the cardinality of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𝑎</m:t>
                        </m:r>
                      </m:sub>
                    </m:sSub>
                    <m:d>
                      <m:dPr>
                        <m:ctrlPr>
                          <a:rPr lang="en-US" i="1">
                            <a:latin typeface="Cambria Math"/>
                          </a:rPr>
                        </m:ctrlPr>
                      </m:dPr>
                      <m:e>
                        <m:r>
                          <a:rPr lang="en-US" i="1">
                            <a:latin typeface="Cambria Math"/>
                          </a:rPr>
                          <m:t>ℛ</m:t>
                        </m:r>
                      </m:e>
                    </m:d>
                  </m:oMath>
                </a14:m>
                <a:r>
                  <a:rPr lang="en-US" dirty="0" smtClean="0"/>
                  <a:t> </a:t>
                </a:r>
                <a:r>
                  <a:rPr lang="en-US" dirty="0"/>
                  <a:t>(i.e. the number of pairs in the </a:t>
                </a:r>
                <a:r>
                  <a:rPr lang="en-US" dirty="0" smtClean="0"/>
                  <a:t>binary relation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𝑎</m:t>
                        </m:r>
                      </m:sub>
                    </m:sSub>
                    <m:d>
                      <m:dPr>
                        <m:ctrlPr>
                          <a:rPr lang="en-US" i="1">
                            <a:latin typeface="Cambria Math"/>
                          </a:rPr>
                        </m:ctrlPr>
                      </m:dPr>
                      <m:e>
                        <m:r>
                          <a:rPr lang="en-US" i="1">
                            <a:latin typeface="Cambria Math"/>
                          </a:rPr>
                          <m:t>ℛ</m:t>
                        </m:r>
                      </m:e>
                    </m:d>
                  </m:oMath>
                </a14:m>
                <a:r>
                  <a:rPr lang="en-US" dirty="0"/>
                  <a:t>), </a:t>
                </a:r>
                <a14:m>
                  <m:oMath xmlns:m="http://schemas.openxmlformats.org/officeDocument/2006/math">
                    <m:r>
                      <a:rPr lang="en-US" i="1">
                        <a:latin typeface="Cambria Math"/>
                      </a:rPr>
                      <m:t>𝑑</m:t>
                    </m:r>
                  </m:oMath>
                </a14:m>
                <a:r>
                  <a:rPr lang="en-US" dirty="0"/>
                  <a:t> is the cardinality of its domain, and </a:t>
                </a:r>
                <a14:m>
                  <m:oMath xmlns:m="http://schemas.openxmlformats.org/officeDocument/2006/math">
                    <m:r>
                      <a:rPr lang="en-US" i="1">
                        <a:latin typeface="Cambria Math"/>
                      </a:rPr>
                      <m:t>𝑐</m:t>
                    </m:r>
                  </m:oMath>
                </a14:m>
                <a:r>
                  <a:rPr lang="en-US" dirty="0"/>
                  <a:t> is the cardinality of </a:t>
                </a:r>
                <a:r>
                  <a:rPr lang="en-US" dirty="0" smtClean="0"/>
                  <a:t>its codomain</a:t>
                </a:r>
                <a:r>
                  <a:rPr lang="en-US" dirty="0"/>
                  <a: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55C140-DB36-49F8-B6FA-4AD3CD817BB7}" type="slidenum">
              <a:rPr lang="en-US" smtClean="0"/>
              <a:t>20</a:t>
            </a:fld>
            <a:endParaRPr lang="en-U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3048000"/>
            <a:ext cx="588592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083835" y="6248400"/>
            <a:ext cx="351647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Without considering the concept</a:t>
            </a:r>
            <a:endParaRPr lang="en-US" dirty="0"/>
          </a:p>
        </p:txBody>
      </p:sp>
      <p:sp>
        <p:nvSpPr>
          <p:cNvPr id="8" name="ZoneTexte 7"/>
          <p:cNvSpPr txBox="1"/>
          <p:nvPr/>
        </p:nvSpPr>
        <p:spPr>
          <a:xfrm>
            <a:off x="4809860" y="6248400"/>
            <a:ext cx="320632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After considering the concept</a:t>
            </a:r>
            <a:endParaRPr lang="en-US" dirty="0"/>
          </a:p>
        </p:txBody>
      </p:sp>
      <p:cxnSp>
        <p:nvCxnSpPr>
          <p:cNvPr id="7" name="Connecteur droit 6"/>
          <p:cNvCxnSpPr>
            <a:stCxn id="1027" idx="0"/>
            <a:endCxn id="1027" idx="2"/>
          </p:cNvCxnSpPr>
          <p:nvPr/>
        </p:nvCxnSpPr>
        <p:spPr>
          <a:xfrm>
            <a:off x="4695560" y="3048000"/>
            <a:ext cx="0" cy="304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Optimal hyper rectangle</a:t>
                </a:r>
              </a:p>
              <a:p>
                <a:pPr lvl="1"/>
                <a14:m>
                  <m:oMath xmlns:m="http://schemas.openxmlformats.org/officeDocument/2006/math">
                    <m:r>
                      <a:rPr lang="en-US" b="0" i="1" smtClean="0">
                        <a:latin typeface="Cambria Math"/>
                      </a:rPr>
                      <m:t>𝑚𝑎𝑥</m:t>
                    </m:r>
                    <m:sSub>
                      <m:sSubPr>
                        <m:ctrlPr>
                          <a:rPr lang="en-US" b="0" i="1" smtClean="0">
                            <a:latin typeface="Cambria Math"/>
                          </a:rPr>
                        </m:ctrlPr>
                      </m:sSubPr>
                      <m:e>
                        <m:r>
                          <a:rPr lang="en-US" b="0" i="1" smtClean="0">
                            <a:latin typeface="Cambria Math"/>
                          </a:rPr>
                          <m:t>𝐻</m:t>
                        </m:r>
                      </m:e>
                      <m:sub>
                        <m:r>
                          <a:rPr lang="en-US" b="0" i="1" smtClean="0">
                            <a:latin typeface="Cambria Math"/>
                          </a:rPr>
                          <m:t>𝑎</m:t>
                        </m:r>
                      </m:sub>
                    </m:sSub>
                    <m:r>
                      <a:rPr lang="en-US" b="0" i="1" smtClean="0">
                        <a:latin typeface="Cambria Math"/>
                      </a:rPr>
                      <m:t>(</m:t>
                    </m:r>
                    <m:r>
                      <a:rPr lang="en-US" b="0" i="1" smtClean="0">
                        <a:latin typeface="Cambria Math"/>
                      </a:rPr>
                      <m:t>ℛ</m:t>
                    </m:r>
                    <m:r>
                      <a:rPr lang="en-US" b="0" i="1" smtClean="0">
                        <a:latin typeface="Cambria Math"/>
                      </a:rPr>
                      <m:t>)</m:t>
                    </m:r>
                  </m:oMath>
                </a14:m>
                <a:r>
                  <a:rPr lang="en-US" dirty="0" smtClean="0"/>
                  <a:t> is the hyper rectangle which has the maximum weight, that is </a:t>
                </a:r>
                <a14:m>
                  <m:oMath xmlns:m="http://schemas.openxmlformats.org/officeDocument/2006/math">
                    <m:r>
                      <a:rPr lang="en-US" i="1" smtClean="0">
                        <a:latin typeface="Cambria Math"/>
                      </a:rPr>
                      <m:t>𝑊</m:t>
                    </m:r>
                    <m:d>
                      <m:dPr>
                        <m:ctrlPr>
                          <a:rPr lang="en-US" b="0" i="1" smtClean="0">
                            <a:latin typeface="Cambria Math"/>
                          </a:rPr>
                        </m:ctrlPr>
                      </m:dPr>
                      <m:e>
                        <m:sSub>
                          <m:sSubPr>
                            <m:ctrlPr>
                              <a:rPr lang="en-US" i="1">
                                <a:latin typeface="Cambria Math"/>
                              </a:rPr>
                            </m:ctrlPr>
                          </m:sSubPr>
                          <m:e>
                            <m:r>
                              <a:rPr lang="en-US" i="1" smtClean="0">
                                <a:latin typeface="Cambria Math"/>
                              </a:rPr>
                              <m:t>𝐻</m:t>
                            </m:r>
                          </m:e>
                          <m:sub>
                            <m:r>
                              <a:rPr lang="en-US" i="1">
                                <a:latin typeface="Cambria Math"/>
                              </a:rPr>
                              <m:t>𝑎</m:t>
                            </m:r>
                          </m:sub>
                        </m:sSub>
                        <m:d>
                          <m:dPr>
                            <m:ctrlPr>
                              <a:rPr lang="en-US" i="1">
                                <a:latin typeface="Cambria Math"/>
                              </a:rPr>
                            </m:ctrlPr>
                          </m:dPr>
                          <m:e>
                            <m:r>
                              <a:rPr lang="en-US" i="1">
                                <a:latin typeface="Cambria Math"/>
                              </a:rPr>
                              <m:t>ℛ</m:t>
                            </m:r>
                          </m:e>
                        </m:d>
                      </m:e>
                    </m:d>
                    <m:r>
                      <a:rPr lang="en-US" b="0" i="1" smtClean="0">
                        <a:latin typeface="Cambria Math"/>
                        <a:ea typeface="Cambria Math"/>
                      </a:rPr>
                      <m:t>≥</m:t>
                    </m:r>
                    <m:r>
                      <a:rPr lang="en-US" i="1" smtClean="0">
                        <a:latin typeface="Cambria Math"/>
                      </a:rPr>
                      <m:t>𝑊</m:t>
                    </m:r>
                    <m:d>
                      <m:dPr>
                        <m:ctrlPr>
                          <a:rPr lang="en-US" i="1" smtClean="0">
                            <a:latin typeface="Cambria Math"/>
                          </a:rPr>
                        </m:ctrlPr>
                      </m:dPr>
                      <m:e>
                        <m:sSub>
                          <m:sSubPr>
                            <m:ctrlPr>
                              <a:rPr lang="en-US" i="1">
                                <a:latin typeface="Cambria Math"/>
                              </a:rPr>
                            </m:ctrlPr>
                          </m:sSubPr>
                          <m:e>
                            <m:r>
                              <a:rPr lang="en-US" i="1">
                                <a:latin typeface="Cambria Math"/>
                              </a:rPr>
                              <m:t>𝐻</m:t>
                            </m:r>
                          </m:e>
                          <m:sub>
                            <m:r>
                              <a:rPr lang="en-US" b="0" i="1" smtClean="0">
                                <a:latin typeface="Cambria Math"/>
                              </a:rPr>
                              <m:t>𝑏</m:t>
                            </m:r>
                          </m:sub>
                        </m:sSub>
                        <m:d>
                          <m:dPr>
                            <m:ctrlPr>
                              <a:rPr lang="en-US" i="1">
                                <a:latin typeface="Cambria Math"/>
                              </a:rPr>
                            </m:ctrlPr>
                          </m:dPr>
                          <m:e>
                            <m:r>
                              <a:rPr lang="en-US" i="1">
                                <a:latin typeface="Cambria Math"/>
                              </a:rPr>
                              <m:t>ℛ</m:t>
                            </m:r>
                          </m:e>
                        </m:d>
                      </m:e>
                    </m:d>
                    <m:r>
                      <a:rPr lang="en-US" i="1" smtClean="0">
                        <a:latin typeface="Cambria Math"/>
                        <a:ea typeface="Cambria Math"/>
                      </a:rPr>
                      <m:t>∀</m:t>
                    </m:r>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𝑎</m:t>
                    </m:r>
                    <m:r>
                      <a:rPr lang="en-US" b="0" i="1" smtClean="0">
                        <a:latin typeface="Cambria Math"/>
                        <a:ea typeface="Cambria Math"/>
                      </a:rPr>
                      <m:t>,</m:t>
                    </m:r>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𝐶𝑜𝑑</m:t>
                    </m:r>
                    <m:r>
                      <a:rPr lang="en-US" b="0" i="1" smtClean="0">
                        <a:latin typeface="Cambria Math"/>
                        <a:ea typeface="Cambria Math"/>
                      </a:rPr>
                      <m:t>(</m:t>
                    </m:r>
                    <m:r>
                      <a:rPr lang="en-US" b="0" i="1" smtClean="0">
                        <a:latin typeface="Cambria Math"/>
                        <a:ea typeface="Cambria Math"/>
                      </a:rPr>
                      <m:t>ℛ</m:t>
                    </m:r>
                    <m:r>
                      <a:rPr lang="en-US" b="0" i="1" smtClean="0">
                        <a:latin typeface="Cambria Math"/>
                        <a:ea typeface="Cambria Math"/>
                      </a:rPr>
                      <m:t>)</m:t>
                    </m:r>
                  </m:oMath>
                </a14:m>
                <a:r>
                  <a:rPr lang="en-US" dirty="0" smtClean="0"/>
                  <a:t>.</a:t>
                </a:r>
              </a:p>
              <a:p>
                <a:r>
                  <a:rPr lang="en-US" dirty="0" smtClean="0"/>
                  <a:t>Remaining relation</a:t>
                </a:r>
              </a:p>
              <a:p>
                <a:pPr lvl="1"/>
                <a:r>
                  <a:rPr lang="en-US" dirty="0" smtClean="0"/>
                  <a:t>The </a:t>
                </a:r>
                <a:r>
                  <a:rPr lang="en-US" dirty="0"/>
                  <a:t>Remaining Binary Relation is the relation </a:t>
                </a:r>
                <a14:m>
                  <m:oMath xmlns:m="http://schemas.openxmlformats.org/officeDocument/2006/math">
                    <m:r>
                      <a:rPr lang="en-US" i="1">
                        <a:latin typeface="Cambria Math"/>
                        <a:ea typeface="Cambria Math"/>
                      </a:rPr>
                      <m:t>ℛ</m:t>
                    </m:r>
                  </m:oMath>
                </a14:m>
                <a:r>
                  <a:rPr lang="en-US" dirty="0"/>
                  <a:t> minus </a:t>
                </a:r>
                <a:r>
                  <a:rPr lang="en-US" dirty="0" smtClean="0"/>
                  <a:t>the optimal </a:t>
                </a:r>
                <a:r>
                  <a:rPr lang="en-US" dirty="0"/>
                  <a:t>Hyper Rectangle</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a:rPr>
                          <m:t>ℛ</m:t>
                        </m:r>
                      </m:e>
                      <m:sub>
                        <m:r>
                          <a:rPr lang="en-US" b="0" i="1" smtClean="0">
                            <a:latin typeface="Cambria Math"/>
                          </a:rPr>
                          <m:t>𝑚</m:t>
                        </m:r>
                      </m:sub>
                    </m:sSub>
                    <m:d>
                      <m:dPr>
                        <m:ctrlPr>
                          <a:rPr lang="en-US" b="0" i="1" smtClean="0">
                            <a:latin typeface="Cambria Math"/>
                          </a:rPr>
                        </m:ctrlPr>
                      </m:dPr>
                      <m:e>
                        <m:r>
                          <a:rPr lang="en-US" b="0" i="1" smtClean="0">
                            <a:latin typeface="Cambria Math"/>
                          </a:rPr>
                          <m:t>ℛ</m:t>
                        </m:r>
                      </m:e>
                    </m:d>
                    <m:r>
                      <a:rPr lang="en-US" b="0" i="1" smtClean="0">
                        <a:latin typeface="Cambria Math"/>
                      </a:rPr>
                      <m:t>=</m:t>
                    </m:r>
                    <m:r>
                      <a:rPr lang="en-US" b="0" i="1" smtClean="0">
                        <a:latin typeface="Cambria Math"/>
                      </a:rPr>
                      <m:t>ℛ</m:t>
                    </m:r>
                    <m:r>
                      <a:rPr lang="en-US" b="0" i="1" smtClean="0">
                        <a:latin typeface="Cambria Math"/>
                      </a:rPr>
                      <m:t>−</m:t>
                    </m:r>
                    <m:r>
                      <a:rPr lang="en-US" i="1">
                        <a:latin typeface="Cambria Math"/>
                      </a:rPr>
                      <m:t>𝑚𝑎𝑥</m:t>
                    </m:r>
                    <m:sSub>
                      <m:sSubPr>
                        <m:ctrlPr>
                          <a:rPr lang="en-US" i="1">
                            <a:latin typeface="Cambria Math"/>
                          </a:rPr>
                        </m:ctrlPr>
                      </m:sSubPr>
                      <m:e>
                        <m:r>
                          <a:rPr lang="en-US" i="1">
                            <a:latin typeface="Cambria Math"/>
                          </a:rPr>
                          <m:t>𝐻</m:t>
                        </m:r>
                      </m:e>
                      <m:sub>
                        <m:r>
                          <a:rPr lang="en-US" i="1">
                            <a:latin typeface="Cambria Math"/>
                          </a:rPr>
                          <m:t>𝑎</m:t>
                        </m:r>
                      </m:sub>
                    </m:sSub>
                    <m:r>
                      <a:rPr lang="en-US" i="1">
                        <a:latin typeface="Cambria Math"/>
                      </a:rPr>
                      <m:t>(</m:t>
                    </m:r>
                    <m:r>
                      <a:rPr lang="en-US" i="1">
                        <a:latin typeface="Cambria Math"/>
                      </a:rPr>
                      <m:t>ℛ</m:t>
                    </m:r>
                    <m:r>
                      <a:rPr lang="en-US" i="1">
                        <a:latin typeface="Cambria Math"/>
                      </a:rPr>
                      <m:t>)</m:t>
                    </m:r>
                  </m:oMath>
                </a14:m>
                <a:r>
                  <a:rPr lang="en-US" dirty="0"/>
                  <a:t> . The remaining relation </a:t>
                </a:r>
                <a:r>
                  <a:rPr lang="en-US" dirty="0" smtClean="0"/>
                  <a:t>is useful </a:t>
                </a:r>
                <a:r>
                  <a:rPr lang="en-US" dirty="0"/>
                  <a:t>for splitting a relation into a hierarchy of hyper rectangles.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55C140-DB36-49F8-B6FA-4AD3CD817BB7}" type="slidenum">
              <a:rPr lang="en-US" smtClean="0"/>
              <a:t>21</a:t>
            </a:fld>
            <a:endParaRPr lang="en-US"/>
          </a:p>
        </p:txBody>
      </p:sp>
      <p:sp>
        <p:nvSpPr>
          <p:cNvPr id="11" name="Title 1"/>
          <p:cNvSpPr txBox="1">
            <a:spLocks/>
          </p:cNvSpPr>
          <p:nvPr/>
        </p:nvSpPr>
        <p:spPr>
          <a:xfrm>
            <a:off x="457200" y="0"/>
            <a:ext cx="822960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Definitions</a:t>
            </a:r>
            <a:endParaRPr lang="en-US" dirty="0"/>
          </a:p>
        </p:txBody>
      </p:sp>
    </p:spTree>
    <p:extLst>
      <p:ext uri="{BB962C8B-B14F-4D97-AF65-F5344CB8AC3E}">
        <p14:creationId xmlns:p14="http://schemas.microsoft.com/office/powerpoint/2010/main" val="4209398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t>Existing methods</a:t>
            </a:r>
          </a:p>
          <a:p>
            <a:r>
              <a:rPr lang="en-US" sz="3600" dirty="0" smtClean="0"/>
              <a:t>Definitions</a:t>
            </a:r>
          </a:p>
          <a:p>
            <a:r>
              <a:rPr lang="en-US" sz="3600" dirty="0" smtClean="0">
                <a:solidFill>
                  <a:srgbClr val="FF0000"/>
                </a:solidFill>
              </a:rPr>
              <a:t>Keyword extraction</a:t>
            </a:r>
          </a:p>
          <a:p>
            <a:r>
              <a:rPr lang="en-US" sz="3600" dirty="0" smtClean="0"/>
              <a:t>Classification</a:t>
            </a:r>
          </a:p>
          <a:p>
            <a:r>
              <a:rPr lang="en-US" sz="3600" dirty="0" smtClean="0"/>
              <a:t>Results</a:t>
            </a:r>
          </a:p>
          <a:p>
            <a:r>
              <a:rPr lang="en-US" sz="3600" dirty="0" smtClean="0"/>
              <a:t>Conclusion and future work</a:t>
            </a:r>
            <a:endParaRPr lang="en-US" sz="3600" dirty="0"/>
          </a:p>
        </p:txBody>
      </p:sp>
      <p:sp>
        <p:nvSpPr>
          <p:cNvPr id="4" name="Slide Number Placeholder 3"/>
          <p:cNvSpPr>
            <a:spLocks noGrp="1"/>
          </p:cNvSpPr>
          <p:nvPr>
            <p:ph type="sldNum" sz="quarter" idx="12"/>
          </p:nvPr>
        </p:nvSpPr>
        <p:spPr/>
        <p:txBody>
          <a:bodyPr/>
          <a:lstStyle/>
          <a:p>
            <a:fld id="{D455C140-DB36-49F8-B6FA-4AD3CD817BB7}" type="slidenum">
              <a:rPr lang="en-US" smtClean="0"/>
              <a:t>22</a:t>
            </a:fld>
            <a:endParaRPr lang="en-US" dirty="0"/>
          </a:p>
        </p:txBody>
      </p:sp>
    </p:spTree>
    <p:extLst>
      <p:ext uri="{BB962C8B-B14F-4D97-AF65-F5344CB8AC3E}">
        <p14:creationId xmlns:p14="http://schemas.microsoft.com/office/powerpoint/2010/main" val="2894543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New Keyword extraction</a:t>
            </a:r>
            <a:br>
              <a:rPr lang="en-US" sz="4000" dirty="0" smtClean="0"/>
            </a:br>
            <a:r>
              <a:rPr lang="en-US" sz="4000" dirty="0" smtClean="0"/>
              <a:t>Based on Hyper-rectangles</a:t>
            </a:r>
            <a:endParaRPr lang="en-US" sz="4000" dirty="0"/>
          </a:p>
        </p:txBody>
      </p:sp>
      <p:sp>
        <p:nvSpPr>
          <p:cNvPr id="3" name="Content Placeholder 2"/>
          <p:cNvSpPr>
            <a:spLocks noGrp="1"/>
          </p:cNvSpPr>
          <p:nvPr>
            <p:ph idx="1"/>
          </p:nvPr>
        </p:nvSpPr>
        <p:spPr/>
        <p:txBody>
          <a:bodyPr/>
          <a:lstStyle/>
          <a:p>
            <a:r>
              <a:rPr lang="en-US" dirty="0"/>
              <a:t>Hyper concept method</a:t>
            </a:r>
          </a:p>
          <a:p>
            <a:r>
              <a:rPr lang="en-US" dirty="0"/>
              <a:t>A corpus is represented as a binary </a:t>
            </a:r>
            <a:r>
              <a:rPr lang="en-US" dirty="0" smtClean="0"/>
              <a:t>relation</a:t>
            </a:r>
            <a:endParaRPr lang="en-US" dirty="0"/>
          </a:p>
        </p:txBody>
      </p:sp>
      <p:sp>
        <p:nvSpPr>
          <p:cNvPr id="4" name="Slide Number Placeholder 3"/>
          <p:cNvSpPr>
            <a:spLocks noGrp="1"/>
          </p:cNvSpPr>
          <p:nvPr>
            <p:ph type="sldNum" sz="quarter" idx="12"/>
          </p:nvPr>
        </p:nvSpPr>
        <p:spPr/>
        <p:txBody>
          <a:bodyPr/>
          <a:lstStyle/>
          <a:p>
            <a:fld id="{D455C140-DB36-49F8-B6FA-4AD3CD817BB7}"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35710879"/>
              </p:ext>
            </p:extLst>
          </p:nvPr>
        </p:nvGraphicFramePr>
        <p:xfrm>
          <a:off x="1676400" y="3483747"/>
          <a:ext cx="6934200" cy="1854200"/>
        </p:xfrm>
        <a:graphic>
          <a:graphicData uri="http://schemas.openxmlformats.org/drawingml/2006/table">
            <a:tbl>
              <a:tblPr firstRow="1" bandRow="1">
                <a:tableStyleId>{5C22544A-7EE6-4342-B048-85BDC9FD1C3A}</a:tableStyleId>
              </a:tblPr>
              <a:tblGrid>
                <a:gridCol w="1447800"/>
                <a:gridCol w="1325880"/>
                <a:gridCol w="1386840"/>
                <a:gridCol w="1386840"/>
                <a:gridCol w="1386840"/>
              </a:tblGrid>
              <a:tr h="370840">
                <a:tc>
                  <a:txBody>
                    <a:bodyPr/>
                    <a:lstStyle/>
                    <a:p>
                      <a:endParaRPr lang="en-US" dirty="0"/>
                    </a:p>
                  </a:txBody>
                  <a:tcPr/>
                </a:tc>
                <a:tc>
                  <a:txBody>
                    <a:bodyPr/>
                    <a:lstStyle/>
                    <a:p>
                      <a:r>
                        <a:rPr lang="en-US" dirty="0" smtClean="0"/>
                        <a:t>Word</a:t>
                      </a:r>
                      <a:r>
                        <a:rPr lang="en-US" baseline="-25000" dirty="0" smtClean="0"/>
                        <a:t>1</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Word</a:t>
                      </a:r>
                      <a:r>
                        <a:rPr lang="en-US" baseline="-25000" dirty="0" smtClean="0"/>
                        <a:t>2</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Word</a:t>
                      </a:r>
                      <a:r>
                        <a:rPr lang="en-US" baseline="-25000" dirty="0" smtClean="0"/>
                        <a:t>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Document</a:t>
                      </a:r>
                      <a:r>
                        <a:rPr lang="en-US" baseline="-25000" dirty="0" smtClean="0"/>
                        <a:t>1</a:t>
                      </a:r>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Document</a:t>
                      </a:r>
                      <a:r>
                        <a:rPr lang="en-US" baseline="-25000" dirty="0" smtClean="0"/>
                        <a:t>2</a:t>
                      </a:r>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a:t>
                      </a:r>
                      <a:endParaRPr lang="en-US" dirty="0"/>
                    </a:p>
                  </a:txBody>
                  <a:tcPr/>
                </a:tc>
                <a:tc>
                  <a:txBody>
                    <a:bodyPr/>
                    <a:lstStyle/>
                    <a:p>
                      <a:r>
                        <a:rPr lang="en-US" dirty="0" smtClean="0"/>
                        <a:t>1</a:t>
                      </a:r>
                      <a:endParaRPr lang="en-US" dirty="0"/>
                    </a:p>
                  </a:txBody>
                  <a:tcPr/>
                </a:tc>
              </a:tr>
              <a:tr h="370840">
                <a:tc>
                  <a:txBody>
                    <a:bodyPr/>
                    <a:lstStyle/>
                    <a:p>
                      <a:r>
                        <a:rPr lang="en-US" dirty="0" smtClean="0"/>
                        <a:t>…</a:t>
                      </a:r>
                      <a:endParaRPr lang="en-US" dirty="0"/>
                    </a:p>
                  </a:txBody>
                  <a:tcPr vert="vert" anchor="b"/>
                </a:tc>
                <a:tc>
                  <a:txBody>
                    <a:bodyPr/>
                    <a:lstStyle/>
                    <a:p>
                      <a:r>
                        <a:rPr lang="en-US" dirty="0" smtClean="0"/>
                        <a:t>…</a:t>
                      </a:r>
                      <a:endParaRPr lang="en-US" dirty="0"/>
                    </a:p>
                  </a:txBody>
                  <a:tcPr vert="vert" anchor="b"/>
                </a:tc>
                <a:tc>
                  <a:txBody>
                    <a:bodyPr/>
                    <a:lstStyle/>
                    <a:p>
                      <a:r>
                        <a:rPr lang="en-US" dirty="0" smtClean="0"/>
                        <a:t>…</a:t>
                      </a:r>
                      <a:endParaRPr lang="en-US" dirty="0"/>
                    </a:p>
                  </a:txBody>
                  <a:tcPr vert="vert" anchor="b"/>
                </a:tc>
                <a:tc>
                  <a:txBody>
                    <a:bodyPr/>
                    <a:lstStyle/>
                    <a:p>
                      <a:r>
                        <a:rPr lang="en-US" dirty="0" smtClean="0"/>
                        <a:t>…</a:t>
                      </a:r>
                      <a:endParaRPr lang="en-US" dirty="0"/>
                    </a:p>
                  </a:txBody>
                  <a:tcPr vert="vert" anchor="b"/>
                </a:tc>
                <a:tc>
                  <a:txBody>
                    <a:bodyPr/>
                    <a:lstStyle/>
                    <a:p>
                      <a:r>
                        <a:rPr lang="en-US" dirty="0" smtClean="0"/>
                        <a:t>…</a:t>
                      </a:r>
                      <a:endParaRPr lang="en-US" dirty="0"/>
                    </a:p>
                  </a:txBody>
                  <a:tcPr vert="vert"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Document</a:t>
                      </a:r>
                      <a:r>
                        <a:rPr lang="en-US" baseline="-25000" dirty="0" err="1" smtClean="0"/>
                        <a:t>M</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r>
            </a:tbl>
          </a:graphicData>
        </a:graphic>
      </p:graphicFrame>
      <p:sp>
        <p:nvSpPr>
          <p:cNvPr id="6" name="Left Brace 5"/>
          <p:cNvSpPr/>
          <p:nvPr/>
        </p:nvSpPr>
        <p:spPr>
          <a:xfrm>
            <a:off x="1312919" y="3868693"/>
            <a:ext cx="280137" cy="1465308"/>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28600" y="4399050"/>
            <a:ext cx="1031051" cy="369332"/>
          </a:xfrm>
          <a:prstGeom prst="rect">
            <a:avLst/>
          </a:prstGeom>
          <a:noFill/>
          <a:ln w="19050">
            <a:solidFill>
              <a:schemeClr val="tx1"/>
            </a:solidFill>
          </a:ln>
        </p:spPr>
        <p:txBody>
          <a:bodyPr wrap="none" rtlCol="0">
            <a:spAutoFit/>
          </a:bodyPr>
          <a:lstStyle/>
          <a:p>
            <a:r>
              <a:rPr lang="en-US" b="1" dirty="0" smtClean="0"/>
              <a:t>Domain</a:t>
            </a:r>
            <a:endParaRPr lang="en-US" b="1" dirty="0"/>
          </a:p>
        </p:txBody>
      </p:sp>
      <p:sp>
        <p:nvSpPr>
          <p:cNvPr id="8" name="Left Brace 7"/>
          <p:cNvSpPr/>
          <p:nvPr/>
        </p:nvSpPr>
        <p:spPr>
          <a:xfrm rot="5400000">
            <a:off x="5676899" y="477793"/>
            <a:ext cx="304801" cy="556260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134237" y="2649369"/>
            <a:ext cx="1390124" cy="369332"/>
          </a:xfrm>
          <a:prstGeom prst="rect">
            <a:avLst/>
          </a:prstGeom>
          <a:noFill/>
          <a:ln w="19050">
            <a:solidFill>
              <a:schemeClr val="tx1"/>
            </a:solidFill>
          </a:ln>
        </p:spPr>
        <p:txBody>
          <a:bodyPr wrap="none" rtlCol="0">
            <a:spAutoFit/>
          </a:bodyPr>
          <a:lstStyle/>
          <a:p>
            <a:r>
              <a:rPr lang="en-US" b="1" dirty="0" smtClean="0"/>
              <a:t>Co-domain</a:t>
            </a:r>
            <a:endParaRPr lang="en-US" b="1" dirty="0"/>
          </a:p>
        </p:txBody>
      </p:sp>
    </p:spTree>
    <p:extLst>
      <p:ext uri="{BB962C8B-B14F-4D97-AF65-F5344CB8AC3E}">
        <p14:creationId xmlns:p14="http://schemas.microsoft.com/office/powerpoint/2010/main" val="2533552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24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39499206"/>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tc>
              </a:tr>
              <a:tr h="370840">
                <a:tc>
                  <a:txBody>
                    <a:bodyPr/>
                    <a:lstStyle/>
                    <a:p>
                      <a:r>
                        <a:rPr lang="en-US" dirty="0" smtClean="0"/>
                        <a:t>Doc</a:t>
                      </a:r>
                      <a:r>
                        <a:rPr lang="en-US" baseline="-25000" dirty="0" smtClean="0"/>
                        <a:t>1</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c>
                  <a:txBody>
                    <a:bodyPr/>
                    <a:lstStyle/>
                    <a:p>
                      <a:pPr algn="ctr"/>
                      <a:r>
                        <a:rPr lang="en-US" b="0" dirty="0" smtClean="0"/>
                        <a:t>0</a:t>
                      </a:r>
                      <a:endParaRPr lang="en-US" b="0" dirty="0"/>
                    </a:p>
                  </a:txBody>
                  <a:tcPr/>
                </a:tc>
              </a:tr>
              <a:tr h="370840">
                <a:tc>
                  <a:txBody>
                    <a:bodyPr/>
                    <a:lstStyle/>
                    <a:p>
                      <a:r>
                        <a:rPr lang="en-US" dirty="0" smtClean="0"/>
                        <a:t>Doc</a:t>
                      </a:r>
                      <a:r>
                        <a:rPr lang="en-US" baseline="-25000" dirty="0" smtClean="0"/>
                        <a:t>2</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r>
              <a:tr h="370840">
                <a:tc>
                  <a:txBody>
                    <a:bodyPr/>
                    <a:lstStyle/>
                    <a:p>
                      <a:r>
                        <a:rPr lang="en-US" dirty="0" smtClean="0"/>
                        <a:t>Doc</a:t>
                      </a:r>
                      <a:r>
                        <a:rPr lang="en-US" baseline="-25000" dirty="0" smtClean="0"/>
                        <a:t>3</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r>
              <a:tr h="370840">
                <a:tc>
                  <a:txBody>
                    <a:bodyPr/>
                    <a:lstStyle/>
                    <a:p>
                      <a:r>
                        <a:rPr lang="en-US" dirty="0" smtClean="0"/>
                        <a:t>Doc</a:t>
                      </a:r>
                      <a:r>
                        <a:rPr lang="en-US" baseline="-25000" dirty="0" smtClean="0"/>
                        <a:t>4</a:t>
                      </a:r>
                      <a:endParaRPr lang="en-US" dirty="0"/>
                    </a:p>
                  </a:txBody>
                  <a:tcPr/>
                </a:tc>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r>
            </a:tbl>
          </a:graphicData>
        </a:graphic>
      </p:graphicFrame>
    </p:spTree>
    <p:extLst>
      <p:ext uri="{BB962C8B-B14F-4D97-AF65-F5344CB8AC3E}">
        <p14:creationId xmlns:p14="http://schemas.microsoft.com/office/powerpoint/2010/main" val="3640665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97591859"/>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lnR w="28575" cap="flat" cmpd="sng" algn="ctr">
                      <a:solidFill>
                        <a:schemeClr val="accent5">
                          <a:lumMod val="75000"/>
                        </a:schemeClr>
                      </a:solidFill>
                      <a:prstDash val="solid"/>
                      <a:round/>
                      <a:headEnd type="none" w="med" len="med"/>
                      <a:tailEnd type="none" w="med" len="med"/>
                    </a:lnR>
                  </a:tcPr>
                </a:tc>
                <a:tc>
                  <a:txBody>
                    <a:bodyPr/>
                    <a:lstStyle/>
                    <a:p>
                      <a:r>
                        <a:rPr lang="en-US" sz="1200" dirty="0" smtClean="0"/>
                        <a:t>word</a:t>
                      </a:r>
                      <a:r>
                        <a:rPr lang="en-US" sz="1200" baseline="-25000" dirty="0" smtClean="0"/>
                        <a:t>1</a:t>
                      </a:r>
                      <a:endParaRPr lang="en-US" sz="1200" baseline="-250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L w="28575" cap="flat" cmpd="sng" algn="ctr">
                      <a:solidFill>
                        <a:schemeClr val="accent5">
                          <a:lumMod val="75000"/>
                        </a:schemeClr>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tc>
              </a:tr>
              <a:tr h="370840">
                <a:tc>
                  <a:txBody>
                    <a:bodyPr/>
                    <a:lstStyle/>
                    <a:p>
                      <a:r>
                        <a:rPr lang="en-US" dirty="0" smtClean="0"/>
                        <a:t>Doc</a:t>
                      </a:r>
                      <a:r>
                        <a:rPr lang="en-US" baseline="-25000" dirty="0" smtClean="0"/>
                        <a:t>1</a:t>
                      </a:r>
                      <a:endParaRPr lang="en-US"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tcPr>
                </a:tc>
                <a:tc>
                  <a:txBody>
                    <a:bodyPr/>
                    <a:lstStyle/>
                    <a:p>
                      <a:pPr algn="ctr"/>
                      <a:r>
                        <a:rPr lang="en-US" b="0" dirty="0" smtClean="0"/>
                        <a:t>0</a:t>
                      </a:r>
                      <a:endParaRPr lang="en-US" b="0" dirty="0"/>
                    </a:p>
                  </a:txBody>
                  <a:tcPr/>
                </a:tc>
                <a:tc>
                  <a:txBody>
                    <a:bodyPr/>
                    <a:lstStyle/>
                    <a:p>
                      <a:pPr algn="ctr"/>
                      <a:r>
                        <a:rPr lang="en-US" b="0" dirty="0" smtClean="0"/>
                        <a:t>0</a:t>
                      </a:r>
                      <a:endParaRPr lang="en-US" b="0" dirty="0"/>
                    </a:p>
                  </a:txBody>
                  <a:tcPr/>
                </a:tc>
              </a:tr>
              <a:tr h="370840">
                <a:tc>
                  <a:txBody>
                    <a:bodyPr/>
                    <a:lstStyle/>
                    <a:p>
                      <a:r>
                        <a:rPr lang="en-US" dirty="0" smtClean="0"/>
                        <a:t>Doc</a:t>
                      </a:r>
                      <a:r>
                        <a:rPr lang="en-US" baseline="-25000" dirty="0" smtClean="0"/>
                        <a:t>2</a:t>
                      </a:r>
                      <a:endParaRPr lang="en-US"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r>
              <a:tr h="370840">
                <a:tc>
                  <a:txBody>
                    <a:bodyPr/>
                    <a:lstStyle/>
                    <a:p>
                      <a:r>
                        <a:rPr lang="en-US" dirty="0" smtClean="0"/>
                        <a:t>Doc</a:t>
                      </a:r>
                      <a:r>
                        <a:rPr lang="en-US" baseline="-25000" dirty="0" smtClean="0"/>
                        <a:t>3</a:t>
                      </a:r>
                      <a:endParaRPr lang="en-US"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r>
              <a:tr h="370840">
                <a:tc>
                  <a:txBody>
                    <a:bodyPr/>
                    <a:lstStyle/>
                    <a:p>
                      <a:r>
                        <a:rPr lang="en-US" dirty="0" smtClean="0"/>
                        <a:t>Doc</a:t>
                      </a:r>
                      <a:r>
                        <a:rPr lang="en-US" baseline="-25000" dirty="0" smtClean="0"/>
                        <a:t>4</a:t>
                      </a:r>
                      <a:endParaRPr lang="en-US"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r>
            </a:tbl>
          </a:graphicData>
        </a:graphic>
      </p:graphicFrame>
    </p:spTree>
    <p:extLst>
      <p:ext uri="{BB962C8B-B14F-4D97-AF65-F5344CB8AC3E}">
        <p14:creationId xmlns:p14="http://schemas.microsoft.com/office/powerpoint/2010/main" val="1749613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26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2512706"/>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tcPr>
                </a:tc>
                <a:tc>
                  <a:txBody>
                    <a:bodyPr/>
                    <a:lstStyle/>
                    <a:p>
                      <a:r>
                        <a:rPr lang="en-US" sz="1200" dirty="0" smtClean="0"/>
                        <a:t>word</a:t>
                      </a:r>
                      <a:r>
                        <a:rPr lang="en-US" sz="1200" baseline="-25000" dirty="0" smtClean="0"/>
                        <a:t>1</a:t>
                      </a:r>
                      <a:endParaRPr lang="en-US" sz="1200" baseline="-250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0</a:t>
                      </a:r>
                      <a:endParaRPr lang="en-US" b="0" dirty="0"/>
                    </a:p>
                  </a:txBody>
                  <a:tcP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981987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79918314"/>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tcPr>
                </a:tc>
                <a:tc>
                  <a:txBody>
                    <a:bodyPr/>
                    <a:lstStyle/>
                    <a:p>
                      <a:r>
                        <a:rPr lang="en-US" sz="1200" dirty="0" smtClean="0"/>
                        <a:t>word</a:t>
                      </a:r>
                      <a:r>
                        <a:rPr lang="en-US" sz="1200" baseline="-25000" dirty="0" smtClean="0"/>
                        <a:t>1</a:t>
                      </a:r>
                      <a:endParaRPr lang="en-US" sz="1200" baseline="-250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0</a:t>
                      </a:r>
                      <a:endParaRPr lang="en-US" b="0" dirty="0"/>
                    </a:p>
                  </a:txBody>
                  <a:tcP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34961238"/>
              </p:ext>
            </p:extLst>
          </p:nvPr>
        </p:nvGraphicFramePr>
        <p:xfrm>
          <a:off x="1295400" y="3886200"/>
          <a:ext cx="3386665" cy="148336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r>
            </a:tbl>
          </a:graphicData>
        </a:graphic>
      </p:graphicFrame>
      <p:sp>
        <p:nvSpPr>
          <p:cNvPr id="3" name="Left Brace 2"/>
          <p:cNvSpPr/>
          <p:nvPr/>
        </p:nvSpPr>
        <p:spPr>
          <a:xfrm>
            <a:off x="914400" y="4267200"/>
            <a:ext cx="3048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6200000">
            <a:off x="3181350" y="4362451"/>
            <a:ext cx="266699" cy="2667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52400" y="4648200"/>
            <a:ext cx="598241" cy="369332"/>
          </a:xfrm>
          <a:prstGeom prst="rect">
            <a:avLst/>
          </a:prstGeom>
          <a:noFill/>
        </p:spPr>
        <p:txBody>
          <a:bodyPr wrap="none" rtlCol="0">
            <a:spAutoFit/>
          </a:bodyPr>
          <a:lstStyle/>
          <a:p>
            <a:r>
              <a:rPr lang="en-US" dirty="0" smtClean="0">
                <a:latin typeface="Courier" pitchFamily="49" charset="0"/>
              </a:rPr>
              <a:t>d=3</a:t>
            </a:r>
            <a:endParaRPr lang="en-US" dirty="0">
              <a:latin typeface="Courier" pitchFamily="49" charset="0"/>
            </a:endParaRPr>
          </a:p>
        </p:txBody>
      </p:sp>
      <p:sp>
        <p:nvSpPr>
          <p:cNvPr id="13" name="TextBox 12"/>
          <p:cNvSpPr txBox="1"/>
          <p:nvPr/>
        </p:nvSpPr>
        <p:spPr>
          <a:xfrm>
            <a:off x="3036417" y="5976936"/>
            <a:ext cx="598241" cy="369332"/>
          </a:xfrm>
          <a:prstGeom prst="rect">
            <a:avLst/>
          </a:prstGeom>
          <a:noFill/>
        </p:spPr>
        <p:txBody>
          <a:bodyPr wrap="none" rtlCol="0">
            <a:spAutoFit/>
          </a:bodyPr>
          <a:lstStyle/>
          <a:p>
            <a:r>
              <a:rPr lang="en-US" dirty="0" smtClean="0">
                <a:latin typeface="Courier" pitchFamily="49" charset="0"/>
              </a:rPr>
              <a:t>c=4</a:t>
            </a:r>
            <a:endParaRPr lang="en-US" dirty="0">
              <a:latin typeface="Courier" pitchFamily="49" charset="0"/>
            </a:endParaRPr>
          </a:p>
        </p:txBody>
      </p:sp>
      <p:sp>
        <p:nvSpPr>
          <p:cNvPr id="14" name="TextBox 13"/>
          <p:cNvSpPr txBox="1"/>
          <p:nvPr/>
        </p:nvSpPr>
        <p:spPr>
          <a:xfrm>
            <a:off x="5257800" y="4463534"/>
            <a:ext cx="2666114" cy="369332"/>
          </a:xfrm>
          <a:prstGeom prst="rect">
            <a:avLst/>
          </a:prstGeom>
          <a:noFill/>
        </p:spPr>
        <p:txBody>
          <a:bodyPr wrap="none" rtlCol="0">
            <a:spAutoFit/>
          </a:bodyPr>
          <a:lstStyle/>
          <a:p>
            <a:r>
              <a:rPr lang="en-US" dirty="0" smtClean="0">
                <a:latin typeface="Courier" pitchFamily="49" charset="0"/>
              </a:rPr>
              <a:t>r=card(Relation)=8</a:t>
            </a:r>
            <a:endParaRPr lang="en-US" dirty="0">
              <a:latin typeface="Courier" pitchFamily="49" charset="0"/>
            </a:endParaRPr>
          </a:p>
        </p:txBody>
      </p:sp>
    </p:spTree>
    <p:extLst>
      <p:ext uri="{BB962C8B-B14F-4D97-AF65-F5344CB8AC3E}">
        <p14:creationId xmlns:p14="http://schemas.microsoft.com/office/powerpoint/2010/main" val="79417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86096721"/>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tcPr>
                </a:tc>
                <a:tc>
                  <a:txBody>
                    <a:bodyPr/>
                    <a:lstStyle/>
                    <a:p>
                      <a:r>
                        <a:rPr lang="en-US" sz="1200" dirty="0" smtClean="0"/>
                        <a:t>word</a:t>
                      </a:r>
                      <a:r>
                        <a:rPr lang="en-US" sz="1200" baseline="-25000" dirty="0" smtClean="0"/>
                        <a:t>1</a:t>
                      </a:r>
                      <a:endParaRPr lang="en-US" sz="1200" baseline="-250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0</a:t>
                      </a:r>
                      <a:endParaRPr lang="en-US" b="0" dirty="0"/>
                    </a:p>
                  </a:txBody>
                  <a:tcP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0370442"/>
              </p:ext>
            </p:extLst>
          </p:nvPr>
        </p:nvGraphicFramePr>
        <p:xfrm>
          <a:off x="1295400" y="3886200"/>
          <a:ext cx="3386665" cy="148336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r>
            </a:tbl>
          </a:graphicData>
        </a:graphic>
      </p:graphicFrame>
      <p:sp>
        <p:nvSpPr>
          <p:cNvPr id="6" name="TextBox 5"/>
          <p:cNvSpPr txBox="1"/>
          <p:nvPr/>
        </p:nvSpPr>
        <p:spPr>
          <a:xfrm>
            <a:off x="4945966" y="5065381"/>
            <a:ext cx="2050561" cy="1200329"/>
          </a:xfrm>
          <a:prstGeom prst="rect">
            <a:avLst/>
          </a:prstGeom>
          <a:noFill/>
        </p:spPr>
        <p:txBody>
          <a:bodyPr wrap="none" rtlCol="0">
            <a:spAutoFit/>
          </a:bodyPr>
          <a:lstStyle/>
          <a:p>
            <a:r>
              <a:rPr lang="en-US" dirty="0" smtClean="0"/>
              <a:t>Where</a:t>
            </a:r>
          </a:p>
          <a:p>
            <a:r>
              <a:rPr lang="en-US" dirty="0" smtClean="0"/>
              <a:t>c=card(domain)</a:t>
            </a:r>
          </a:p>
          <a:p>
            <a:r>
              <a:rPr lang="en-US" dirty="0" smtClean="0"/>
              <a:t>d=card(codomain)</a:t>
            </a:r>
          </a:p>
          <a:p>
            <a:r>
              <a:rPr lang="en-US" dirty="0" smtClean="0"/>
              <a:t>r=card(relation)</a:t>
            </a:r>
          </a:p>
        </p:txBody>
      </p:sp>
      <mc:AlternateContent xmlns:mc="http://schemas.openxmlformats.org/markup-compatibility/2006" xmlns:a14="http://schemas.microsoft.com/office/drawing/2010/main">
        <mc:Choice Requires="a14">
          <p:sp>
            <p:nvSpPr>
              <p:cNvPr id="8" name="TextBox 7"/>
              <p:cNvSpPr txBox="1"/>
              <p:nvPr/>
            </p:nvSpPr>
            <p:spPr>
              <a:xfrm>
                <a:off x="4800600" y="4442352"/>
                <a:ext cx="3493008" cy="566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d>
                        <m:dPr>
                          <m:ctrlPr>
                            <a:rPr lang="en-US" b="0" i="1" smtClean="0">
                              <a:latin typeface="Cambria Math"/>
                            </a:rPr>
                          </m:ctrlPr>
                        </m:dPr>
                        <m:e>
                          <m:r>
                            <a:rPr lang="en-US" b="0" i="1" smtClean="0">
                              <a:latin typeface="Cambria Math"/>
                            </a:rPr>
                            <m:t>𝐻</m:t>
                          </m:r>
                          <m:d>
                            <m:dPr>
                              <m:ctrlPr>
                                <a:rPr lang="en-US" b="0" i="1" smtClean="0">
                                  <a:latin typeface="Cambria Math"/>
                                </a:rPr>
                              </m:ctrlPr>
                            </m:dPr>
                            <m:e>
                              <m:r>
                                <a:rPr lang="en-US" b="0" i="1" smtClean="0">
                                  <a:latin typeface="Cambria Math"/>
                                </a:rPr>
                                <m:t>𝑅</m:t>
                              </m:r>
                            </m:e>
                          </m:d>
                        </m:e>
                      </m:d>
                      <m:r>
                        <a:rPr lang="en-US" i="1" smtClean="0">
                          <a:latin typeface="Cambria Math"/>
                        </a:rPr>
                        <m:t>=</m:t>
                      </m:r>
                      <m:f>
                        <m:fPr>
                          <m:ctrlPr>
                            <a:rPr lang="en-US" i="1" smtClean="0">
                              <a:latin typeface="Cambria Math"/>
                            </a:rPr>
                          </m:ctrlPr>
                        </m:fPr>
                        <m:num>
                          <m:r>
                            <a:rPr lang="en-US" b="0" i="1" smtClean="0">
                              <a:latin typeface="Cambria Math"/>
                            </a:rPr>
                            <m:t>𝑟</m:t>
                          </m:r>
                        </m:num>
                        <m:den>
                          <m:r>
                            <a:rPr lang="en-US" b="0" i="1" smtClean="0">
                              <a:latin typeface="Cambria Math"/>
                            </a:rPr>
                            <m:t>𝑑</m:t>
                          </m:r>
                          <m:r>
                            <a:rPr lang="en-US" b="0" i="1" smtClean="0">
                              <a:latin typeface="Cambria Math"/>
                            </a:rPr>
                            <m:t>∗</m:t>
                          </m:r>
                          <m:r>
                            <a:rPr lang="en-US" b="0" i="1" smtClean="0">
                              <a:latin typeface="Cambria Math"/>
                            </a:rPr>
                            <m:t>𝑐</m:t>
                          </m:r>
                        </m:den>
                      </m:f>
                      <m:r>
                        <a:rPr lang="en-US" b="0" i="1" smtClean="0">
                          <a:latin typeface="Cambria Math"/>
                        </a:rPr>
                        <m:t>∗(</m:t>
                      </m:r>
                      <m:r>
                        <a:rPr lang="en-US" b="0" i="1" smtClean="0">
                          <a:latin typeface="Cambria Math"/>
                        </a:rPr>
                        <m:t>𝑟</m:t>
                      </m:r>
                      <m:r>
                        <a:rPr lang="en-US" b="0" i="1" smtClean="0">
                          <a:latin typeface="Cambria Math"/>
                        </a:rPr>
                        <m:t>−</m:t>
                      </m:r>
                      <m:d>
                        <m:dPr>
                          <m:ctrlPr>
                            <a:rPr lang="en-US" b="0" i="1" smtClean="0">
                              <a:latin typeface="Cambria Math"/>
                            </a:rPr>
                          </m:ctrlPr>
                        </m:dPr>
                        <m:e>
                          <m:r>
                            <a:rPr lang="en-US" b="0" i="1" smtClean="0">
                              <a:latin typeface="Cambria Math"/>
                            </a:rPr>
                            <m:t>𝑑</m:t>
                          </m:r>
                          <m:r>
                            <a:rPr lang="en-US" b="0" i="1" smtClean="0">
                              <a:latin typeface="Cambria Math"/>
                            </a:rPr>
                            <m:t>+</m:t>
                          </m:r>
                          <m:r>
                            <a:rPr lang="en-US" b="0" i="1" smtClean="0">
                              <a:latin typeface="Cambria Math"/>
                            </a:rPr>
                            <m:t>𝑐</m:t>
                          </m:r>
                        </m:e>
                      </m:d>
                      <m:r>
                        <a:rPr lang="en-US" b="0" i="1" smtClean="0">
                          <a:latin typeface="Cambria Math"/>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800600" y="4442352"/>
                <a:ext cx="3493008" cy="566758"/>
              </a:xfrm>
              <a:prstGeom prst="rect">
                <a:avLst/>
              </a:prstGeom>
              <a:blipFill rotWithShape="1">
                <a:blip r:embed="rId2"/>
                <a:stretch>
                  <a:fillRect/>
                </a:stretch>
              </a:blipFill>
            </p:spPr>
            <p:txBody>
              <a:bodyPr/>
              <a:lstStyle/>
              <a:p>
                <a:r>
                  <a:rPr lang="en-US">
                    <a:noFill/>
                  </a:rPr>
                  <a:t> </a:t>
                </a:r>
              </a:p>
            </p:txBody>
          </p:sp>
        </mc:Fallback>
      </mc:AlternateContent>
      <p:sp>
        <p:nvSpPr>
          <p:cNvPr id="9" name="Rectangle 8"/>
          <p:cNvSpPr/>
          <p:nvPr/>
        </p:nvSpPr>
        <p:spPr>
          <a:xfrm>
            <a:off x="4948311" y="4073020"/>
            <a:ext cx="2108269" cy="369332"/>
          </a:xfrm>
          <a:prstGeom prst="rect">
            <a:avLst/>
          </a:prstGeom>
        </p:spPr>
        <p:txBody>
          <a:bodyPr wrap="none">
            <a:spAutoFit/>
          </a:bodyPr>
          <a:lstStyle/>
          <a:p>
            <a:r>
              <a:rPr lang="en-US" dirty="0" smtClean="0"/>
              <a:t>Associated weight:</a:t>
            </a:r>
          </a:p>
        </p:txBody>
      </p:sp>
      <mc:AlternateContent xmlns:mc="http://schemas.openxmlformats.org/markup-compatibility/2006" xmlns:a14="http://schemas.microsoft.com/office/drawing/2010/main">
        <mc:Choice Requires="a14">
          <p:sp>
            <p:nvSpPr>
              <p:cNvPr id="10" name="TextBox 9"/>
              <p:cNvSpPr txBox="1"/>
              <p:nvPr/>
            </p:nvSpPr>
            <p:spPr>
              <a:xfrm>
                <a:off x="304800" y="5486400"/>
                <a:ext cx="3771995" cy="11667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d>
                        <m:dPr>
                          <m:ctrlPr>
                            <a:rPr lang="en-US" b="0" i="1" smtClean="0">
                              <a:latin typeface="Cambria Math"/>
                            </a:rPr>
                          </m:ctrlPr>
                        </m:dPr>
                        <m:e>
                          <m:r>
                            <a:rPr lang="en-US" b="0" i="1" smtClean="0">
                              <a:latin typeface="Cambria Math"/>
                            </a:rPr>
                            <m:t>𝐻</m:t>
                          </m:r>
                          <m:d>
                            <m:dPr>
                              <m:ctrlPr>
                                <a:rPr lang="en-US" b="0" i="1" smtClean="0">
                                  <a:latin typeface="Cambria Math"/>
                                </a:rPr>
                              </m:ctrlPr>
                            </m:dPr>
                            <m:e>
                              <m:r>
                                <a:rPr lang="en-US" b="0" i="1" smtClean="0">
                                  <a:latin typeface="Cambria Math"/>
                                </a:rPr>
                                <m:t>𝑅</m:t>
                              </m:r>
                            </m:e>
                          </m:d>
                        </m:e>
                      </m:d>
                      <m:r>
                        <a:rPr lang="en-US" i="1" smtClean="0">
                          <a:latin typeface="Cambria Math"/>
                        </a:rPr>
                        <m:t>=</m:t>
                      </m:r>
                      <m:f>
                        <m:fPr>
                          <m:ctrlPr>
                            <a:rPr lang="en-US" i="1" smtClean="0">
                              <a:latin typeface="Cambria Math"/>
                            </a:rPr>
                          </m:ctrlPr>
                        </m:fPr>
                        <m:num>
                          <m:r>
                            <a:rPr lang="en-US" b="0" i="1" smtClean="0">
                              <a:latin typeface="Cambria Math"/>
                            </a:rPr>
                            <m:t>8</m:t>
                          </m:r>
                        </m:num>
                        <m:den>
                          <m:r>
                            <a:rPr lang="en-US" b="0" i="1" smtClean="0">
                              <a:latin typeface="Cambria Math"/>
                            </a:rPr>
                            <m:t>3∗4</m:t>
                          </m:r>
                        </m:den>
                      </m:f>
                      <m:r>
                        <a:rPr lang="en-US" b="0" i="1" smtClean="0">
                          <a:latin typeface="Cambria Math"/>
                        </a:rPr>
                        <m:t>∗</m:t>
                      </m:r>
                      <m:d>
                        <m:dPr>
                          <m:ctrlPr>
                            <a:rPr lang="en-US" b="0" i="1" smtClean="0">
                              <a:latin typeface="Cambria Math"/>
                            </a:rPr>
                          </m:ctrlPr>
                        </m:dPr>
                        <m:e>
                          <m:r>
                            <a:rPr lang="en-US" b="0" i="1" smtClean="0">
                              <a:latin typeface="Cambria Math"/>
                            </a:rPr>
                            <m:t>8−</m:t>
                          </m:r>
                          <m:d>
                            <m:dPr>
                              <m:ctrlPr>
                                <a:rPr lang="en-US" b="0" i="1" smtClean="0">
                                  <a:latin typeface="Cambria Math"/>
                                </a:rPr>
                              </m:ctrlPr>
                            </m:dPr>
                            <m:e>
                              <m:r>
                                <a:rPr lang="en-US" b="0" i="1" smtClean="0">
                                  <a:latin typeface="Cambria Math"/>
                                </a:rPr>
                                <m:t>3+4</m:t>
                              </m:r>
                            </m:e>
                          </m:d>
                        </m:e>
                      </m:d>
                    </m:oMath>
                  </m:oMathPara>
                </a14:m>
                <a:endParaRPr lang="en-US" b="0" i="1" dirty="0" smtClean="0">
                  <a:latin typeface="Cambria Math"/>
                </a:endParaRPr>
              </a:p>
              <a:p>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smtClean="0">
                          <a:latin typeface="Cambria Math"/>
                        </a:rPr>
                        <m:t>=</m:t>
                      </m:r>
                      <m:r>
                        <m:rPr>
                          <m:nor/>
                        </m:rPr>
                        <a:rPr lang="en-US" smtClean="0">
                          <a:latin typeface="Cambria Math"/>
                        </a:rPr>
                        <m:t>0.</m:t>
                      </m:r>
                      <m:r>
                        <m:rPr>
                          <m:nor/>
                        </m:rPr>
                        <a:rPr lang="en-US" b="0" i="0" smtClean="0">
                          <a:latin typeface="Cambria Math"/>
                        </a:rPr>
                        <m:t>666</m:t>
                      </m:r>
                    </m:oMath>
                  </m:oMathPara>
                </a14:m>
                <a:endParaRPr lang="en-US"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304800" y="5486400"/>
                <a:ext cx="3771995" cy="116673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7536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99309241"/>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lnR w="28575" cap="flat" cmpd="sng" algn="ctr">
                      <a:solidFill>
                        <a:schemeClr val="accent5">
                          <a:lumMod val="7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L w="28575" cap="flat" cmpd="sng" algn="ctr">
                      <a:solidFill>
                        <a:schemeClr val="accent5">
                          <a:lumMod val="75000"/>
                        </a:schemeClr>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tc>
              </a:tr>
              <a:tr h="370840">
                <a:tc>
                  <a:txBody>
                    <a:bodyPr/>
                    <a:lstStyle/>
                    <a:p>
                      <a:r>
                        <a:rPr lang="en-US" dirty="0" smtClean="0"/>
                        <a:t>Doc</a:t>
                      </a:r>
                      <a:r>
                        <a:rPr lang="en-US" baseline="-25000" dirty="0" smtClean="0"/>
                        <a:t>1</a:t>
                      </a:r>
                      <a:endParaRPr lang="en-US"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tcPr>
                </a:tc>
                <a:tc>
                  <a:txBody>
                    <a:bodyPr/>
                    <a:lstStyle/>
                    <a:p>
                      <a:pPr algn="ctr"/>
                      <a:r>
                        <a:rPr lang="en-US" b="0" dirty="0" smtClean="0"/>
                        <a:t>0</a:t>
                      </a:r>
                      <a:endParaRPr lang="en-US" b="0" dirty="0"/>
                    </a:p>
                  </a:txBody>
                  <a:tcPr/>
                </a:tc>
              </a:tr>
              <a:tr h="370840">
                <a:tc>
                  <a:txBody>
                    <a:bodyPr/>
                    <a:lstStyle/>
                    <a:p>
                      <a:r>
                        <a:rPr lang="en-US" dirty="0" smtClean="0"/>
                        <a:t>Doc</a:t>
                      </a:r>
                      <a:r>
                        <a:rPr lang="en-US" baseline="-25000" dirty="0" smtClean="0"/>
                        <a:t>2</a:t>
                      </a:r>
                      <a:endParaRPr lang="en-US"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tcPr>
                </a:tc>
                <a:tc>
                  <a:txBody>
                    <a:bodyPr/>
                    <a:lstStyle/>
                    <a:p>
                      <a:pPr algn="ctr"/>
                      <a:r>
                        <a:rPr lang="en-US" b="0" dirty="0" smtClean="0"/>
                        <a:t>1</a:t>
                      </a:r>
                      <a:endParaRPr lang="en-US" b="0" dirty="0"/>
                    </a:p>
                  </a:txBody>
                  <a:tcPr/>
                </a:tc>
              </a:tr>
              <a:tr h="370840">
                <a:tc>
                  <a:txBody>
                    <a:bodyPr/>
                    <a:lstStyle/>
                    <a:p>
                      <a:r>
                        <a:rPr lang="en-US" dirty="0" smtClean="0"/>
                        <a:t>Doc</a:t>
                      </a:r>
                      <a:r>
                        <a:rPr lang="en-US" baseline="-25000" dirty="0" smtClean="0"/>
                        <a:t>3</a:t>
                      </a:r>
                      <a:endParaRPr lang="en-US"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tcPr>
                </a:tc>
                <a:tc>
                  <a:txBody>
                    <a:bodyPr/>
                    <a:lstStyle/>
                    <a:p>
                      <a:pPr algn="ctr"/>
                      <a:r>
                        <a:rPr lang="en-US" b="0" dirty="0" smtClean="0"/>
                        <a:t>0</a:t>
                      </a:r>
                      <a:endParaRPr lang="en-US" b="0" dirty="0"/>
                    </a:p>
                  </a:txBody>
                  <a:tcPr/>
                </a:tc>
              </a:tr>
              <a:tr h="370840">
                <a:tc>
                  <a:txBody>
                    <a:bodyPr/>
                    <a:lstStyle/>
                    <a:p>
                      <a:r>
                        <a:rPr lang="en-US" dirty="0" smtClean="0"/>
                        <a:t>Doc</a:t>
                      </a:r>
                      <a:r>
                        <a:rPr lang="en-US" baseline="-25000" dirty="0" smtClean="0"/>
                        <a:t>4</a:t>
                      </a:r>
                      <a:endParaRPr lang="en-US" dirty="0"/>
                    </a:p>
                  </a:txBody>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tcPr>
                </a:tc>
                <a:tc>
                  <a:txBody>
                    <a:bodyPr/>
                    <a:lstStyle/>
                    <a:p>
                      <a:pPr algn="ctr"/>
                      <a:r>
                        <a:rPr lang="en-US" b="0" dirty="0" smtClean="0"/>
                        <a:t>1</a:t>
                      </a:r>
                      <a:endParaRPr lang="en-US" b="0" dirty="0"/>
                    </a:p>
                  </a:txBody>
                  <a:tcPr/>
                </a:tc>
              </a:tr>
            </a:tbl>
          </a:graphicData>
        </a:graphic>
      </p:graphicFrame>
    </p:spTree>
    <p:extLst>
      <p:ext uri="{BB962C8B-B14F-4D97-AF65-F5344CB8AC3E}">
        <p14:creationId xmlns:p14="http://schemas.microsoft.com/office/powerpoint/2010/main" val="1636737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fr-FR" dirty="0"/>
          </a:p>
        </p:txBody>
      </p:sp>
      <p:sp>
        <p:nvSpPr>
          <p:cNvPr id="3" name="Content Placeholder 2"/>
          <p:cNvSpPr>
            <a:spLocks noGrp="1"/>
          </p:cNvSpPr>
          <p:nvPr>
            <p:ph idx="1"/>
          </p:nvPr>
        </p:nvSpPr>
        <p:spPr>
          <a:xfrm>
            <a:off x="457200" y="2133600"/>
            <a:ext cx="8229600" cy="2362199"/>
          </a:xfrm>
        </p:spPr>
        <p:txBody>
          <a:bodyPr/>
          <a:lstStyle/>
          <a:p>
            <a:r>
              <a:rPr lang="en-US" dirty="0" smtClean="0"/>
              <a:t>Financial Watch</a:t>
            </a:r>
          </a:p>
          <a:p>
            <a:r>
              <a:rPr lang="en-US" dirty="0" smtClean="0"/>
              <a:t>Mining Islamic web</a:t>
            </a:r>
          </a:p>
          <a:p>
            <a:r>
              <a:rPr lang="en-US" dirty="0" smtClean="0"/>
              <a:t>Improving interfaces by mining the deep web (hidden data)</a:t>
            </a:r>
            <a:endParaRPr lang="fr-FR" dirty="0"/>
          </a:p>
        </p:txBody>
      </p:sp>
      <p:sp>
        <p:nvSpPr>
          <p:cNvPr id="4" name="Slide Number Placeholder 3"/>
          <p:cNvSpPr>
            <a:spLocks noGrp="1"/>
          </p:cNvSpPr>
          <p:nvPr>
            <p:ph type="sldNum" sz="quarter" idx="12"/>
          </p:nvPr>
        </p:nvSpPr>
        <p:spPr/>
        <p:txBody>
          <a:bodyPr/>
          <a:lstStyle/>
          <a:p>
            <a:fld id="{D455C140-DB36-49F8-B6FA-4AD3CD817BB7}" type="slidenum">
              <a:rPr lang="en-US" smtClean="0"/>
              <a:t>3</a:t>
            </a:fld>
            <a:endParaRPr lang="en-US"/>
          </a:p>
        </p:txBody>
      </p:sp>
    </p:spTree>
    <p:extLst>
      <p:ext uri="{BB962C8B-B14F-4D97-AF65-F5344CB8AC3E}">
        <p14:creationId xmlns:p14="http://schemas.microsoft.com/office/powerpoint/2010/main" val="3042613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30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37154141"/>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lnB w="28575" cap="flat" cmpd="sng" algn="ctr">
                      <a:solidFill>
                        <a:schemeClr val="accent5">
                          <a:lumMod val="75000"/>
                        </a:schemeClr>
                      </a:solidFill>
                      <a:prstDash val="solid"/>
                      <a:round/>
                      <a:headEnd type="none" w="med" len="med"/>
                      <a:tailEnd type="none" w="med" len="med"/>
                    </a:lnB>
                  </a:tcPr>
                </a:tc>
                <a:tc>
                  <a:txBody>
                    <a:bodyPr/>
                    <a:lstStyle/>
                    <a:p>
                      <a:r>
                        <a:rPr lang="en-US" sz="1200" dirty="0" smtClean="0"/>
                        <a:t>word</a:t>
                      </a:r>
                      <a:r>
                        <a:rPr lang="en-US" sz="1200" baseline="-25000" dirty="0" smtClean="0"/>
                        <a:t>1</a:t>
                      </a:r>
                      <a:endParaRPr lang="en-US" sz="1200" baseline="-2500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r>
              <a:tr h="370840">
                <a:tc>
                  <a:txBody>
                    <a:bodyPr/>
                    <a:lstStyle/>
                    <a:p>
                      <a:r>
                        <a:rPr lang="en-US" dirty="0" smtClean="0"/>
                        <a:t>Doc</a:t>
                      </a:r>
                      <a:r>
                        <a:rPr lang="en-US" baseline="-25000" dirty="0" smtClean="0"/>
                        <a:t>3</a:t>
                      </a:r>
                      <a:endParaRPr lang="en-US"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79322807"/>
              </p:ext>
            </p:extLst>
          </p:nvPr>
        </p:nvGraphicFramePr>
        <p:xfrm>
          <a:off x="1295400" y="3962400"/>
          <a:ext cx="3386665" cy="148336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r>
            </a:tbl>
          </a:graphicData>
        </a:graphic>
      </p:graphicFrame>
      <p:sp>
        <p:nvSpPr>
          <p:cNvPr id="7" name="TextBox 6"/>
          <p:cNvSpPr txBox="1"/>
          <p:nvPr/>
        </p:nvSpPr>
        <p:spPr>
          <a:xfrm>
            <a:off x="4945966" y="5065381"/>
            <a:ext cx="2050561" cy="1200329"/>
          </a:xfrm>
          <a:prstGeom prst="rect">
            <a:avLst/>
          </a:prstGeom>
          <a:noFill/>
        </p:spPr>
        <p:txBody>
          <a:bodyPr wrap="none" rtlCol="0">
            <a:spAutoFit/>
          </a:bodyPr>
          <a:lstStyle/>
          <a:p>
            <a:r>
              <a:rPr lang="en-US" dirty="0" smtClean="0"/>
              <a:t>Where</a:t>
            </a:r>
          </a:p>
          <a:p>
            <a:r>
              <a:rPr lang="en-US" dirty="0" smtClean="0"/>
              <a:t>c=card(domain)</a:t>
            </a:r>
          </a:p>
          <a:p>
            <a:r>
              <a:rPr lang="en-US" dirty="0" smtClean="0"/>
              <a:t>d=card(codomain)</a:t>
            </a:r>
          </a:p>
          <a:p>
            <a:r>
              <a:rPr lang="en-US" dirty="0" smtClean="0"/>
              <a:t>r=card(relation)</a:t>
            </a:r>
          </a:p>
        </p:txBody>
      </p:sp>
      <mc:AlternateContent xmlns:mc="http://schemas.openxmlformats.org/markup-compatibility/2006" xmlns:a14="http://schemas.microsoft.com/office/drawing/2010/main">
        <mc:Choice Requires="a14">
          <p:sp>
            <p:nvSpPr>
              <p:cNvPr id="8" name="TextBox 7"/>
              <p:cNvSpPr txBox="1"/>
              <p:nvPr/>
            </p:nvSpPr>
            <p:spPr>
              <a:xfrm>
                <a:off x="4800600" y="4442352"/>
                <a:ext cx="3493008" cy="566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d>
                        <m:dPr>
                          <m:ctrlPr>
                            <a:rPr lang="en-US" b="0" i="1" smtClean="0">
                              <a:latin typeface="Cambria Math"/>
                            </a:rPr>
                          </m:ctrlPr>
                        </m:dPr>
                        <m:e>
                          <m:r>
                            <a:rPr lang="en-US" b="0" i="1" smtClean="0">
                              <a:latin typeface="Cambria Math"/>
                            </a:rPr>
                            <m:t>𝐻</m:t>
                          </m:r>
                          <m:d>
                            <m:dPr>
                              <m:ctrlPr>
                                <a:rPr lang="en-US" b="0" i="1" smtClean="0">
                                  <a:latin typeface="Cambria Math"/>
                                </a:rPr>
                              </m:ctrlPr>
                            </m:dPr>
                            <m:e>
                              <m:r>
                                <a:rPr lang="en-US" b="0" i="1" smtClean="0">
                                  <a:latin typeface="Cambria Math"/>
                                </a:rPr>
                                <m:t>𝑅</m:t>
                              </m:r>
                            </m:e>
                          </m:d>
                        </m:e>
                      </m:d>
                      <m:r>
                        <a:rPr lang="en-US" i="1" smtClean="0">
                          <a:latin typeface="Cambria Math"/>
                        </a:rPr>
                        <m:t>=</m:t>
                      </m:r>
                      <m:f>
                        <m:fPr>
                          <m:ctrlPr>
                            <a:rPr lang="en-US" i="1" smtClean="0">
                              <a:latin typeface="Cambria Math"/>
                            </a:rPr>
                          </m:ctrlPr>
                        </m:fPr>
                        <m:num>
                          <m:r>
                            <a:rPr lang="en-US" b="0" i="1" smtClean="0">
                              <a:latin typeface="Cambria Math"/>
                            </a:rPr>
                            <m:t>𝑟</m:t>
                          </m:r>
                        </m:num>
                        <m:den>
                          <m:r>
                            <a:rPr lang="en-US" b="0" i="1" smtClean="0">
                              <a:latin typeface="Cambria Math"/>
                            </a:rPr>
                            <m:t>𝑑</m:t>
                          </m:r>
                          <m:r>
                            <a:rPr lang="en-US" b="0" i="1" smtClean="0">
                              <a:latin typeface="Cambria Math"/>
                            </a:rPr>
                            <m:t>∗</m:t>
                          </m:r>
                          <m:r>
                            <a:rPr lang="en-US" b="0" i="1" smtClean="0">
                              <a:latin typeface="Cambria Math"/>
                            </a:rPr>
                            <m:t>𝑐</m:t>
                          </m:r>
                        </m:den>
                      </m:f>
                      <m:r>
                        <a:rPr lang="en-US" b="0" i="1" smtClean="0">
                          <a:latin typeface="Cambria Math"/>
                        </a:rPr>
                        <m:t>∗(</m:t>
                      </m:r>
                      <m:r>
                        <a:rPr lang="en-US" b="0" i="1" smtClean="0">
                          <a:latin typeface="Cambria Math"/>
                        </a:rPr>
                        <m:t>𝑟</m:t>
                      </m:r>
                      <m:r>
                        <a:rPr lang="en-US" b="0" i="1" smtClean="0">
                          <a:latin typeface="Cambria Math"/>
                        </a:rPr>
                        <m:t>−</m:t>
                      </m:r>
                      <m:d>
                        <m:dPr>
                          <m:ctrlPr>
                            <a:rPr lang="en-US" b="0" i="1" smtClean="0">
                              <a:latin typeface="Cambria Math"/>
                            </a:rPr>
                          </m:ctrlPr>
                        </m:dPr>
                        <m:e>
                          <m:r>
                            <a:rPr lang="en-US" b="0" i="1" smtClean="0">
                              <a:latin typeface="Cambria Math"/>
                            </a:rPr>
                            <m:t>𝑑</m:t>
                          </m:r>
                          <m:r>
                            <a:rPr lang="en-US" b="0" i="1" smtClean="0">
                              <a:latin typeface="Cambria Math"/>
                            </a:rPr>
                            <m:t>+</m:t>
                          </m:r>
                          <m:r>
                            <a:rPr lang="en-US" b="0" i="1" smtClean="0">
                              <a:latin typeface="Cambria Math"/>
                            </a:rPr>
                            <m:t>𝑐</m:t>
                          </m:r>
                        </m:e>
                      </m:d>
                      <m:r>
                        <a:rPr lang="en-US" b="0" i="1" smtClean="0">
                          <a:latin typeface="Cambria Math"/>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800600" y="4442352"/>
                <a:ext cx="3493008" cy="566758"/>
              </a:xfrm>
              <a:prstGeom prst="rect">
                <a:avLst/>
              </a:prstGeom>
              <a:blipFill rotWithShape="1">
                <a:blip r:embed="rId2"/>
                <a:stretch>
                  <a:fillRect/>
                </a:stretch>
              </a:blipFill>
            </p:spPr>
            <p:txBody>
              <a:bodyPr/>
              <a:lstStyle/>
              <a:p>
                <a:r>
                  <a:rPr lang="en-US">
                    <a:noFill/>
                  </a:rPr>
                  <a:t> </a:t>
                </a:r>
              </a:p>
            </p:txBody>
          </p:sp>
        </mc:Fallback>
      </mc:AlternateContent>
      <p:sp>
        <p:nvSpPr>
          <p:cNvPr id="9" name="Rectangle 8"/>
          <p:cNvSpPr/>
          <p:nvPr/>
        </p:nvSpPr>
        <p:spPr>
          <a:xfrm>
            <a:off x="4948311" y="4073020"/>
            <a:ext cx="2108269" cy="369332"/>
          </a:xfrm>
          <a:prstGeom prst="rect">
            <a:avLst/>
          </a:prstGeom>
        </p:spPr>
        <p:txBody>
          <a:bodyPr wrap="none">
            <a:spAutoFit/>
          </a:bodyPr>
          <a:lstStyle/>
          <a:p>
            <a:r>
              <a:rPr lang="en-US" dirty="0" smtClean="0"/>
              <a:t>Associated weight:</a:t>
            </a:r>
          </a:p>
        </p:txBody>
      </p:sp>
      <mc:AlternateContent xmlns:mc="http://schemas.openxmlformats.org/markup-compatibility/2006" xmlns:a14="http://schemas.microsoft.com/office/drawing/2010/main">
        <mc:Choice Requires="a14">
          <p:sp>
            <p:nvSpPr>
              <p:cNvPr id="10" name="TextBox 9"/>
              <p:cNvSpPr txBox="1"/>
              <p:nvPr/>
            </p:nvSpPr>
            <p:spPr>
              <a:xfrm>
                <a:off x="304800" y="5486400"/>
                <a:ext cx="3771995" cy="11667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d>
                        <m:dPr>
                          <m:ctrlPr>
                            <a:rPr lang="en-US" b="0" i="1" smtClean="0">
                              <a:latin typeface="Cambria Math"/>
                            </a:rPr>
                          </m:ctrlPr>
                        </m:dPr>
                        <m:e>
                          <m:r>
                            <a:rPr lang="en-US" b="0" i="1" smtClean="0">
                              <a:latin typeface="Cambria Math"/>
                            </a:rPr>
                            <m:t>𝐻</m:t>
                          </m:r>
                          <m:d>
                            <m:dPr>
                              <m:ctrlPr>
                                <a:rPr lang="en-US" b="0" i="1" smtClean="0">
                                  <a:latin typeface="Cambria Math"/>
                                </a:rPr>
                              </m:ctrlPr>
                            </m:dPr>
                            <m:e>
                              <m:r>
                                <a:rPr lang="en-US" b="0" i="1" smtClean="0">
                                  <a:latin typeface="Cambria Math"/>
                                </a:rPr>
                                <m:t>𝑅</m:t>
                              </m:r>
                            </m:e>
                          </m:d>
                        </m:e>
                      </m:d>
                      <m:r>
                        <a:rPr lang="en-US" i="1" smtClean="0">
                          <a:latin typeface="Cambria Math"/>
                        </a:rPr>
                        <m:t>=</m:t>
                      </m:r>
                      <m:f>
                        <m:fPr>
                          <m:ctrlPr>
                            <a:rPr lang="en-US" i="1" smtClean="0">
                              <a:latin typeface="Cambria Math"/>
                            </a:rPr>
                          </m:ctrlPr>
                        </m:fPr>
                        <m:num>
                          <m:r>
                            <a:rPr lang="en-US" b="0" i="1" smtClean="0">
                              <a:latin typeface="Cambria Math"/>
                            </a:rPr>
                            <m:t>8</m:t>
                          </m:r>
                        </m:num>
                        <m:den>
                          <m:r>
                            <a:rPr lang="en-US" b="0" i="1" smtClean="0">
                              <a:latin typeface="Cambria Math"/>
                            </a:rPr>
                            <m:t>3∗4</m:t>
                          </m:r>
                        </m:den>
                      </m:f>
                      <m:r>
                        <a:rPr lang="en-US" b="0" i="1" smtClean="0">
                          <a:latin typeface="Cambria Math"/>
                        </a:rPr>
                        <m:t>∗</m:t>
                      </m:r>
                      <m:d>
                        <m:dPr>
                          <m:ctrlPr>
                            <a:rPr lang="en-US" b="0" i="1" smtClean="0">
                              <a:latin typeface="Cambria Math"/>
                            </a:rPr>
                          </m:ctrlPr>
                        </m:dPr>
                        <m:e>
                          <m:r>
                            <a:rPr lang="en-US" b="0" i="1" smtClean="0">
                              <a:latin typeface="Cambria Math"/>
                            </a:rPr>
                            <m:t>8−</m:t>
                          </m:r>
                          <m:d>
                            <m:dPr>
                              <m:ctrlPr>
                                <a:rPr lang="en-US" b="0" i="1" smtClean="0">
                                  <a:latin typeface="Cambria Math"/>
                                </a:rPr>
                              </m:ctrlPr>
                            </m:dPr>
                            <m:e>
                              <m:r>
                                <a:rPr lang="en-US" b="0" i="1" smtClean="0">
                                  <a:latin typeface="Cambria Math"/>
                                </a:rPr>
                                <m:t>3+4</m:t>
                              </m:r>
                            </m:e>
                          </m:d>
                        </m:e>
                      </m:d>
                    </m:oMath>
                  </m:oMathPara>
                </a14:m>
                <a:endParaRPr lang="en-US" b="0" i="1" dirty="0" smtClean="0">
                  <a:latin typeface="Cambria Math"/>
                </a:endParaRPr>
              </a:p>
              <a:p>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smtClean="0">
                          <a:latin typeface="Cambria Math"/>
                        </a:rPr>
                        <m:t>=</m:t>
                      </m:r>
                      <m:r>
                        <m:rPr>
                          <m:nor/>
                        </m:rPr>
                        <a:rPr lang="en-US" smtClean="0">
                          <a:latin typeface="Cambria Math"/>
                        </a:rPr>
                        <m:t>0.</m:t>
                      </m:r>
                      <m:r>
                        <m:rPr>
                          <m:nor/>
                        </m:rPr>
                        <a:rPr lang="en-US" b="0" i="0" smtClean="0">
                          <a:latin typeface="Cambria Math"/>
                        </a:rPr>
                        <m:t>666</m:t>
                      </m:r>
                    </m:oMath>
                  </m:oMathPara>
                </a14:m>
                <a:endParaRPr lang="en-US"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304800" y="5486400"/>
                <a:ext cx="3771995" cy="116673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6143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66585604"/>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R w="28575" cap="flat" cmpd="sng" algn="ctr">
                      <a:solidFill>
                        <a:schemeClr val="accent5">
                          <a:lumMod val="7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L w="28575" cap="flat" cmpd="sng" algn="ctr">
                      <a:solidFill>
                        <a:schemeClr val="accent5">
                          <a:lumMod val="75000"/>
                        </a:schemeClr>
                      </a:solidFill>
                      <a:prstDash val="solid"/>
                      <a:round/>
                      <a:headEnd type="none" w="med" len="med"/>
                      <a:tailEnd type="none" w="med" len="med"/>
                    </a:lnL>
                  </a:tcPr>
                </a:tc>
              </a:tr>
              <a:tr h="370840">
                <a:tc>
                  <a:txBody>
                    <a:bodyPr/>
                    <a:lstStyle/>
                    <a:p>
                      <a:r>
                        <a:rPr lang="en-US" dirty="0" smtClean="0"/>
                        <a:t>Doc</a:t>
                      </a:r>
                      <a:r>
                        <a:rPr lang="en-US" baseline="-25000" dirty="0" smtClean="0"/>
                        <a:t>1</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tcPr>
                </a:tc>
              </a:tr>
              <a:tr h="370840">
                <a:tc>
                  <a:txBody>
                    <a:bodyPr/>
                    <a:lstStyle/>
                    <a:p>
                      <a:r>
                        <a:rPr lang="en-US" dirty="0" smtClean="0"/>
                        <a:t>Doc</a:t>
                      </a:r>
                      <a:r>
                        <a:rPr lang="en-US" baseline="-25000" dirty="0" smtClean="0"/>
                        <a:t>2</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tcPr>
                </a:tc>
              </a:tr>
              <a:tr h="370840">
                <a:tc>
                  <a:txBody>
                    <a:bodyPr/>
                    <a:lstStyle/>
                    <a:p>
                      <a:r>
                        <a:rPr lang="en-US" dirty="0" smtClean="0"/>
                        <a:t>Doc</a:t>
                      </a:r>
                      <a:r>
                        <a:rPr lang="en-US" baseline="-25000" dirty="0" smtClean="0"/>
                        <a:t>3</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tcPr>
                </a:tc>
              </a:tr>
              <a:tr h="370840">
                <a:tc>
                  <a:txBody>
                    <a:bodyPr/>
                    <a:lstStyle/>
                    <a:p>
                      <a:r>
                        <a:rPr lang="en-US" dirty="0" smtClean="0"/>
                        <a:t>Doc</a:t>
                      </a:r>
                      <a:r>
                        <a:rPr lang="en-US" baseline="-25000" dirty="0" smtClean="0"/>
                        <a:t>4</a:t>
                      </a:r>
                      <a:endParaRPr lang="en-US" dirty="0"/>
                    </a:p>
                  </a:txBody>
                  <a:tcPr/>
                </a:tc>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076103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32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12183364"/>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tcPr>
                </a:tc>
              </a:tr>
              <a:tr h="370840">
                <a:tc>
                  <a:txBody>
                    <a:bodyPr/>
                    <a:lstStyle/>
                    <a:p>
                      <a:r>
                        <a:rPr lang="en-US" dirty="0" smtClean="0"/>
                        <a:t>Doc</a:t>
                      </a:r>
                      <a:r>
                        <a:rPr lang="en-US" baseline="-25000" dirty="0" smtClean="0"/>
                        <a:t>2</a:t>
                      </a:r>
                      <a:endParaRPr lang="en-US"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lnL w="28575" cap="flat" cmpd="sng" algn="ctr">
                      <a:solidFill>
                        <a:schemeClr val="accent5">
                          <a:lumMod val="75000"/>
                        </a:schemeClr>
                      </a:solidFill>
                      <a:prstDash val="solid"/>
                      <a:round/>
                      <a:headEnd type="none" w="med" len="med"/>
                      <a:tailEnd type="none" w="med" len="med"/>
                    </a:lnL>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92680161"/>
              </p:ext>
            </p:extLst>
          </p:nvPr>
        </p:nvGraphicFramePr>
        <p:xfrm>
          <a:off x="1295400" y="4038600"/>
          <a:ext cx="3386665" cy="148336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r>
            </a:tbl>
          </a:graphicData>
        </a:graphic>
      </p:graphicFrame>
      <p:sp>
        <p:nvSpPr>
          <p:cNvPr id="7" name="TextBox 6"/>
          <p:cNvSpPr txBox="1"/>
          <p:nvPr/>
        </p:nvSpPr>
        <p:spPr>
          <a:xfrm>
            <a:off x="4945966" y="5065381"/>
            <a:ext cx="2050561" cy="1200329"/>
          </a:xfrm>
          <a:prstGeom prst="rect">
            <a:avLst/>
          </a:prstGeom>
          <a:noFill/>
        </p:spPr>
        <p:txBody>
          <a:bodyPr wrap="none" rtlCol="0">
            <a:spAutoFit/>
          </a:bodyPr>
          <a:lstStyle/>
          <a:p>
            <a:r>
              <a:rPr lang="en-US" dirty="0" smtClean="0"/>
              <a:t>Where</a:t>
            </a:r>
          </a:p>
          <a:p>
            <a:r>
              <a:rPr lang="en-US" dirty="0" smtClean="0"/>
              <a:t>c=card(domain)</a:t>
            </a:r>
          </a:p>
          <a:p>
            <a:r>
              <a:rPr lang="en-US" dirty="0" smtClean="0"/>
              <a:t>d=card(codomain)</a:t>
            </a:r>
          </a:p>
          <a:p>
            <a:r>
              <a:rPr lang="en-US" dirty="0" smtClean="0"/>
              <a:t>r=card(relation)</a:t>
            </a:r>
          </a:p>
        </p:txBody>
      </p:sp>
      <mc:AlternateContent xmlns:mc="http://schemas.openxmlformats.org/markup-compatibility/2006" xmlns:a14="http://schemas.microsoft.com/office/drawing/2010/main">
        <mc:Choice Requires="a14">
          <p:sp>
            <p:nvSpPr>
              <p:cNvPr id="8" name="TextBox 7"/>
              <p:cNvSpPr txBox="1"/>
              <p:nvPr/>
            </p:nvSpPr>
            <p:spPr>
              <a:xfrm>
                <a:off x="4800600" y="4442352"/>
                <a:ext cx="3493008" cy="566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d>
                        <m:dPr>
                          <m:ctrlPr>
                            <a:rPr lang="en-US" b="0" i="1" smtClean="0">
                              <a:latin typeface="Cambria Math"/>
                            </a:rPr>
                          </m:ctrlPr>
                        </m:dPr>
                        <m:e>
                          <m:r>
                            <a:rPr lang="en-US" b="0" i="1" smtClean="0">
                              <a:latin typeface="Cambria Math"/>
                            </a:rPr>
                            <m:t>𝐻</m:t>
                          </m:r>
                          <m:d>
                            <m:dPr>
                              <m:ctrlPr>
                                <a:rPr lang="en-US" b="0" i="1" smtClean="0">
                                  <a:latin typeface="Cambria Math"/>
                                </a:rPr>
                              </m:ctrlPr>
                            </m:dPr>
                            <m:e>
                              <m:r>
                                <a:rPr lang="en-US" b="0" i="1" smtClean="0">
                                  <a:latin typeface="Cambria Math"/>
                                </a:rPr>
                                <m:t>𝑅</m:t>
                              </m:r>
                            </m:e>
                          </m:d>
                        </m:e>
                      </m:d>
                      <m:r>
                        <a:rPr lang="en-US" i="1" smtClean="0">
                          <a:latin typeface="Cambria Math"/>
                        </a:rPr>
                        <m:t>=</m:t>
                      </m:r>
                      <m:f>
                        <m:fPr>
                          <m:ctrlPr>
                            <a:rPr lang="en-US" i="1" smtClean="0">
                              <a:latin typeface="Cambria Math"/>
                            </a:rPr>
                          </m:ctrlPr>
                        </m:fPr>
                        <m:num>
                          <m:r>
                            <a:rPr lang="en-US" b="0" i="1" smtClean="0">
                              <a:latin typeface="Cambria Math"/>
                            </a:rPr>
                            <m:t>𝑟</m:t>
                          </m:r>
                        </m:num>
                        <m:den>
                          <m:r>
                            <a:rPr lang="en-US" b="0" i="1" smtClean="0">
                              <a:latin typeface="Cambria Math"/>
                            </a:rPr>
                            <m:t>𝑑</m:t>
                          </m:r>
                          <m:r>
                            <a:rPr lang="en-US" b="0" i="1" smtClean="0">
                              <a:latin typeface="Cambria Math"/>
                            </a:rPr>
                            <m:t>∗</m:t>
                          </m:r>
                          <m:r>
                            <a:rPr lang="en-US" b="0" i="1" smtClean="0">
                              <a:latin typeface="Cambria Math"/>
                            </a:rPr>
                            <m:t>𝑐</m:t>
                          </m:r>
                        </m:den>
                      </m:f>
                      <m:r>
                        <a:rPr lang="en-US" b="0" i="1" smtClean="0">
                          <a:latin typeface="Cambria Math"/>
                        </a:rPr>
                        <m:t>∗(</m:t>
                      </m:r>
                      <m:r>
                        <a:rPr lang="en-US" b="0" i="1" smtClean="0">
                          <a:latin typeface="Cambria Math"/>
                        </a:rPr>
                        <m:t>𝑟</m:t>
                      </m:r>
                      <m:r>
                        <a:rPr lang="en-US" b="0" i="1" smtClean="0">
                          <a:latin typeface="Cambria Math"/>
                        </a:rPr>
                        <m:t>−</m:t>
                      </m:r>
                      <m:d>
                        <m:dPr>
                          <m:ctrlPr>
                            <a:rPr lang="en-US" b="0" i="1" smtClean="0">
                              <a:latin typeface="Cambria Math"/>
                            </a:rPr>
                          </m:ctrlPr>
                        </m:dPr>
                        <m:e>
                          <m:r>
                            <a:rPr lang="en-US" b="0" i="1" smtClean="0">
                              <a:latin typeface="Cambria Math"/>
                            </a:rPr>
                            <m:t>𝑑</m:t>
                          </m:r>
                          <m:r>
                            <a:rPr lang="en-US" b="0" i="1" smtClean="0">
                              <a:latin typeface="Cambria Math"/>
                            </a:rPr>
                            <m:t>+</m:t>
                          </m:r>
                          <m:r>
                            <a:rPr lang="en-US" b="0" i="1" smtClean="0">
                              <a:latin typeface="Cambria Math"/>
                            </a:rPr>
                            <m:t>𝑐</m:t>
                          </m:r>
                        </m:e>
                      </m:d>
                      <m:r>
                        <a:rPr lang="en-US" b="0" i="1" smtClean="0">
                          <a:latin typeface="Cambria Math"/>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800600" y="4442352"/>
                <a:ext cx="3493008" cy="566758"/>
              </a:xfrm>
              <a:prstGeom prst="rect">
                <a:avLst/>
              </a:prstGeom>
              <a:blipFill rotWithShape="1">
                <a:blip r:embed="rId2"/>
                <a:stretch>
                  <a:fillRect/>
                </a:stretch>
              </a:blipFill>
            </p:spPr>
            <p:txBody>
              <a:bodyPr/>
              <a:lstStyle/>
              <a:p>
                <a:r>
                  <a:rPr lang="en-US">
                    <a:noFill/>
                  </a:rPr>
                  <a:t> </a:t>
                </a:r>
              </a:p>
            </p:txBody>
          </p:sp>
        </mc:Fallback>
      </mc:AlternateContent>
      <p:sp>
        <p:nvSpPr>
          <p:cNvPr id="9" name="Rectangle 8"/>
          <p:cNvSpPr/>
          <p:nvPr/>
        </p:nvSpPr>
        <p:spPr>
          <a:xfrm>
            <a:off x="4948311" y="4073020"/>
            <a:ext cx="2108269" cy="369332"/>
          </a:xfrm>
          <a:prstGeom prst="rect">
            <a:avLst/>
          </a:prstGeom>
        </p:spPr>
        <p:txBody>
          <a:bodyPr wrap="none">
            <a:spAutoFit/>
          </a:bodyPr>
          <a:lstStyle/>
          <a:p>
            <a:r>
              <a:rPr lang="en-US" dirty="0" smtClean="0"/>
              <a:t>Associated weight:</a:t>
            </a:r>
          </a:p>
        </p:txBody>
      </p:sp>
      <mc:AlternateContent xmlns:mc="http://schemas.openxmlformats.org/markup-compatibility/2006" xmlns:a14="http://schemas.microsoft.com/office/drawing/2010/main">
        <mc:Choice Requires="a14">
          <p:sp>
            <p:nvSpPr>
              <p:cNvPr id="10" name="TextBox 9"/>
              <p:cNvSpPr txBox="1"/>
              <p:nvPr/>
            </p:nvSpPr>
            <p:spPr>
              <a:xfrm>
                <a:off x="304800" y="5486400"/>
                <a:ext cx="3687035" cy="1190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d>
                        <m:dPr>
                          <m:ctrlPr>
                            <a:rPr lang="en-US" b="0" i="1" smtClean="0">
                              <a:latin typeface="Cambria Math"/>
                            </a:rPr>
                          </m:ctrlPr>
                        </m:dPr>
                        <m:e>
                          <m:r>
                            <a:rPr lang="en-US" b="0" i="1" smtClean="0">
                              <a:latin typeface="Cambria Math"/>
                            </a:rPr>
                            <m:t>𝐻</m:t>
                          </m:r>
                          <m:d>
                            <m:dPr>
                              <m:ctrlPr>
                                <a:rPr lang="en-US" b="0" i="1" smtClean="0">
                                  <a:latin typeface="Cambria Math"/>
                                </a:rPr>
                              </m:ctrlPr>
                            </m:dPr>
                            <m:e>
                              <m:r>
                                <a:rPr lang="en-US" b="0" i="1" smtClean="0">
                                  <a:latin typeface="Cambria Math"/>
                                </a:rPr>
                                <m:t>𝑅</m:t>
                              </m:r>
                            </m:e>
                          </m:d>
                        </m:e>
                      </m:d>
                      <m:r>
                        <a:rPr lang="en-US" i="1" smtClean="0">
                          <a:latin typeface="Cambria Math"/>
                        </a:rPr>
                        <m:t>=</m:t>
                      </m:r>
                      <m:f>
                        <m:fPr>
                          <m:ctrlPr>
                            <a:rPr lang="en-US" i="1" smtClean="0">
                              <a:latin typeface="Cambria Math"/>
                            </a:rPr>
                          </m:ctrlPr>
                        </m:fPr>
                        <m:num>
                          <m:r>
                            <a:rPr lang="en-US" b="0" i="1" smtClean="0">
                              <a:latin typeface="Cambria Math"/>
                            </a:rPr>
                            <m:t>9</m:t>
                          </m:r>
                        </m:num>
                        <m:den>
                          <m:r>
                            <a:rPr lang="en-US" b="0" i="1" smtClean="0">
                              <a:latin typeface="Cambria Math"/>
                            </a:rPr>
                            <m:t>3∗4</m:t>
                          </m:r>
                        </m:den>
                      </m:f>
                      <m:r>
                        <a:rPr lang="en-US" b="0" i="1" smtClean="0">
                          <a:latin typeface="Cambria Math"/>
                        </a:rPr>
                        <m:t>∗</m:t>
                      </m:r>
                      <m:d>
                        <m:dPr>
                          <m:ctrlPr>
                            <a:rPr lang="en-US" b="0" i="1" smtClean="0">
                              <a:latin typeface="Cambria Math"/>
                            </a:rPr>
                          </m:ctrlPr>
                        </m:dPr>
                        <m:e>
                          <m:r>
                            <a:rPr lang="en-US" b="0" i="1" smtClean="0">
                              <a:latin typeface="Cambria Math"/>
                            </a:rPr>
                            <m:t>9−</m:t>
                          </m:r>
                          <m:d>
                            <m:dPr>
                              <m:ctrlPr>
                                <a:rPr lang="en-US" b="0" i="1" smtClean="0">
                                  <a:latin typeface="Cambria Math"/>
                                </a:rPr>
                              </m:ctrlPr>
                            </m:dPr>
                            <m:e>
                              <m:r>
                                <a:rPr lang="en-US" b="0" i="1" smtClean="0">
                                  <a:latin typeface="Cambria Math"/>
                                </a:rPr>
                                <m:t>3+4</m:t>
                              </m:r>
                            </m:e>
                          </m:d>
                        </m:e>
                      </m:d>
                    </m:oMath>
                  </m:oMathPara>
                </a14:m>
                <a:endParaRPr lang="en-US" b="0" i="1" dirty="0" smtClean="0">
                  <a:latin typeface="Cambria Math"/>
                </a:endParaRPr>
              </a:p>
              <a:p>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smtClean="0">
                          <a:latin typeface="Cambria Math"/>
                        </a:rPr>
                        <m:t>=</m:t>
                      </m:r>
                      <m:r>
                        <m:rPr>
                          <m:nor/>
                        </m:rPr>
                        <a:rPr lang="en-US" b="0" i="0" smtClean="0">
                          <a:latin typeface="Cambria Math"/>
                        </a:rPr>
                        <m:t>1.5</m:t>
                      </m:r>
                    </m:oMath>
                  </m:oMathPara>
                </a14:m>
                <a:endParaRPr lang="en-US"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304800" y="5486400"/>
                <a:ext cx="3687035" cy="119058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4788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33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62657382"/>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R w="28575" cap="flat" cmpd="sng" algn="ctr">
                      <a:solidFill>
                        <a:schemeClr val="accent5">
                          <a:lumMod val="7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tcPr>
                </a:tc>
              </a:tr>
              <a:tr h="370840">
                <a:tc>
                  <a:txBody>
                    <a:bodyPr/>
                    <a:lstStyle/>
                    <a:p>
                      <a:r>
                        <a:rPr lang="en-US" dirty="0" smtClean="0"/>
                        <a:t>Doc</a:t>
                      </a:r>
                      <a:r>
                        <a:rPr lang="en-US" baseline="-25000" dirty="0" smtClean="0"/>
                        <a:t>2</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tcPr>
                </a:tc>
              </a:tr>
              <a:tr h="370840">
                <a:tc>
                  <a:txBody>
                    <a:bodyPr/>
                    <a:lstStyle/>
                    <a:p>
                      <a:r>
                        <a:rPr lang="en-US" dirty="0" smtClean="0"/>
                        <a:t>Doc</a:t>
                      </a:r>
                      <a:r>
                        <a:rPr lang="en-US" baseline="-25000" dirty="0" smtClean="0"/>
                        <a:t>4</a:t>
                      </a:r>
                      <a:endParaRPr lang="en-US" dirty="0"/>
                    </a:p>
                  </a:txBody>
                  <a:tcPr/>
                </a:tc>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bl>
          </a:graphicData>
        </a:graphic>
      </p:graphicFrame>
    </p:spTree>
    <p:extLst>
      <p:ext uri="{BB962C8B-B14F-4D97-AF65-F5344CB8AC3E}">
        <p14:creationId xmlns:p14="http://schemas.microsoft.com/office/powerpoint/2010/main" val="463624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6804872"/>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r>
              <a:tr h="370840">
                <a:tc>
                  <a:txBody>
                    <a:bodyPr/>
                    <a:lstStyle/>
                    <a:p>
                      <a:r>
                        <a:rPr lang="en-US" dirty="0" smtClean="0"/>
                        <a:t>Doc</a:t>
                      </a:r>
                      <a:r>
                        <a:rPr lang="en-US" baseline="-25000" dirty="0" smtClean="0"/>
                        <a:t>1</a:t>
                      </a:r>
                      <a:endParaRPr lang="en-US" dirty="0"/>
                    </a:p>
                  </a:txBody>
                  <a:tcP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tcPr>
                </a:tc>
              </a:tr>
              <a:tr h="370840">
                <a:tc>
                  <a:txBody>
                    <a:bodyPr/>
                    <a:lstStyle/>
                    <a:p>
                      <a:r>
                        <a:rPr lang="en-US" dirty="0" smtClean="0"/>
                        <a:t>Doc</a:t>
                      </a:r>
                      <a:r>
                        <a:rPr lang="en-US" baseline="-25000" dirty="0" smtClean="0"/>
                        <a:t>2</a:t>
                      </a:r>
                      <a:endParaRPr lang="en-US"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tcPr>
                </a:tc>
              </a:tr>
              <a:tr h="370840">
                <a:tc>
                  <a:txBody>
                    <a:bodyPr/>
                    <a:lstStyle/>
                    <a:p>
                      <a:r>
                        <a:rPr lang="en-US" dirty="0" smtClean="0"/>
                        <a:t>Doc</a:t>
                      </a:r>
                      <a:r>
                        <a:rPr lang="en-US" baseline="-25000" dirty="0" smtClean="0"/>
                        <a:t>4</a:t>
                      </a:r>
                      <a:endParaRPr lang="en-US" dirty="0"/>
                    </a:p>
                  </a:txBody>
                  <a:tcPr>
                    <a:lnL w="28575" cap="flat" cmpd="sng" algn="ctr">
                      <a:solidFill>
                        <a:schemeClr val="accent5">
                          <a:lumMod val="75000"/>
                        </a:schemeClr>
                      </a:solidFill>
                      <a:prstDash val="solid"/>
                      <a:round/>
                      <a:headEnd type="none" w="med" len="med"/>
                      <a:tailEnd type="none" w="med" len="med"/>
                    </a:lnL>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0</a:t>
                      </a:r>
                      <a:endParaRPr lang="en-US" b="0"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42267437"/>
              </p:ext>
            </p:extLst>
          </p:nvPr>
        </p:nvGraphicFramePr>
        <p:xfrm>
          <a:off x="1295400" y="4114800"/>
          <a:ext cx="3386665" cy="111252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r>
            </a:tbl>
          </a:graphicData>
        </a:graphic>
      </p:graphicFrame>
      <p:sp>
        <p:nvSpPr>
          <p:cNvPr id="7" name="TextBox 6"/>
          <p:cNvSpPr txBox="1"/>
          <p:nvPr/>
        </p:nvSpPr>
        <p:spPr>
          <a:xfrm>
            <a:off x="4945966" y="5065381"/>
            <a:ext cx="2050561" cy="1200329"/>
          </a:xfrm>
          <a:prstGeom prst="rect">
            <a:avLst/>
          </a:prstGeom>
          <a:noFill/>
        </p:spPr>
        <p:txBody>
          <a:bodyPr wrap="none" rtlCol="0">
            <a:spAutoFit/>
          </a:bodyPr>
          <a:lstStyle/>
          <a:p>
            <a:r>
              <a:rPr lang="en-US" dirty="0" smtClean="0"/>
              <a:t>Where</a:t>
            </a:r>
          </a:p>
          <a:p>
            <a:r>
              <a:rPr lang="en-US" dirty="0" smtClean="0"/>
              <a:t>c=card(domain)</a:t>
            </a:r>
          </a:p>
          <a:p>
            <a:r>
              <a:rPr lang="en-US" dirty="0" smtClean="0"/>
              <a:t>d=card(codomain)</a:t>
            </a:r>
          </a:p>
          <a:p>
            <a:r>
              <a:rPr lang="en-US" dirty="0" smtClean="0"/>
              <a:t>r=card(relation)</a:t>
            </a:r>
          </a:p>
        </p:txBody>
      </p:sp>
      <mc:AlternateContent xmlns:mc="http://schemas.openxmlformats.org/markup-compatibility/2006" xmlns:a14="http://schemas.microsoft.com/office/drawing/2010/main">
        <mc:Choice Requires="a14">
          <p:sp>
            <p:nvSpPr>
              <p:cNvPr id="8" name="TextBox 7"/>
              <p:cNvSpPr txBox="1"/>
              <p:nvPr/>
            </p:nvSpPr>
            <p:spPr>
              <a:xfrm>
                <a:off x="4800600" y="4442352"/>
                <a:ext cx="3493008" cy="566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d>
                        <m:dPr>
                          <m:ctrlPr>
                            <a:rPr lang="en-US" b="0" i="1" smtClean="0">
                              <a:latin typeface="Cambria Math"/>
                            </a:rPr>
                          </m:ctrlPr>
                        </m:dPr>
                        <m:e>
                          <m:r>
                            <a:rPr lang="en-US" b="0" i="1" smtClean="0">
                              <a:latin typeface="Cambria Math"/>
                            </a:rPr>
                            <m:t>𝐻</m:t>
                          </m:r>
                          <m:d>
                            <m:dPr>
                              <m:ctrlPr>
                                <a:rPr lang="en-US" b="0" i="1" smtClean="0">
                                  <a:latin typeface="Cambria Math"/>
                                </a:rPr>
                              </m:ctrlPr>
                            </m:dPr>
                            <m:e>
                              <m:r>
                                <a:rPr lang="en-US" b="0" i="1" smtClean="0">
                                  <a:latin typeface="Cambria Math"/>
                                </a:rPr>
                                <m:t>𝑅</m:t>
                              </m:r>
                            </m:e>
                          </m:d>
                        </m:e>
                      </m:d>
                      <m:r>
                        <a:rPr lang="en-US" i="1" smtClean="0">
                          <a:latin typeface="Cambria Math"/>
                        </a:rPr>
                        <m:t>=</m:t>
                      </m:r>
                      <m:f>
                        <m:fPr>
                          <m:ctrlPr>
                            <a:rPr lang="en-US" i="1" smtClean="0">
                              <a:latin typeface="Cambria Math"/>
                            </a:rPr>
                          </m:ctrlPr>
                        </m:fPr>
                        <m:num>
                          <m:r>
                            <a:rPr lang="en-US" b="0" i="1" smtClean="0">
                              <a:latin typeface="Cambria Math"/>
                            </a:rPr>
                            <m:t>𝑟</m:t>
                          </m:r>
                        </m:num>
                        <m:den>
                          <m:r>
                            <a:rPr lang="en-US" b="0" i="1" smtClean="0">
                              <a:latin typeface="Cambria Math"/>
                            </a:rPr>
                            <m:t>𝑑</m:t>
                          </m:r>
                          <m:r>
                            <a:rPr lang="en-US" b="0" i="1" smtClean="0">
                              <a:latin typeface="Cambria Math"/>
                            </a:rPr>
                            <m:t>∗</m:t>
                          </m:r>
                          <m:r>
                            <a:rPr lang="en-US" b="0" i="1" smtClean="0">
                              <a:latin typeface="Cambria Math"/>
                            </a:rPr>
                            <m:t>𝑐</m:t>
                          </m:r>
                        </m:den>
                      </m:f>
                      <m:r>
                        <a:rPr lang="en-US" b="0" i="1" smtClean="0">
                          <a:latin typeface="Cambria Math"/>
                        </a:rPr>
                        <m:t>∗(</m:t>
                      </m:r>
                      <m:r>
                        <a:rPr lang="en-US" b="0" i="1" smtClean="0">
                          <a:latin typeface="Cambria Math"/>
                        </a:rPr>
                        <m:t>𝑟</m:t>
                      </m:r>
                      <m:r>
                        <a:rPr lang="en-US" b="0" i="1" smtClean="0">
                          <a:latin typeface="Cambria Math"/>
                        </a:rPr>
                        <m:t>−</m:t>
                      </m:r>
                      <m:d>
                        <m:dPr>
                          <m:ctrlPr>
                            <a:rPr lang="en-US" b="0" i="1" smtClean="0">
                              <a:latin typeface="Cambria Math"/>
                            </a:rPr>
                          </m:ctrlPr>
                        </m:dPr>
                        <m:e>
                          <m:r>
                            <a:rPr lang="en-US" b="0" i="1" smtClean="0">
                              <a:latin typeface="Cambria Math"/>
                            </a:rPr>
                            <m:t>𝑑</m:t>
                          </m:r>
                          <m:r>
                            <a:rPr lang="en-US" b="0" i="1" smtClean="0">
                              <a:latin typeface="Cambria Math"/>
                            </a:rPr>
                            <m:t>+</m:t>
                          </m:r>
                          <m:r>
                            <a:rPr lang="en-US" b="0" i="1" smtClean="0">
                              <a:latin typeface="Cambria Math"/>
                            </a:rPr>
                            <m:t>𝑐</m:t>
                          </m:r>
                        </m:e>
                      </m:d>
                      <m:r>
                        <a:rPr lang="en-US" b="0" i="1" smtClean="0">
                          <a:latin typeface="Cambria Math"/>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800600" y="4442352"/>
                <a:ext cx="3493008" cy="566758"/>
              </a:xfrm>
              <a:prstGeom prst="rect">
                <a:avLst/>
              </a:prstGeom>
              <a:blipFill rotWithShape="1">
                <a:blip r:embed="rId2"/>
                <a:stretch>
                  <a:fillRect/>
                </a:stretch>
              </a:blipFill>
            </p:spPr>
            <p:txBody>
              <a:bodyPr/>
              <a:lstStyle/>
              <a:p>
                <a:r>
                  <a:rPr lang="en-US">
                    <a:noFill/>
                  </a:rPr>
                  <a:t> </a:t>
                </a:r>
              </a:p>
            </p:txBody>
          </p:sp>
        </mc:Fallback>
      </mc:AlternateContent>
      <p:sp>
        <p:nvSpPr>
          <p:cNvPr id="9" name="Rectangle 8"/>
          <p:cNvSpPr/>
          <p:nvPr/>
        </p:nvSpPr>
        <p:spPr>
          <a:xfrm>
            <a:off x="4948311" y="4073020"/>
            <a:ext cx="2108269" cy="369332"/>
          </a:xfrm>
          <a:prstGeom prst="rect">
            <a:avLst/>
          </a:prstGeom>
        </p:spPr>
        <p:txBody>
          <a:bodyPr wrap="none">
            <a:spAutoFit/>
          </a:bodyPr>
          <a:lstStyle/>
          <a:p>
            <a:r>
              <a:rPr lang="en-US" dirty="0" smtClean="0"/>
              <a:t>Associated weight:</a:t>
            </a:r>
          </a:p>
        </p:txBody>
      </p:sp>
      <mc:AlternateContent xmlns:mc="http://schemas.openxmlformats.org/markup-compatibility/2006" xmlns:a14="http://schemas.microsoft.com/office/drawing/2010/main">
        <mc:Choice Requires="a14">
          <p:sp>
            <p:nvSpPr>
              <p:cNvPr id="10" name="TextBox 9"/>
              <p:cNvSpPr txBox="1"/>
              <p:nvPr/>
            </p:nvSpPr>
            <p:spPr>
              <a:xfrm>
                <a:off x="304800" y="5486400"/>
                <a:ext cx="3597267" cy="11649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d>
                        <m:dPr>
                          <m:ctrlPr>
                            <a:rPr lang="en-US" b="0" i="1" smtClean="0">
                              <a:latin typeface="Cambria Math"/>
                            </a:rPr>
                          </m:ctrlPr>
                        </m:dPr>
                        <m:e>
                          <m:r>
                            <a:rPr lang="en-US" b="0" i="1" smtClean="0">
                              <a:latin typeface="Cambria Math"/>
                            </a:rPr>
                            <m:t>𝐻</m:t>
                          </m:r>
                          <m:d>
                            <m:dPr>
                              <m:ctrlPr>
                                <a:rPr lang="en-US" b="0" i="1" smtClean="0">
                                  <a:latin typeface="Cambria Math"/>
                                </a:rPr>
                              </m:ctrlPr>
                            </m:dPr>
                            <m:e>
                              <m:r>
                                <a:rPr lang="en-US" b="0" i="1" smtClean="0">
                                  <a:latin typeface="Cambria Math"/>
                                </a:rPr>
                                <m:t>𝑅</m:t>
                              </m:r>
                            </m:e>
                          </m:d>
                        </m:e>
                      </m:d>
                      <m:r>
                        <a:rPr lang="en-US" i="1" smtClean="0">
                          <a:latin typeface="Cambria Math"/>
                        </a:rPr>
                        <m:t>=</m:t>
                      </m:r>
                      <m:f>
                        <m:fPr>
                          <m:ctrlPr>
                            <a:rPr lang="en-US" i="1" smtClean="0">
                              <a:latin typeface="Cambria Math"/>
                            </a:rPr>
                          </m:ctrlPr>
                        </m:fPr>
                        <m:num>
                          <m:r>
                            <a:rPr lang="en-US" b="0" i="1" smtClean="0">
                              <a:latin typeface="Cambria Math"/>
                            </a:rPr>
                            <m:t>6</m:t>
                          </m:r>
                        </m:num>
                        <m:den>
                          <m:r>
                            <a:rPr lang="en-US" b="0" i="1" smtClean="0">
                              <a:latin typeface="Cambria Math"/>
                            </a:rPr>
                            <m:t>2∗4</m:t>
                          </m:r>
                        </m:den>
                      </m:f>
                      <m:r>
                        <a:rPr lang="en-US" b="0" i="1" smtClean="0">
                          <a:latin typeface="Cambria Math"/>
                        </a:rPr>
                        <m:t>∗</m:t>
                      </m:r>
                      <m:d>
                        <m:dPr>
                          <m:ctrlPr>
                            <a:rPr lang="en-US" b="0" i="1" smtClean="0">
                              <a:latin typeface="Cambria Math"/>
                            </a:rPr>
                          </m:ctrlPr>
                        </m:dPr>
                        <m:e>
                          <m:r>
                            <a:rPr lang="en-US" b="0" i="1" smtClean="0">
                              <a:latin typeface="Cambria Math"/>
                            </a:rPr>
                            <m:t>6−</m:t>
                          </m:r>
                          <m:d>
                            <m:dPr>
                              <m:ctrlPr>
                                <a:rPr lang="en-US" b="0" i="1" smtClean="0">
                                  <a:latin typeface="Cambria Math"/>
                                </a:rPr>
                              </m:ctrlPr>
                            </m:dPr>
                            <m:e>
                              <m:r>
                                <a:rPr lang="en-US" b="0" i="1" smtClean="0">
                                  <a:latin typeface="Cambria Math"/>
                                </a:rPr>
                                <m:t>2+4</m:t>
                              </m:r>
                            </m:e>
                          </m:d>
                        </m:e>
                      </m:d>
                    </m:oMath>
                  </m:oMathPara>
                </a14:m>
                <a:endParaRPr lang="en-US" b="0" i="1" dirty="0" smtClean="0">
                  <a:latin typeface="Cambria Math"/>
                </a:endParaRPr>
              </a:p>
              <a:p>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smtClean="0">
                          <a:latin typeface="Cambria Math"/>
                        </a:rPr>
                        <m:t>=</m:t>
                      </m:r>
                      <m:r>
                        <m:rPr>
                          <m:nor/>
                        </m:rPr>
                        <a:rPr lang="en-US" smtClean="0">
                          <a:latin typeface="Cambria Math"/>
                        </a:rPr>
                        <m:t>0</m:t>
                      </m:r>
                    </m:oMath>
                  </m:oMathPara>
                </a14:m>
                <a:endParaRPr lang="en-US"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304800" y="5486400"/>
                <a:ext cx="3597267" cy="1164934"/>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4731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35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22664535"/>
              </p:ext>
            </p:extLst>
          </p:nvPr>
        </p:nvGraphicFramePr>
        <p:xfrm>
          <a:off x="1295400" y="1676400"/>
          <a:ext cx="3386665"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tc>
              </a:tr>
              <a:tr h="370840">
                <a:tc>
                  <a:txBody>
                    <a:bodyPr/>
                    <a:lstStyle/>
                    <a:p>
                      <a:r>
                        <a:rPr lang="en-US" dirty="0" smtClean="0"/>
                        <a:t>Doc</a:t>
                      </a:r>
                      <a:r>
                        <a:rPr lang="en-US" baseline="-25000" dirty="0" smtClean="0"/>
                        <a:t>1</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c>
                  <a:txBody>
                    <a:bodyPr/>
                    <a:lstStyle/>
                    <a:p>
                      <a:pPr algn="ctr"/>
                      <a:r>
                        <a:rPr lang="en-US" b="0" dirty="0" smtClean="0"/>
                        <a:t>0</a:t>
                      </a:r>
                      <a:endParaRPr lang="en-US" b="0" dirty="0"/>
                    </a:p>
                  </a:txBody>
                  <a:tcPr/>
                </a:tc>
              </a:tr>
              <a:tr h="370840">
                <a:tc>
                  <a:txBody>
                    <a:bodyPr/>
                    <a:lstStyle/>
                    <a:p>
                      <a:r>
                        <a:rPr lang="en-US" dirty="0" smtClean="0"/>
                        <a:t>Doc</a:t>
                      </a:r>
                      <a:r>
                        <a:rPr lang="en-US" baseline="-25000" dirty="0" smtClean="0"/>
                        <a:t>2</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r>
              <a:tr h="370840">
                <a:tc>
                  <a:txBody>
                    <a:bodyPr/>
                    <a:lstStyle/>
                    <a:p>
                      <a:r>
                        <a:rPr lang="en-US" dirty="0" smtClean="0"/>
                        <a:t>Doc</a:t>
                      </a:r>
                      <a:r>
                        <a:rPr lang="en-US" baseline="-25000" dirty="0" smtClean="0"/>
                        <a:t>3</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r>
              <a:tr h="370840">
                <a:tc>
                  <a:txBody>
                    <a:bodyPr/>
                    <a:lstStyle/>
                    <a:p>
                      <a:r>
                        <a:rPr lang="en-US" dirty="0" smtClean="0"/>
                        <a:t>Doc</a:t>
                      </a:r>
                      <a:r>
                        <a:rPr lang="en-US" baseline="-25000" dirty="0" smtClean="0"/>
                        <a:t>4</a:t>
                      </a:r>
                      <a:endParaRPr lang="en-US" dirty="0"/>
                    </a:p>
                  </a:txBody>
                  <a:tcPr/>
                </a:tc>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96602904"/>
              </p:ext>
            </p:extLst>
          </p:nvPr>
        </p:nvGraphicFramePr>
        <p:xfrm>
          <a:off x="1295400" y="4038600"/>
          <a:ext cx="3386665" cy="1483360"/>
        </p:xfrm>
        <a:graphic>
          <a:graphicData uri="http://schemas.openxmlformats.org/drawingml/2006/table">
            <a:tbl>
              <a:tblPr firstRow="1" bandRow="1">
                <a:tableStyleId>{5C22544A-7EE6-4342-B048-85BDC9FD1C3A}</a:tableStyleId>
              </a:tblPr>
              <a:tblGrid>
                <a:gridCol w="677333"/>
                <a:gridCol w="677333"/>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3</a:t>
                      </a:r>
                      <a:endParaRPr lang="en-US" sz="120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4</a:t>
                      </a:r>
                      <a:endParaRPr lang="en-US" sz="1200"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r>
              <a:tr h="370840">
                <a:tc>
                  <a:txBody>
                    <a:bodyPr/>
                    <a:lstStyle/>
                    <a:p>
                      <a:r>
                        <a:rPr lang="en-US" dirty="0" smtClean="0"/>
                        <a:t>Doc</a:t>
                      </a:r>
                      <a:r>
                        <a:rPr lang="en-US" baseline="-25000" dirty="0" smtClean="0"/>
                        <a:t>2</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0</a:t>
                      </a:r>
                      <a:endParaRPr lang="en-US" b="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r>
              <a:tr h="370840">
                <a:tc>
                  <a:txBody>
                    <a:bodyPr/>
                    <a:lstStyle/>
                    <a:p>
                      <a:r>
                        <a:rPr lang="en-US" dirty="0" smtClean="0"/>
                        <a:t>Doc</a:t>
                      </a:r>
                      <a:r>
                        <a:rPr lang="en-US" baseline="-25000" dirty="0" smtClean="0"/>
                        <a:t>3</a:t>
                      </a:r>
                      <a:endParaRPr lang="en-US" dirty="0"/>
                    </a:p>
                  </a:txBody>
                  <a:tcPr>
                    <a:solidFill>
                      <a:schemeClr val="accent5">
                        <a:lumMod val="60000"/>
                        <a:lumOff val="40000"/>
                      </a:schemeClr>
                    </a:solidFill>
                  </a:tcPr>
                </a:tc>
                <a:tc>
                  <a:txBody>
                    <a:bodyPr/>
                    <a:lstStyle/>
                    <a:p>
                      <a:pPr algn="ctr"/>
                      <a:r>
                        <a:rPr lang="en-US" b="0" dirty="0" smtClean="0"/>
                        <a:t>1</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0</a:t>
                      </a:r>
                      <a:endParaRPr lang="en-US" b="0"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r>
              <a:tr h="370840">
                <a:tc>
                  <a:txBody>
                    <a:bodyPr/>
                    <a:lstStyle/>
                    <a:p>
                      <a:r>
                        <a:rPr lang="en-US" dirty="0" smtClean="0"/>
                        <a:t>Doc</a:t>
                      </a:r>
                      <a:r>
                        <a:rPr lang="en-US" baseline="-25000" dirty="0" smtClean="0"/>
                        <a:t>4</a:t>
                      </a:r>
                      <a:endParaRPr lang="en-US" dirty="0"/>
                    </a:p>
                  </a:txBody>
                  <a:tcPr>
                    <a:solidFill>
                      <a:schemeClr val="accent5">
                        <a:lumMod val="60000"/>
                        <a:lumOff val="40000"/>
                      </a:schemeClr>
                    </a:solidFill>
                  </a:tcPr>
                </a:tc>
                <a:tc>
                  <a:txBody>
                    <a:bodyPr/>
                    <a:lstStyle/>
                    <a:p>
                      <a:pPr algn="ctr"/>
                      <a:r>
                        <a:rPr lang="en-US" b="0" dirty="0" smtClean="0"/>
                        <a:t>0</a:t>
                      </a:r>
                      <a:endParaRPr lang="en-US" b="0" dirty="0"/>
                    </a:p>
                  </a:txBody>
                  <a:tcPr>
                    <a:solidFill>
                      <a:schemeClr val="accent5">
                        <a:lumMod val="60000"/>
                        <a:lumOff val="40000"/>
                      </a:schemeClr>
                    </a:solidFill>
                  </a:tcPr>
                </a:tc>
                <a:tc>
                  <a:txBody>
                    <a:bodyPr/>
                    <a:lstStyle/>
                    <a:p>
                      <a:pPr algn="ctr"/>
                      <a:r>
                        <a:rPr lang="en-US" b="0" dirty="0" smtClean="0"/>
                        <a:t>1</a:t>
                      </a:r>
                      <a:endParaRPr lang="en-US" b="0" dirty="0"/>
                    </a:p>
                  </a:txBody>
                  <a:tcPr>
                    <a:lnR w="28575"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B w="28575"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b="0" dirty="0" smtClean="0"/>
                        <a:t>1</a:t>
                      </a:r>
                      <a:endParaRPr lang="en-US" b="0" dirty="0"/>
                    </a:p>
                  </a:txBody>
                  <a:tcPr>
                    <a:lnL w="28575"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r>
            </a:tbl>
          </a:graphicData>
        </a:graphic>
      </p:graphicFrame>
      <p:sp>
        <p:nvSpPr>
          <p:cNvPr id="3" name="TextBox 2"/>
          <p:cNvSpPr txBox="1"/>
          <p:nvPr/>
        </p:nvSpPr>
        <p:spPr>
          <a:xfrm>
            <a:off x="2195512" y="5631894"/>
            <a:ext cx="1696298" cy="369332"/>
          </a:xfrm>
          <a:prstGeom prst="rect">
            <a:avLst/>
          </a:prstGeom>
          <a:noFill/>
        </p:spPr>
        <p:txBody>
          <a:bodyPr wrap="none" rtlCol="0">
            <a:spAutoFit/>
          </a:bodyPr>
          <a:lstStyle/>
          <a:p>
            <a:r>
              <a:rPr lang="en-US" dirty="0" smtClean="0"/>
              <a:t>Hyper concept</a:t>
            </a:r>
            <a:endParaRPr lang="en-US" dirty="0"/>
          </a:p>
        </p:txBody>
      </p:sp>
      <p:cxnSp>
        <p:nvCxnSpPr>
          <p:cNvPr id="8" name="Straight Arrow Connector 7"/>
          <p:cNvCxnSpPr>
            <a:stCxn id="5" idx="2"/>
            <a:endCxn id="6" idx="0"/>
          </p:cNvCxnSpPr>
          <p:nvPr/>
        </p:nvCxnSpPr>
        <p:spPr>
          <a:xfrm>
            <a:off x="2988732" y="3530600"/>
            <a:ext cx="0" cy="508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788912762"/>
              </p:ext>
            </p:extLst>
          </p:nvPr>
        </p:nvGraphicFramePr>
        <p:xfrm>
          <a:off x="5334000" y="4353560"/>
          <a:ext cx="2031999" cy="741680"/>
        </p:xfrm>
        <a:graphic>
          <a:graphicData uri="http://schemas.openxmlformats.org/drawingml/2006/table">
            <a:tbl>
              <a:tblPr firstRow="1" bandRow="1">
                <a:tableStyleId>{5C22544A-7EE6-4342-B048-85BDC9FD1C3A}</a:tableStyleId>
              </a:tblPr>
              <a:tblGrid>
                <a:gridCol w="677333"/>
                <a:gridCol w="677333"/>
                <a:gridCol w="677333"/>
              </a:tblGrid>
              <a:tr h="370840">
                <a:tc>
                  <a:txBody>
                    <a:bodyPr/>
                    <a:lstStyle/>
                    <a:p>
                      <a:endParaRPr lang="en-US" dirty="0"/>
                    </a:p>
                  </a:txBody>
                  <a:tcPr/>
                </a:tc>
                <a:tc>
                  <a:txBody>
                    <a:bodyPr/>
                    <a:lstStyle/>
                    <a:p>
                      <a:r>
                        <a:rPr lang="en-US" sz="1200" dirty="0" smtClean="0"/>
                        <a:t>word</a:t>
                      </a:r>
                      <a:r>
                        <a:rPr lang="en-US" sz="1200" baseline="-25000" dirty="0" smtClean="0"/>
                        <a:t>1</a:t>
                      </a:r>
                      <a:endParaRPr lang="en-US" sz="120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a:t>
                      </a:r>
                      <a:r>
                        <a:rPr lang="en-US" sz="1200" baseline="-25000" dirty="0" smtClean="0"/>
                        <a:t>2</a:t>
                      </a:r>
                      <a:endParaRPr lang="en-US" sz="1200" dirty="0"/>
                    </a:p>
                  </a:txBody>
                  <a:tcPr/>
                </a:tc>
              </a:tr>
              <a:tr h="370840">
                <a:tc>
                  <a:txBody>
                    <a:bodyPr/>
                    <a:lstStyle/>
                    <a:p>
                      <a:r>
                        <a:rPr lang="en-US" dirty="0" smtClean="0"/>
                        <a:t>Doc</a:t>
                      </a:r>
                      <a:r>
                        <a:rPr lang="en-US" baseline="-25000" dirty="0" smtClean="0"/>
                        <a:t>1</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r>
            </a:tbl>
          </a:graphicData>
        </a:graphic>
      </p:graphicFrame>
      <p:cxnSp>
        <p:nvCxnSpPr>
          <p:cNvPr id="12" name="Straight Arrow Connector 11"/>
          <p:cNvCxnSpPr>
            <a:stCxn id="5" idx="2"/>
            <a:endCxn id="10" idx="0"/>
          </p:cNvCxnSpPr>
          <p:nvPr/>
        </p:nvCxnSpPr>
        <p:spPr>
          <a:xfrm>
            <a:off x="2988732" y="3530600"/>
            <a:ext cx="3361267" cy="8229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76628" y="5257800"/>
            <a:ext cx="2146742" cy="369332"/>
          </a:xfrm>
          <a:prstGeom prst="rect">
            <a:avLst/>
          </a:prstGeom>
          <a:noFill/>
        </p:spPr>
        <p:txBody>
          <a:bodyPr wrap="none" rtlCol="0">
            <a:spAutoFit/>
          </a:bodyPr>
          <a:lstStyle/>
          <a:p>
            <a:r>
              <a:rPr lang="en-US" dirty="0" smtClean="0"/>
              <a:t>Remaining relation</a:t>
            </a:r>
            <a:endParaRPr lang="en-US" dirty="0"/>
          </a:p>
        </p:txBody>
      </p:sp>
    </p:spTree>
    <p:extLst>
      <p:ext uri="{BB962C8B-B14F-4D97-AF65-F5344CB8AC3E}">
        <p14:creationId xmlns:p14="http://schemas.microsoft.com/office/powerpoint/2010/main" val="1982224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Keyword extraction</a:t>
            </a:r>
          </a:p>
        </p:txBody>
      </p:sp>
      <p:sp>
        <p:nvSpPr>
          <p:cNvPr id="3" name="Content Placeholder 2"/>
          <p:cNvSpPr>
            <a:spLocks noGrp="1"/>
          </p:cNvSpPr>
          <p:nvPr>
            <p:ph idx="1"/>
          </p:nvPr>
        </p:nvSpPr>
        <p:spPr/>
        <p:txBody>
          <a:bodyPr/>
          <a:lstStyle/>
          <a:p>
            <a:r>
              <a:rPr lang="en-US" sz="2800" dirty="0"/>
              <a:t>By applying this rectangular decomposition in a recursive way, a browsing tree of the corpus is constructed.</a:t>
            </a:r>
          </a:p>
          <a:p>
            <a:r>
              <a:rPr lang="en-US" sz="2800" dirty="0"/>
              <a:t>This hyper concepts tree makes it possible to represent a big corpus in a convenient structured </a:t>
            </a:r>
            <a:r>
              <a:rPr lang="en-US" sz="2800" dirty="0" smtClean="0"/>
              <a:t>way.</a:t>
            </a:r>
            <a:endParaRPr lang="en-US" sz="2800" dirty="0"/>
          </a:p>
          <a:p>
            <a:endParaRPr lang="en-US" dirty="0"/>
          </a:p>
          <a:p>
            <a:endParaRPr lang="en-US" dirty="0"/>
          </a:p>
        </p:txBody>
      </p:sp>
      <p:sp>
        <p:nvSpPr>
          <p:cNvPr id="4" name="Slide Number Placeholder 3"/>
          <p:cNvSpPr>
            <a:spLocks noGrp="1"/>
          </p:cNvSpPr>
          <p:nvPr>
            <p:ph type="sldNum" sz="quarter" idx="12"/>
          </p:nvPr>
        </p:nvSpPr>
        <p:spPr/>
        <p:txBody>
          <a:bodyPr/>
          <a:lstStyle/>
          <a:p>
            <a:fld id="{D455C140-DB36-49F8-B6FA-4AD3CD817BB7}" type="slidenum">
              <a:rPr lang="en-US" smtClean="0"/>
              <a:t>36</a:t>
            </a:fld>
            <a:endParaRPr lang="en-US"/>
          </a:p>
        </p:txBody>
      </p:sp>
    </p:spTree>
    <p:extLst>
      <p:ext uri="{BB962C8B-B14F-4D97-AF65-F5344CB8AC3E}">
        <p14:creationId xmlns:p14="http://schemas.microsoft.com/office/powerpoint/2010/main" val="3205498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Keyword extraction</a:t>
            </a:r>
          </a:p>
        </p:txBody>
      </p:sp>
      <p:sp>
        <p:nvSpPr>
          <p:cNvPr id="4" name="Slide Number Placeholder 3"/>
          <p:cNvSpPr>
            <a:spLocks noGrp="1"/>
          </p:cNvSpPr>
          <p:nvPr>
            <p:ph type="sldNum" sz="quarter" idx="12"/>
          </p:nvPr>
        </p:nvSpPr>
        <p:spPr/>
        <p:txBody>
          <a:bodyPr/>
          <a:lstStyle/>
          <a:p>
            <a:fld id="{D455C140-DB36-49F8-B6FA-4AD3CD817BB7}" type="slidenum">
              <a:rPr lang="en-US" smtClean="0"/>
              <a:t>37</a:t>
            </a:fld>
            <a:endParaRPr lang="en-US"/>
          </a:p>
        </p:txBody>
      </p:sp>
      <p:sp>
        <p:nvSpPr>
          <p:cNvPr id="6" name="ZoneTexte 5"/>
          <p:cNvSpPr txBox="1"/>
          <p:nvPr/>
        </p:nvSpPr>
        <p:spPr>
          <a:xfrm>
            <a:off x="1905000" y="6019800"/>
            <a:ext cx="521969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Hyper rectangles tree of a small set of documents</a:t>
            </a:r>
            <a:endParaRPr lang="en-US" dirty="0"/>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1219200"/>
            <a:ext cx="6400800" cy="463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018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t>Existing methods</a:t>
            </a:r>
          </a:p>
          <a:p>
            <a:r>
              <a:rPr lang="en-US" sz="3600" dirty="0" smtClean="0"/>
              <a:t>Definitions</a:t>
            </a:r>
          </a:p>
          <a:p>
            <a:r>
              <a:rPr lang="en-US" sz="3600" dirty="0" smtClean="0"/>
              <a:t>Keyword extraction</a:t>
            </a:r>
          </a:p>
          <a:p>
            <a:r>
              <a:rPr lang="en-US" sz="3600" dirty="0" smtClean="0">
                <a:solidFill>
                  <a:srgbClr val="FF0000"/>
                </a:solidFill>
              </a:rPr>
              <a:t>Classification</a:t>
            </a:r>
          </a:p>
          <a:p>
            <a:r>
              <a:rPr lang="en-US" sz="3600" dirty="0" smtClean="0"/>
              <a:t>Results</a:t>
            </a:r>
          </a:p>
          <a:p>
            <a:r>
              <a:rPr lang="en-US" sz="3600" dirty="0" smtClean="0"/>
              <a:t>Conclusion and future work</a:t>
            </a:r>
            <a:endParaRPr lang="en-US" sz="3600" dirty="0"/>
          </a:p>
        </p:txBody>
      </p:sp>
      <p:sp>
        <p:nvSpPr>
          <p:cNvPr id="4" name="Slide Number Placeholder 3"/>
          <p:cNvSpPr>
            <a:spLocks noGrp="1"/>
          </p:cNvSpPr>
          <p:nvPr>
            <p:ph type="sldNum" sz="quarter" idx="12"/>
          </p:nvPr>
        </p:nvSpPr>
        <p:spPr/>
        <p:txBody>
          <a:bodyPr/>
          <a:lstStyle/>
          <a:p>
            <a:fld id="{D455C140-DB36-49F8-B6FA-4AD3CD817BB7}" type="slidenum">
              <a:rPr lang="en-US" smtClean="0"/>
              <a:t>38</a:t>
            </a:fld>
            <a:endParaRPr lang="en-US" dirty="0"/>
          </a:p>
        </p:txBody>
      </p:sp>
    </p:spTree>
    <p:extLst>
      <p:ext uri="{BB962C8B-B14F-4D97-AF65-F5344CB8AC3E}">
        <p14:creationId xmlns:p14="http://schemas.microsoft.com/office/powerpoint/2010/main" val="2894543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Classification</a:t>
            </a:r>
            <a:endParaRPr lang="en-US" dirty="0"/>
          </a:p>
        </p:txBody>
      </p:sp>
      <p:sp>
        <p:nvSpPr>
          <p:cNvPr id="4" name="Slide Number Placeholder 3"/>
          <p:cNvSpPr>
            <a:spLocks noGrp="1"/>
          </p:cNvSpPr>
          <p:nvPr>
            <p:ph type="sldNum" sz="quarter" idx="12"/>
          </p:nvPr>
        </p:nvSpPr>
        <p:spPr/>
        <p:txBody>
          <a:bodyPr/>
          <a:lstStyle/>
          <a:p>
            <a:fld id="{D455C140-DB36-49F8-B6FA-4AD3CD817BB7}" type="slidenum">
              <a:rPr lang="en-US" smtClean="0"/>
              <a:t>39</a:t>
            </a:fld>
            <a:endParaRPr lang="en-US"/>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457200" y="1600200"/>
                <a:ext cx="8229600" cy="4525963"/>
              </a:xfrm>
            </p:spPr>
            <p:txBody>
              <a:bodyPr/>
              <a:lstStyle/>
              <a:p>
                <a:r>
                  <a:rPr lang="en-US" sz="2800" dirty="0" smtClean="0"/>
                  <a:t>For a given depth </a:t>
                </a:r>
                <a14:m>
                  <m:oMath xmlns:m="http://schemas.openxmlformats.org/officeDocument/2006/math">
                    <m:r>
                      <a:rPr lang="en-US" sz="2800" b="0" i="1" smtClean="0">
                        <a:latin typeface="Cambria Math"/>
                      </a:rPr>
                      <m:t>𝑑</m:t>
                    </m:r>
                  </m:oMath>
                </a14:m>
                <a:r>
                  <a:rPr lang="en-US" sz="2800" dirty="0" smtClean="0"/>
                  <a:t> of the hyper rectangle tree, and for each category </a:t>
                </a:r>
                <a14:m>
                  <m:oMath xmlns:m="http://schemas.openxmlformats.org/officeDocument/2006/math">
                    <m:r>
                      <a:rPr lang="en-US" sz="2800" b="0" i="1" smtClean="0">
                        <a:latin typeface="Cambria Math"/>
                      </a:rPr>
                      <m:t>𝑖</m:t>
                    </m:r>
                  </m:oMath>
                </a14:m>
                <a:r>
                  <a:rPr lang="en-US" sz="2800" dirty="0" smtClean="0"/>
                  <a:t> of documents, a set of keywords </a:t>
                </a:r>
                <a14:m>
                  <m:oMath xmlns:m="http://schemas.openxmlformats.org/officeDocument/2006/math">
                    <m:sSub>
                      <m:sSubPr>
                        <m:ctrlPr>
                          <a:rPr lang="en-US" sz="2800" i="1" smtClean="0">
                            <a:latin typeface="Cambria Math"/>
                          </a:rPr>
                        </m:ctrlPr>
                      </m:sSubPr>
                      <m:e>
                        <m:r>
                          <a:rPr lang="en-US" sz="2800" b="0" i="1" smtClean="0">
                            <a:latin typeface="Cambria Math"/>
                          </a:rPr>
                          <m:t>𝑆</m:t>
                        </m:r>
                      </m:e>
                      <m:sub>
                        <m:r>
                          <a:rPr lang="en-US" sz="2800" b="0" i="1" smtClean="0">
                            <a:latin typeface="Cambria Math"/>
                          </a:rPr>
                          <m:t>𝑑</m:t>
                        </m:r>
                      </m:sub>
                    </m:sSub>
                    <m:d>
                      <m:dPr>
                        <m:ctrlPr>
                          <a:rPr lang="en-US" sz="2800" b="0" i="1" smtClean="0">
                            <a:latin typeface="Cambria Math"/>
                          </a:rPr>
                        </m:ctrlPr>
                      </m:dPr>
                      <m:e>
                        <m:r>
                          <a:rPr lang="en-US" sz="2800" b="0" i="1" smtClean="0">
                            <a:latin typeface="Cambria Math"/>
                          </a:rPr>
                          <m:t>𝑖</m:t>
                        </m:r>
                      </m:e>
                    </m:d>
                  </m:oMath>
                </a14:m>
                <a:r>
                  <a:rPr lang="en-US" sz="2800" dirty="0" smtClean="0"/>
                  <a:t> is obtained.</a:t>
                </a:r>
              </a:p>
              <a:p>
                <a:r>
                  <a:rPr lang="en-US" sz="2800" dirty="0" smtClean="0"/>
                  <a:t>Those keywords are fed into a random forest classifier.</a:t>
                </a:r>
              </a:p>
              <a:p>
                <a:r>
                  <a:rPr lang="en-US" sz="2800" dirty="0" smtClean="0"/>
                  <a:t>Random forest is an ensemble of several decision trees.</a:t>
                </a:r>
                <a:endParaRPr lang="en-US" sz="2800" dirty="0"/>
              </a:p>
              <a:p>
                <a:endParaRPr lang="en-US" dirty="0"/>
              </a:p>
              <a:p>
                <a:endParaRPr lang="en-US"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1">
                <a:blip r:embed="rId2"/>
                <a:stretch>
                  <a:fillRect l="-1259" t="-1348" r="-2370"/>
                </a:stretch>
              </a:blipFill>
            </p:spPr>
            <p:txBody>
              <a:bodyPr/>
              <a:lstStyle/>
              <a:p>
                <a:r>
                  <a:rPr lang="en-US">
                    <a:noFill/>
                  </a:rPr>
                  <a:t> </a:t>
                </a:r>
              </a:p>
            </p:txBody>
          </p:sp>
        </mc:Fallback>
      </mc:AlternateContent>
    </p:spTree>
    <p:extLst>
      <p:ext uri="{BB962C8B-B14F-4D97-AF65-F5344CB8AC3E}">
        <p14:creationId xmlns:p14="http://schemas.microsoft.com/office/powerpoint/2010/main" val="337644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fr-FR" dirty="0"/>
          </a:p>
        </p:txBody>
      </p:sp>
      <p:sp>
        <p:nvSpPr>
          <p:cNvPr id="3" name="Content Placeholder 2"/>
          <p:cNvSpPr>
            <a:spLocks noGrp="1"/>
          </p:cNvSpPr>
          <p:nvPr>
            <p:ph idx="1"/>
          </p:nvPr>
        </p:nvSpPr>
        <p:spPr/>
        <p:txBody>
          <a:bodyPr>
            <a:normAutofit fontScale="85000" lnSpcReduction="20000"/>
          </a:bodyPr>
          <a:lstStyle/>
          <a:p>
            <a:r>
              <a:rPr lang="en-US" dirty="0" smtClean="0"/>
              <a:t>Natural language is as difficult as human thinking understanding.</a:t>
            </a:r>
          </a:p>
          <a:p>
            <a:pPr algn="just"/>
            <a:r>
              <a:rPr lang="en-US" b="1" dirty="0" smtClean="0"/>
              <a:t>Is there any shared method (between different natural languages) for extracting the most relevant  words or concepts in a text ?</a:t>
            </a:r>
          </a:p>
          <a:p>
            <a:r>
              <a:rPr lang="en-US" dirty="0" smtClean="0"/>
              <a:t>What is the meaning of understanding a text?</a:t>
            </a:r>
          </a:p>
          <a:p>
            <a:r>
              <a:rPr lang="en-US" dirty="0" smtClean="0"/>
              <a:t>Isn’t it first a summarization process consisting in assigning  </a:t>
            </a:r>
            <a:r>
              <a:rPr lang="en-US" b="1" dirty="0" smtClean="0"/>
              <a:t>names</a:t>
            </a:r>
            <a:r>
              <a:rPr lang="en-US" dirty="0" smtClean="0"/>
              <a:t> to concepts </a:t>
            </a:r>
            <a:r>
              <a:rPr lang="en-US" b="1" dirty="0" smtClean="0"/>
              <a:t>used to link </a:t>
            </a:r>
            <a:r>
              <a:rPr lang="en-US" dirty="0" smtClean="0"/>
              <a:t>in an </a:t>
            </a:r>
            <a:r>
              <a:rPr lang="en-US" b="1" dirty="0" smtClean="0"/>
              <a:t>optimized way </a:t>
            </a:r>
            <a:r>
              <a:rPr lang="en-US" dirty="0" smtClean="0"/>
              <a:t>different </a:t>
            </a:r>
            <a:r>
              <a:rPr lang="en-US" b="1" dirty="0" smtClean="0"/>
              <a:t>elements</a:t>
            </a:r>
            <a:r>
              <a:rPr lang="en-US" dirty="0" smtClean="0"/>
              <a:t> of a text?</a:t>
            </a:r>
          </a:p>
          <a:p>
            <a:r>
              <a:rPr lang="en-US" dirty="0" smtClean="0"/>
              <a:t>How could we apply these ideas to </a:t>
            </a:r>
            <a:r>
              <a:rPr lang="en-US" b="1" dirty="0" smtClean="0"/>
              <a:t>extract names as labels of significant concepts</a:t>
            </a:r>
            <a:r>
              <a:rPr lang="en-US" dirty="0" smtClean="0"/>
              <a:t> in a text in order to characterize a document?  What we call conceptual features.</a:t>
            </a:r>
          </a:p>
          <a:p>
            <a:r>
              <a:rPr lang="en-US" dirty="0" smtClean="0"/>
              <a:t>How could we feed known classifiers by these features in order to have better </a:t>
            </a:r>
            <a:r>
              <a:rPr lang="en-US" b="1" dirty="0" smtClean="0"/>
              <a:t>accurac</a:t>
            </a:r>
            <a:r>
              <a:rPr lang="en-US" dirty="0" smtClean="0"/>
              <a:t>y while </a:t>
            </a:r>
            <a:r>
              <a:rPr lang="en-US" b="1" dirty="0" smtClean="0"/>
              <a:t>classifying a document</a:t>
            </a:r>
            <a:r>
              <a:rPr lang="en-US" dirty="0" smtClean="0"/>
              <a:t>?</a:t>
            </a:r>
          </a:p>
          <a:p>
            <a:r>
              <a:rPr lang="en-US" dirty="0" smtClean="0"/>
              <a:t>We should conciliate between a  “</a:t>
            </a:r>
            <a:r>
              <a:rPr lang="en-US" b="1" dirty="0" smtClean="0"/>
              <a:t>good feature” </a:t>
            </a:r>
            <a:r>
              <a:rPr lang="en-US" dirty="0" smtClean="0"/>
              <a:t>and </a:t>
            </a:r>
            <a:r>
              <a:rPr lang="en-US" b="1" dirty="0" smtClean="0"/>
              <a:t>“feature extraction”.</a:t>
            </a:r>
          </a:p>
          <a:p>
            <a:endParaRPr lang="en-US" dirty="0" smtClean="0"/>
          </a:p>
        </p:txBody>
      </p:sp>
      <p:sp>
        <p:nvSpPr>
          <p:cNvPr id="4" name="Slide Number Placeholder 3"/>
          <p:cNvSpPr>
            <a:spLocks noGrp="1"/>
          </p:cNvSpPr>
          <p:nvPr>
            <p:ph type="sldNum" sz="quarter" idx="12"/>
          </p:nvPr>
        </p:nvSpPr>
        <p:spPr/>
        <p:txBody>
          <a:bodyPr/>
          <a:lstStyle/>
          <a:p>
            <a:fld id="{D455C140-DB36-49F8-B6FA-4AD3CD817BB7}" type="slidenum">
              <a:rPr lang="en-US" smtClean="0"/>
              <a:t>4</a:t>
            </a:fld>
            <a:endParaRPr lang="en-US"/>
          </a:p>
        </p:txBody>
      </p:sp>
    </p:spTree>
    <p:extLst>
      <p:ext uri="{BB962C8B-B14F-4D97-AF65-F5344CB8AC3E}">
        <p14:creationId xmlns:p14="http://schemas.microsoft.com/office/powerpoint/2010/main" val="2418474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t>Existing methods</a:t>
            </a:r>
          </a:p>
          <a:p>
            <a:r>
              <a:rPr lang="en-US" sz="3600" dirty="0" smtClean="0"/>
              <a:t>Definitions</a:t>
            </a:r>
          </a:p>
          <a:p>
            <a:r>
              <a:rPr lang="en-US" sz="3600" dirty="0" smtClean="0"/>
              <a:t>Keyword extraction</a:t>
            </a:r>
          </a:p>
          <a:p>
            <a:r>
              <a:rPr lang="en-US" sz="3600" dirty="0" smtClean="0"/>
              <a:t>Classification</a:t>
            </a:r>
          </a:p>
          <a:p>
            <a:r>
              <a:rPr lang="en-US" sz="3600" dirty="0" smtClean="0">
                <a:solidFill>
                  <a:srgbClr val="FF0000"/>
                </a:solidFill>
              </a:rPr>
              <a:t>Results</a:t>
            </a:r>
          </a:p>
          <a:p>
            <a:r>
              <a:rPr lang="en-US" sz="3600" dirty="0" smtClean="0"/>
              <a:t>Conclusion and future work</a:t>
            </a:r>
            <a:endParaRPr lang="en-US" sz="3600" dirty="0"/>
          </a:p>
        </p:txBody>
      </p:sp>
      <p:sp>
        <p:nvSpPr>
          <p:cNvPr id="4" name="Slide Number Placeholder 3"/>
          <p:cNvSpPr>
            <a:spLocks noGrp="1"/>
          </p:cNvSpPr>
          <p:nvPr>
            <p:ph type="sldNum" sz="quarter" idx="12"/>
          </p:nvPr>
        </p:nvSpPr>
        <p:spPr/>
        <p:txBody>
          <a:bodyPr/>
          <a:lstStyle/>
          <a:p>
            <a:fld id="{D455C140-DB36-49F8-B6FA-4AD3CD817BB7}" type="slidenum">
              <a:rPr lang="en-US" smtClean="0"/>
              <a:t>40</a:t>
            </a:fld>
            <a:endParaRPr lang="en-US" dirty="0"/>
          </a:p>
        </p:txBody>
      </p:sp>
    </p:spTree>
    <p:extLst>
      <p:ext uri="{BB962C8B-B14F-4D97-AF65-F5344CB8AC3E}">
        <p14:creationId xmlns:p14="http://schemas.microsoft.com/office/powerpoint/2010/main" val="2894543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90600"/>
          </a:xfrm>
        </p:spPr>
        <p:txBody>
          <a:bodyPr/>
          <a:lstStyle/>
          <a:p>
            <a:r>
              <a:rPr lang="en-US" dirty="0" smtClean="0"/>
              <a:t>Results</a:t>
            </a:r>
            <a:endParaRPr lang="en-US" dirty="0"/>
          </a:p>
        </p:txBody>
      </p:sp>
      <p:sp>
        <p:nvSpPr>
          <p:cNvPr id="3" name="Espace réservé du contenu 2"/>
          <p:cNvSpPr>
            <a:spLocks noGrp="1"/>
          </p:cNvSpPr>
          <p:nvPr>
            <p:ph idx="1"/>
          </p:nvPr>
        </p:nvSpPr>
        <p:spPr/>
        <p:txBody>
          <a:bodyPr/>
          <a:lstStyle/>
          <a:p>
            <a:r>
              <a:rPr lang="en-US" dirty="0" smtClean="0"/>
              <a:t>We used the Reuters-21578 dataset.</a:t>
            </a:r>
          </a:p>
          <a:p>
            <a:r>
              <a:rPr lang="en-US" dirty="0" smtClean="0"/>
              <a:t>Contains  7674 news articles, out of which 5485 are used for training and 2189 for testing.</a:t>
            </a:r>
          </a:p>
          <a:p>
            <a:r>
              <a:rPr lang="en-US" dirty="0" smtClean="0"/>
              <a:t>Articles are categorized into 8 different news categories.</a:t>
            </a:r>
            <a:endParaRPr lang="en-US" dirty="0"/>
          </a:p>
        </p:txBody>
      </p:sp>
      <p:sp>
        <p:nvSpPr>
          <p:cNvPr id="4" name="Espace réservé du numéro de diapositive 3"/>
          <p:cNvSpPr>
            <a:spLocks noGrp="1"/>
          </p:cNvSpPr>
          <p:nvPr>
            <p:ph type="sldNum" sz="quarter" idx="12"/>
          </p:nvPr>
        </p:nvSpPr>
        <p:spPr/>
        <p:txBody>
          <a:bodyPr/>
          <a:lstStyle/>
          <a:p>
            <a:fld id="{D455C140-DB36-49F8-B6FA-4AD3CD817BB7}" type="slidenum">
              <a:rPr lang="en-US" smtClean="0"/>
              <a:t>41</a:t>
            </a:fld>
            <a:endParaRPr lang="en-US"/>
          </a:p>
        </p:txBody>
      </p:sp>
    </p:spTree>
    <p:extLst>
      <p:ext uri="{BB962C8B-B14F-4D97-AF65-F5344CB8AC3E}">
        <p14:creationId xmlns:p14="http://schemas.microsoft.com/office/powerpoint/2010/main" val="3113202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90600"/>
          </a:xfrm>
        </p:spPr>
        <p:txBody>
          <a:bodyPr/>
          <a:lstStyle/>
          <a:p>
            <a:r>
              <a:rPr lang="en-US" dirty="0" smtClean="0"/>
              <a:t>Results</a:t>
            </a:r>
            <a:endParaRPr lang="en-US" dirty="0"/>
          </a:p>
        </p:txBody>
      </p:sp>
      <p:sp>
        <p:nvSpPr>
          <p:cNvPr id="4" name="Espace réservé du numéro de diapositive 3"/>
          <p:cNvSpPr>
            <a:spLocks noGrp="1"/>
          </p:cNvSpPr>
          <p:nvPr>
            <p:ph type="sldNum" sz="quarter" idx="12"/>
          </p:nvPr>
        </p:nvSpPr>
        <p:spPr/>
        <p:txBody>
          <a:bodyPr/>
          <a:lstStyle/>
          <a:p>
            <a:fld id="{D455C140-DB36-49F8-B6FA-4AD3CD817BB7}" type="slidenum">
              <a:rPr lang="en-US" smtClean="0"/>
              <a:t>42</a:t>
            </a:fld>
            <a:endParaRPr lang="en-US"/>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5425" y="1066800"/>
            <a:ext cx="615315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219200" y="5956816"/>
            <a:ext cx="7326044"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Classification </a:t>
            </a:r>
            <a:r>
              <a:rPr lang="en-US" sz="2000" dirty="0"/>
              <a:t>results for </a:t>
            </a:r>
            <a:r>
              <a:rPr lang="en-US" sz="2000" dirty="0" smtClean="0"/>
              <a:t>increasing hyper </a:t>
            </a:r>
            <a:r>
              <a:rPr lang="en-US" sz="2000" dirty="0"/>
              <a:t>rectangles tree depth.</a:t>
            </a:r>
          </a:p>
        </p:txBody>
      </p:sp>
    </p:spTree>
    <p:extLst>
      <p:ext uri="{BB962C8B-B14F-4D97-AF65-F5344CB8AC3E}">
        <p14:creationId xmlns:p14="http://schemas.microsoft.com/office/powerpoint/2010/main" val="814398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90600"/>
          </a:xfrm>
        </p:spPr>
        <p:txBody>
          <a:bodyPr/>
          <a:lstStyle/>
          <a:p>
            <a:r>
              <a:rPr lang="en-US" dirty="0" smtClean="0"/>
              <a:t>Results</a:t>
            </a:r>
            <a:endParaRPr lang="en-US" dirty="0"/>
          </a:p>
        </p:txBody>
      </p:sp>
      <p:sp>
        <p:nvSpPr>
          <p:cNvPr id="4" name="Espace réservé du numéro de diapositive 3"/>
          <p:cNvSpPr>
            <a:spLocks noGrp="1"/>
          </p:cNvSpPr>
          <p:nvPr>
            <p:ph type="sldNum" sz="quarter" idx="12"/>
          </p:nvPr>
        </p:nvSpPr>
        <p:spPr/>
        <p:txBody>
          <a:bodyPr/>
          <a:lstStyle/>
          <a:p>
            <a:fld id="{D455C140-DB36-49F8-B6FA-4AD3CD817BB7}" type="slidenum">
              <a:rPr lang="en-US" smtClean="0"/>
              <a:t>43</a:t>
            </a:fld>
            <a:endParaRPr lang="en-US"/>
          </a:p>
        </p:txBody>
      </p:sp>
      <p:sp>
        <p:nvSpPr>
          <p:cNvPr id="5" name="ZoneTexte 4"/>
          <p:cNvSpPr txBox="1"/>
          <p:nvPr/>
        </p:nvSpPr>
        <p:spPr>
          <a:xfrm>
            <a:off x="1538288" y="5956816"/>
            <a:ext cx="6302174"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Number of keywords per hyper </a:t>
            </a:r>
            <a:r>
              <a:rPr lang="en-US" sz="2000" dirty="0"/>
              <a:t>rectangles tree depth.</a:t>
            </a:r>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88" y="1071563"/>
            <a:ext cx="61436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17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90600"/>
          </a:xfrm>
        </p:spPr>
        <p:txBody>
          <a:bodyPr/>
          <a:lstStyle/>
          <a:p>
            <a:r>
              <a:rPr lang="en-US" dirty="0" smtClean="0"/>
              <a:t>Results</a:t>
            </a:r>
            <a:endParaRPr lang="en-US" dirty="0"/>
          </a:p>
        </p:txBody>
      </p:sp>
      <p:sp>
        <p:nvSpPr>
          <p:cNvPr id="4" name="Espace réservé du numéro de diapositive 3"/>
          <p:cNvSpPr>
            <a:spLocks noGrp="1"/>
          </p:cNvSpPr>
          <p:nvPr>
            <p:ph type="sldNum" sz="quarter" idx="12"/>
          </p:nvPr>
        </p:nvSpPr>
        <p:spPr/>
        <p:txBody>
          <a:bodyPr/>
          <a:lstStyle/>
          <a:p>
            <a:fld id="{D455C140-DB36-49F8-B6FA-4AD3CD817BB7}" type="slidenum">
              <a:rPr lang="en-US" smtClean="0"/>
              <a:t>44</a:t>
            </a:fld>
            <a:endParaRPr lang="en-US"/>
          </a:p>
        </p:txBody>
      </p:sp>
      <p:sp>
        <p:nvSpPr>
          <p:cNvPr id="5" name="ZoneTexte 4"/>
          <p:cNvSpPr txBox="1"/>
          <p:nvPr/>
        </p:nvSpPr>
        <p:spPr>
          <a:xfrm>
            <a:off x="1219200" y="5684222"/>
            <a:ext cx="6878806"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smtClean="0"/>
              <a:t>Comparison with state-of-the-art methods</a:t>
            </a:r>
            <a:endParaRPr lang="en-US" sz="2800" dirty="0"/>
          </a:p>
        </p:txBody>
      </p:sp>
      <p:graphicFrame>
        <p:nvGraphicFramePr>
          <p:cNvPr id="3" name="Tableau 2"/>
          <p:cNvGraphicFramePr>
            <a:graphicFrameLocks noGrp="1"/>
          </p:cNvGraphicFramePr>
          <p:nvPr>
            <p:extLst>
              <p:ext uri="{D42A27DB-BD31-4B8C-83A1-F6EECF244321}">
                <p14:modId xmlns:p14="http://schemas.microsoft.com/office/powerpoint/2010/main" val="1141134168"/>
              </p:ext>
            </p:extLst>
          </p:nvPr>
        </p:nvGraphicFramePr>
        <p:xfrm>
          <a:off x="1524000" y="1397000"/>
          <a:ext cx="6096000" cy="4013198"/>
        </p:xfrm>
        <a:graphic>
          <a:graphicData uri="http://schemas.openxmlformats.org/drawingml/2006/table">
            <a:tbl>
              <a:tblPr firstRow="1" bandRow="1">
                <a:tableStyleId>{5C22544A-7EE6-4342-B048-85BDC9FD1C3A}</a:tableStyleId>
              </a:tblPr>
              <a:tblGrid>
                <a:gridCol w="3886200"/>
                <a:gridCol w="2209800"/>
              </a:tblGrid>
              <a:tr h="573314">
                <a:tc>
                  <a:txBody>
                    <a:bodyPr/>
                    <a:lstStyle/>
                    <a:p>
                      <a:r>
                        <a:rPr lang="en-US" sz="2800" b="1" dirty="0" smtClean="0"/>
                        <a:t>Method</a:t>
                      </a:r>
                      <a:endParaRPr lang="en-US" sz="2800" b="1" dirty="0"/>
                    </a:p>
                  </a:txBody>
                  <a:tcPr/>
                </a:tc>
                <a:tc>
                  <a:txBody>
                    <a:bodyPr/>
                    <a:lstStyle/>
                    <a:p>
                      <a:r>
                        <a:rPr lang="en-US" sz="2800" b="1" dirty="0" smtClean="0"/>
                        <a:t>Accuracy</a:t>
                      </a:r>
                      <a:endParaRPr lang="en-US" sz="2800" b="1" dirty="0"/>
                    </a:p>
                  </a:txBody>
                  <a:tcPr/>
                </a:tc>
              </a:tr>
              <a:tr h="573314">
                <a:tc>
                  <a:txBody>
                    <a:bodyPr/>
                    <a:lstStyle/>
                    <a:p>
                      <a:r>
                        <a:rPr lang="en-US" sz="2800" b="0" i="0" u="none" strike="noStrike" kern="1200" baseline="0" dirty="0" smtClean="0">
                          <a:solidFill>
                            <a:schemeClr val="dk1"/>
                          </a:solidFill>
                          <a:latin typeface="+mn-lt"/>
                          <a:ea typeface="+mn-ea"/>
                          <a:cs typeface="+mn-cs"/>
                        </a:rPr>
                        <a:t>Our Method</a:t>
                      </a:r>
                      <a:endParaRPr lang="en-US" sz="4000" b="1" dirty="0"/>
                    </a:p>
                  </a:txBody>
                  <a:tcPr/>
                </a:tc>
                <a:tc>
                  <a:txBody>
                    <a:bodyPr/>
                    <a:lstStyle/>
                    <a:p>
                      <a:r>
                        <a:rPr lang="en-US" sz="2800" b="0" i="0" u="none" strike="noStrike" kern="1200" baseline="0" dirty="0" smtClean="0">
                          <a:solidFill>
                            <a:schemeClr val="dk1"/>
                          </a:solidFill>
                          <a:latin typeface="+mn-lt"/>
                          <a:ea typeface="+mn-ea"/>
                          <a:cs typeface="+mn-cs"/>
                        </a:rPr>
                        <a:t>95.61 %</a:t>
                      </a:r>
                      <a:endParaRPr lang="en-US" sz="4000" b="1" dirty="0"/>
                    </a:p>
                  </a:txBody>
                  <a:tcPr/>
                </a:tc>
              </a:tr>
              <a:tr h="573314">
                <a:tc>
                  <a:txBody>
                    <a:bodyPr/>
                    <a:lstStyle/>
                    <a:p>
                      <a:r>
                        <a:rPr lang="en-US" sz="2800" b="0" i="0" u="none" strike="noStrike" kern="1200" baseline="0" dirty="0" smtClean="0">
                          <a:solidFill>
                            <a:schemeClr val="dk1"/>
                          </a:solidFill>
                          <a:latin typeface="+mn-lt"/>
                          <a:ea typeface="+mn-ea"/>
                          <a:cs typeface="+mn-cs"/>
                        </a:rPr>
                        <a:t>Yoshikawa et al.</a:t>
                      </a:r>
                      <a:endParaRPr lang="en-US" sz="4000" b="1" dirty="0"/>
                    </a:p>
                  </a:txBody>
                  <a:tcPr/>
                </a:tc>
                <a:tc>
                  <a:txBody>
                    <a:bodyPr/>
                    <a:lstStyle/>
                    <a:p>
                      <a:r>
                        <a:rPr lang="en-US" sz="2800" b="0" i="0" u="none" strike="noStrike" kern="1200" baseline="0" dirty="0" smtClean="0">
                          <a:solidFill>
                            <a:schemeClr val="dk1"/>
                          </a:solidFill>
                          <a:latin typeface="+mn-lt"/>
                          <a:ea typeface="+mn-ea"/>
                          <a:cs typeface="+mn-cs"/>
                        </a:rPr>
                        <a:t>94 %</a:t>
                      </a:r>
                      <a:endParaRPr lang="en-US" sz="4000" b="1" dirty="0"/>
                    </a:p>
                  </a:txBody>
                  <a:tcPr/>
                </a:tc>
              </a:tr>
              <a:tr h="573314">
                <a:tc>
                  <a:txBody>
                    <a:bodyPr/>
                    <a:lstStyle/>
                    <a:p>
                      <a:r>
                        <a:rPr lang="en-US" sz="2800" b="0" i="0" u="none" strike="noStrike" kern="1200" baseline="0" dirty="0" err="1" smtClean="0">
                          <a:solidFill>
                            <a:schemeClr val="dk1"/>
                          </a:solidFill>
                          <a:latin typeface="+mn-lt"/>
                          <a:ea typeface="+mn-ea"/>
                          <a:cs typeface="+mn-cs"/>
                        </a:rPr>
                        <a:t>Jia</a:t>
                      </a:r>
                      <a:r>
                        <a:rPr lang="en-US" sz="2800" b="0" i="0" u="none" strike="noStrike" kern="1200" baseline="0" dirty="0" smtClean="0">
                          <a:solidFill>
                            <a:schemeClr val="dk1"/>
                          </a:solidFill>
                          <a:latin typeface="+mn-lt"/>
                          <a:ea typeface="+mn-ea"/>
                          <a:cs typeface="+mn-cs"/>
                        </a:rPr>
                        <a:t> et al.</a:t>
                      </a:r>
                      <a:endParaRPr lang="en-US" sz="4000" b="1" dirty="0"/>
                    </a:p>
                  </a:txBody>
                  <a:tcPr/>
                </a:tc>
                <a:tc>
                  <a:txBody>
                    <a:bodyPr/>
                    <a:lstStyle/>
                    <a:p>
                      <a:r>
                        <a:rPr lang="en-US" sz="2800" b="0" i="0" u="none" strike="noStrike" kern="1200" baseline="0" dirty="0" smtClean="0">
                          <a:solidFill>
                            <a:schemeClr val="dk1"/>
                          </a:solidFill>
                          <a:latin typeface="+mn-lt"/>
                          <a:ea typeface="+mn-ea"/>
                          <a:cs typeface="+mn-cs"/>
                        </a:rPr>
                        <a:t>96.12 %</a:t>
                      </a:r>
                      <a:endParaRPr lang="en-US" sz="4000" b="1" dirty="0"/>
                    </a:p>
                  </a:txBody>
                  <a:tcPr/>
                </a:tc>
              </a:tr>
              <a:tr h="573314">
                <a:tc>
                  <a:txBody>
                    <a:bodyPr/>
                    <a:lstStyle/>
                    <a:p>
                      <a:r>
                        <a:rPr lang="en-US" sz="2800" b="0" i="0" u="none" strike="noStrike" kern="1200" baseline="0" dirty="0" err="1" smtClean="0">
                          <a:solidFill>
                            <a:schemeClr val="dk1"/>
                          </a:solidFill>
                          <a:latin typeface="+mn-lt"/>
                          <a:ea typeface="+mn-ea"/>
                          <a:cs typeface="+mn-cs"/>
                        </a:rPr>
                        <a:t>Kurian</a:t>
                      </a:r>
                      <a:r>
                        <a:rPr lang="en-US" sz="2800" b="0" i="0" u="none" strike="noStrike" kern="1200" baseline="0" dirty="0" smtClean="0">
                          <a:solidFill>
                            <a:schemeClr val="dk1"/>
                          </a:solidFill>
                          <a:latin typeface="+mn-lt"/>
                          <a:ea typeface="+mn-ea"/>
                          <a:cs typeface="+mn-cs"/>
                        </a:rPr>
                        <a:t> et al.</a:t>
                      </a:r>
                      <a:endParaRPr lang="en-US" sz="4000" b="1" dirty="0"/>
                    </a:p>
                  </a:txBody>
                  <a:tcPr/>
                </a:tc>
                <a:tc>
                  <a:txBody>
                    <a:bodyPr/>
                    <a:lstStyle/>
                    <a:p>
                      <a:r>
                        <a:rPr lang="en-US" sz="2800" b="0" i="0" u="none" strike="noStrike" kern="1200" baseline="0" dirty="0" smtClean="0">
                          <a:solidFill>
                            <a:schemeClr val="dk1"/>
                          </a:solidFill>
                          <a:latin typeface="+mn-lt"/>
                          <a:ea typeface="+mn-ea"/>
                          <a:cs typeface="+mn-cs"/>
                        </a:rPr>
                        <a:t>92.37 %</a:t>
                      </a:r>
                      <a:endParaRPr lang="en-US" sz="4000" b="1" dirty="0"/>
                    </a:p>
                  </a:txBody>
                  <a:tcPr/>
                </a:tc>
              </a:tr>
              <a:tr h="573314">
                <a:tc>
                  <a:txBody>
                    <a:bodyPr/>
                    <a:lstStyle/>
                    <a:p>
                      <a:r>
                        <a:rPr lang="en-US" sz="2800" b="0" i="0" u="none" strike="noStrike" kern="1200" baseline="0" dirty="0" smtClean="0">
                          <a:solidFill>
                            <a:schemeClr val="dk1"/>
                          </a:solidFill>
                          <a:latin typeface="+mn-lt"/>
                          <a:ea typeface="+mn-ea"/>
                          <a:cs typeface="+mn-cs"/>
                        </a:rPr>
                        <a:t>Cardoso-</a:t>
                      </a:r>
                      <a:r>
                        <a:rPr lang="en-US" sz="2800" b="0" i="0" u="none" strike="noStrike" kern="1200" baseline="0" dirty="0" err="1" smtClean="0">
                          <a:solidFill>
                            <a:schemeClr val="dk1"/>
                          </a:solidFill>
                          <a:latin typeface="+mn-lt"/>
                          <a:ea typeface="+mn-ea"/>
                          <a:cs typeface="+mn-cs"/>
                        </a:rPr>
                        <a:t>Cachopo</a:t>
                      </a:r>
                      <a:r>
                        <a:rPr lang="en-US" sz="2800" b="0" i="0" u="none" strike="noStrike" kern="1200" baseline="0" dirty="0" smtClean="0">
                          <a:solidFill>
                            <a:schemeClr val="dk1"/>
                          </a:solidFill>
                          <a:latin typeface="+mn-lt"/>
                          <a:ea typeface="+mn-ea"/>
                          <a:cs typeface="+mn-cs"/>
                        </a:rPr>
                        <a:t> et al.</a:t>
                      </a:r>
                      <a:endParaRPr lang="en-US" sz="4000" b="1" dirty="0"/>
                    </a:p>
                  </a:txBody>
                  <a:tcPr/>
                </a:tc>
                <a:tc>
                  <a:txBody>
                    <a:bodyPr/>
                    <a:lstStyle/>
                    <a:p>
                      <a:r>
                        <a:rPr lang="en-US" sz="2800" b="0" i="0" u="none" strike="noStrike" kern="1200" baseline="0" dirty="0" smtClean="0">
                          <a:solidFill>
                            <a:schemeClr val="dk1"/>
                          </a:solidFill>
                          <a:latin typeface="+mn-lt"/>
                          <a:ea typeface="+mn-ea"/>
                          <a:cs typeface="+mn-cs"/>
                        </a:rPr>
                        <a:t>96.98 %</a:t>
                      </a:r>
                      <a:endParaRPr lang="en-US" sz="4000" b="1" dirty="0"/>
                    </a:p>
                  </a:txBody>
                  <a:tcPr/>
                </a:tc>
              </a:tr>
              <a:tr h="573314">
                <a:tc>
                  <a:txBody>
                    <a:bodyPr/>
                    <a:lstStyle/>
                    <a:p>
                      <a:r>
                        <a:rPr lang="en-US" sz="2800" b="0" i="0" u="none" strike="noStrike" kern="1200" baseline="0" dirty="0" smtClean="0">
                          <a:solidFill>
                            <a:schemeClr val="dk1"/>
                          </a:solidFill>
                          <a:latin typeface="+mn-lt"/>
                          <a:ea typeface="+mn-ea"/>
                          <a:cs typeface="+mn-cs"/>
                        </a:rPr>
                        <a:t>Lee et al.</a:t>
                      </a:r>
                      <a:endParaRPr lang="en-US" sz="4000" b="1" dirty="0"/>
                    </a:p>
                  </a:txBody>
                  <a:tcPr/>
                </a:tc>
                <a:tc>
                  <a:txBody>
                    <a:bodyPr/>
                    <a:lstStyle/>
                    <a:p>
                      <a:r>
                        <a:rPr lang="en-US" sz="2800" b="0" i="0" u="none" strike="noStrike" kern="1200" baseline="0" dirty="0" smtClean="0">
                          <a:solidFill>
                            <a:schemeClr val="dk1"/>
                          </a:solidFill>
                          <a:latin typeface="+mn-lt"/>
                          <a:ea typeface="+mn-ea"/>
                          <a:cs typeface="+mn-cs"/>
                        </a:rPr>
                        <a:t>94.97 %</a:t>
                      </a:r>
                      <a:endParaRPr lang="en-US" sz="4000" b="1" dirty="0"/>
                    </a:p>
                  </a:txBody>
                  <a:tcPr/>
                </a:tc>
              </a:tr>
            </a:tbl>
          </a:graphicData>
        </a:graphic>
      </p:graphicFrame>
    </p:spTree>
    <p:extLst>
      <p:ext uri="{BB962C8B-B14F-4D97-AF65-F5344CB8AC3E}">
        <p14:creationId xmlns:p14="http://schemas.microsoft.com/office/powerpoint/2010/main" val="468425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t>Existing methods</a:t>
            </a:r>
          </a:p>
          <a:p>
            <a:r>
              <a:rPr lang="en-US" sz="3600" dirty="0" smtClean="0"/>
              <a:t>Definitions</a:t>
            </a:r>
          </a:p>
          <a:p>
            <a:r>
              <a:rPr lang="en-US" sz="3600" dirty="0" smtClean="0"/>
              <a:t>Keyword extraction</a:t>
            </a:r>
          </a:p>
          <a:p>
            <a:r>
              <a:rPr lang="en-US" sz="3600" dirty="0" smtClean="0"/>
              <a:t>Classification</a:t>
            </a:r>
          </a:p>
          <a:p>
            <a:r>
              <a:rPr lang="en-US" sz="3600" dirty="0" smtClean="0"/>
              <a:t>Results</a:t>
            </a:r>
          </a:p>
          <a:p>
            <a:r>
              <a:rPr lang="en-US" sz="3600" dirty="0" smtClean="0">
                <a:solidFill>
                  <a:srgbClr val="FF0000"/>
                </a:solidFill>
              </a:rPr>
              <a:t>Conclusion and future work</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D455C140-DB36-49F8-B6FA-4AD3CD817BB7}" type="slidenum">
              <a:rPr lang="en-US" smtClean="0"/>
              <a:t>45</a:t>
            </a:fld>
            <a:endParaRPr lang="en-US" dirty="0"/>
          </a:p>
        </p:txBody>
      </p:sp>
    </p:spTree>
    <p:extLst>
      <p:ext uri="{BB962C8B-B14F-4D97-AF65-F5344CB8AC3E}">
        <p14:creationId xmlns:p14="http://schemas.microsoft.com/office/powerpoint/2010/main" val="2894543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Conclusion and future work</a:t>
            </a:r>
            <a:endParaRPr lang="en-US" sz="4800" dirty="0"/>
          </a:p>
        </p:txBody>
      </p:sp>
      <p:sp>
        <p:nvSpPr>
          <p:cNvPr id="3" name="Content Placeholder 2"/>
          <p:cNvSpPr>
            <a:spLocks noGrp="1"/>
          </p:cNvSpPr>
          <p:nvPr>
            <p:ph idx="1"/>
          </p:nvPr>
        </p:nvSpPr>
        <p:spPr/>
        <p:txBody>
          <a:bodyPr>
            <a:normAutofit/>
          </a:bodyPr>
          <a:lstStyle/>
          <a:p>
            <a:r>
              <a:rPr lang="en-US" sz="3200" dirty="0" smtClean="0"/>
              <a:t>New method for keyword extraction </a:t>
            </a:r>
            <a:r>
              <a:rPr lang="en-US" sz="3200" dirty="0"/>
              <a:t>using the hyper rectangular </a:t>
            </a:r>
            <a:r>
              <a:rPr lang="en-US" sz="3200" dirty="0" smtClean="0"/>
              <a:t>method.</a:t>
            </a:r>
          </a:p>
          <a:p>
            <a:r>
              <a:rPr lang="en-US" sz="3200" dirty="0" smtClean="0"/>
              <a:t>When fed to a classifier, the keywords lead to high document categorization accuracy.</a:t>
            </a:r>
          </a:p>
          <a:p>
            <a:r>
              <a:rPr lang="en-US" sz="3200" dirty="0" smtClean="0"/>
              <a:t>Future work include:</a:t>
            </a:r>
          </a:p>
          <a:p>
            <a:pPr lvl="1"/>
            <a:r>
              <a:rPr lang="en-US" dirty="0" smtClean="0"/>
              <a:t>Trying new ways for computing the weight of the hyper rectangle such as </a:t>
            </a:r>
            <a:r>
              <a:rPr lang="en-US" dirty="0" smtClean="0"/>
              <a:t>entropy </a:t>
            </a:r>
            <a:r>
              <a:rPr lang="en-US" dirty="0" smtClean="0"/>
              <a:t>based metrics.</a:t>
            </a:r>
          </a:p>
          <a:p>
            <a:pPr lvl="1"/>
            <a:r>
              <a:rPr lang="en-US" dirty="0" smtClean="0"/>
              <a:t>Validation on other databases is to be considered as well.</a:t>
            </a:r>
          </a:p>
          <a:p>
            <a:pPr lvl="1"/>
            <a:r>
              <a:rPr lang="en-US" dirty="0" smtClean="0"/>
              <a:t>Other classifiers </a:t>
            </a:r>
            <a:r>
              <a:rPr lang="en-US" dirty="0" smtClean="0"/>
              <a:t>to </a:t>
            </a:r>
            <a:r>
              <a:rPr lang="en-US" dirty="0" smtClean="0"/>
              <a:t>be tested and combined.</a:t>
            </a:r>
          </a:p>
          <a:p>
            <a:pPr lvl="1"/>
            <a:endParaRPr lang="en-US" dirty="0"/>
          </a:p>
        </p:txBody>
      </p:sp>
      <p:sp>
        <p:nvSpPr>
          <p:cNvPr id="4" name="Slide Number Placeholder 3"/>
          <p:cNvSpPr>
            <a:spLocks noGrp="1"/>
          </p:cNvSpPr>
          <p:nvPr>
            <p:ph type="sldNum" sz="quarter" idx="12"/>
          </p:nvPr>
        </p:nvSpPr>
        <p:spPr/>
        <p:txBody>
          <a:bodyPr/>
          <a:lstStyle/>
          <a:p>
            <a:fld id="{D455C140-DB36-49F8-B6FA-4AD3CD817BB7}" type="slidenum">
              <a:rPr lang="en-US" smtClean="0"/>
              <a:t>46</a:t>
            </a:fld>
            <a:endParaRPr lang="en-US"/>
          </a:p>
        </p:txBody>
      </p:sp>
    </p:spTree>
    <p:extLst>
      <p:ext uri="{BB962C8B-B14F-4D97-AF65-F5344CB8AC3E}">
        <p14:creationId xmlns:p14="http://schemas.microsoft.com/office/powerpoint/2010/main" val="502859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362200"/>
          </a:xfrm>
        </p:spPr>
        <p:txBody>
          <a:bodyPr/>
          <a:lstStyle/>
          <a:p>
            <a:r>
              <a:rPr lang="en-US" sz="4000" dirty="0" smtClean="0"/>
              <a:t>Utilization of Hyper-rectangles for minimal rectangular coverage</a:t>
            </a:r>
            <a:endParaRPr lang="fr-FR" sz="4000" dirty="0"/>
          </a:p>
        </p:txBody>
      </p:sp>
      <p:sp>
        <p:nvSpPr>
          <p:cNvPr id="3" name="Content Placeholder 2"/>
          <p:cNvSpPr>
            <a:spLocks noGrp="1"/>
          </p:cNvSpPr>
          <p:nvPr>
            <p:ph idx="1"/>
          </p:nvPr>
        </p:nvSpPr>
        <p:spPr/>
        <p:txBody>
          <a:bodyPr>
            <a:normAutofit fontScale="85000" lnSpcReduction="10000"/>
          </a:bodyPr>
          <a:lstStyle/>
          <a:p>
            <a:r>
              <a:rPr lang="en-US" dirty="0" smtClean="0"/>
              <a:t>Hyper-rectangles induced a rectangular coverage of a binary relations. </a:t>
            </a:r>
          </a:p>
          <a:p>
            <a:r>
              <a:rPr lang="en-US" dirty="0" smtClean="0"/>
              <a:t>It should be compared to other methods. </a:t>
            </a:r>
            <a:endParaRPr lang="en-US" dirty="0"/>
          </a:p>
          <a:p>
            <a:endParaRPr lang="en-US" dirty="0" smtClean="0"/>
          </a:p>
          <a:p>
            <a:r>
              <a:rPr lang="en-US" dirty="0" smtClean="0"/>
              <a:t>An extension of hyper-rectangular coverage to both the elements of the domain and the range of a relation (in the case of bipartite ones) should improve the abstraction of a relation and therefore to the corpus behind it.</a:t>
            </a:r>
          </a:p>
          <a:p>
            <a:endParaRPr lang="en-US" dirty="0"/>
          </a:p>
          <a:p>
            <a:r>
              <a:rPr lang="en-US" dirty="0" smtClean="0"/>
              <a:t>Ha(R),  and </a:t>
            </a:r>
            <a:r>
              <a:rPr lang="en-US" dirty="0" err="1" smtClean="0"/>
              <a:t>Hd</a:t>
            </a:r>
            <a:r>
              <a:rPr lang="en-US" dirty="0" smtClean="0"/>
              <a:t>(R)   should be compared at the same level. This should give better optimized structures. </a:t>
            </a:r>
          </a:p>
          <a:p>
            <a:endParaRPr lang="en-US" dirty="0" smtClean="0"/>
          </a:p>
          <a:p>
            <a:r>
              <a:rPr lang="en-US" dirty="0" smtClean="0"/>
              <a:t>we should recalculate the weight of remaining elements in the range and domain with respect to the initial relation.</a:t>
            </a:r>
            <a:endParaRPr lang="fr-FR" dirty="0"/>
          </a:p>
        </p:txBody>
      </p:sp>
      <p:sp>
        <p:nvSpPr>
          <p:cNvPr id="4" name="Slide Number Placeholder 3"/>
          <p:cNvSpPr>
            <a:spLocks noGrp="1"/>
          </p:cNvSpPr>
          <p:nvPr>
            <p:ph type="sldNum" sz="quarter" idx="12"/>
          </p:nvPr>
        </p:nvSpPr>
        <p:spPr/>
        <p:txBody>
          <a:bodyPr/>
          <a:lstStyle/>
          <a:p>
            <a:fld id="{D455C140-DB36-49F8-B6FA-4AD3CD817BB7}" type="slidenum">
              <a:rPr lang="en-US" smtClean="0"/>
              <a:t>47</a:t>
            </a:fld>
            <a:endParaRPr lang="en-US"/>
          </a:p>
        </p:txBody>
      </p:sp>
    </p:spTree>
    <p:extLst>
      <p:ext uri="{BB962C8B-B14F-4D97-AF65-F5344CB8AC3E}">
        <p14:creationId xmlns:p14="http://schemas.microsoft.com/office/powerpoint/2010/main" val="2347505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447800"/>
          </a:xfrm>
        </p:spPr>
        <p:txBody>
          <a:bodyPr/>
          <a:lstStyle/>
          <a:p>
            <a:r>
              <a:rPr lang="en-US" dirty="0" smtClean="0"/>
              <a:t>THANK YOU !!!</a:t>
            </a:r>
            <a:endParaRPr lang="fr-FR" dirty="0"/>
          </a:p>
        </p:txBody>
      </p:sp>
      <p:sp>
        <p:nvSpPr>
          <p:cNvPr id="3" name="Content Placeholder 2"/>
          <p:cNvSpPr>
            <a:spLocks noGrp="1"/>
          </p:cNvSpPr>
          <p:nvPr>
            <p:ph idx="1"/>
          </p:nvPr>
        </p:nvSpPr>
        <p:spPr>
          <a:xfrm>
            <a:off x="457200" y="3352801"/>
            <a:ext cx="8229600" cy="2209800"/>
          </a:xfrm>
        </p:spPr>
        <p:txBody>
          <a:bodyPr/>
          <a:lstStyle/>
          <a:p>
            <a:r>
              <a:rPr lang="en-US" dirty="0"/>
              <a:t>“This paper was made possible by </a:t>
            </a:r>
            <a:r>
              <a:rPr lang="en-US" dirty="0" smtClean="0"/>
              <a:t>[</a:t>
            </a:r>
            <a:r>
              <a:rPr lang="en-US" dirty="0"/>
              <a:t>NPRP 6-1220-1-233</a:t>
            </a:r>
            <a:r>
              <a:rPr lang="en-US" dirty="0" smtClean="0"/>
              <a:t> </a:t>
            </a:r>
            <a:r>
              <a:rPr lang="en-US" dirty="0"/>
              <a:t>] from the Qatar National Research Fund (a member of Qatar Foundation).  The statements made herein are solely the responsibility of the author[s].”</a:t>
            </a:r>
            <a:endParaRPr lang="fr-FR" dirty="0"/>
          </a:p>
          <a:p>
            <a:endParaRPr lang="fr-FR" dirty="0"/>
          </a:p>
        </p:txBody>
      </p:sp>
      <p:sp>
        <p:nvSpPr>
          <p:cNvPr id="4" name="Slide Number Placeholder 3"/>
          <p:cNvSpPr>
            <a:spLocks noGrp="1"/>
          </p:cNvSpPr>
          <p:nvPr>
            <p:ph type="sldNum" sz="quarter" idx="12"/>
          </p:nvPr>
        </p:nvSpPr>
        <p:spPr/>
        <p:txBody>
          <a:bodyPr/>
          <a:lstStyle/>
          <a:p>
            <a:fld id="{D455C140-DB36-49F8-B6FA-4AD3CD817BB7}" type="slidenum">
              <a:rPr lang="en-US" smtClean="0"/>
              <a:t>48</a:t>
            </a:fld>
            <a:endParaRPr lang="en-US"/>
          </a:p>
        </p:txBody>
      </p:sp>
    </p:spTree>
    <p:extLst>
      <p:ext uri="{BB962C8B-B14F-4D97-AF65-F5344CB8AC3E}">
        <p14:creationId xmlns:p14="http://schemas.microsoft.com/office/powerpoint/2010/main" val="51401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Existing methods</a:t>
            </a:r>
            <a:endParaRPr lang="en-US" dirty="0"/>
          </a:p>
        </p:txBody>
      </p:sp>
      <p:sp>
        <p:nvSpPr>
          <p:cNvPr id="3" name="Content Placeholder 2"/>
          <p:cNvSpPr>
            <a:spLocks noGrp="1"/>
          </p:cNvSpPr>
          <p:nvPr>
            <p:ph idx="1"/>
          </p:nvPr>
        </p:nvSpPr>
        <p:spPr>
          <a:xfrm>
            <a:off x="3505200" y="1101370"/>
            <a:ext cx="5181600" cy="5147030"/>
          </a:xfrm>
        </p:spPr>
        <p:txBody>
          <a:bodyPr>
            <a:normAutofit lnSpcReduction="10000"/>
          </a:bodyPr>
          <a:lstStyle/>
          <a:p>
            <a:r>
              <a:rPr lang="en-US" dirty="0" smtClean="0"/>
              <a:t>Text categorization techniques have two steps:</a:t>
            </a:r>
          </a:p>
          <a:p>
            <a:pPr lvl="1"/>
            <a:r>
              <a:rPr lang="en-US" dirty="0" smtClean="0"/>
              <a:t>keyword extraction (in which relevant keywords are selected)</a:t>
            </a:r>
          </a:p>
          <a:p>
            <a:pPr lvl="1"/>
            <a:r>
              <a:rPr lang="en-US" dirty="0" smtClean="0"/>
              <a:t>Classification (in which features are combined to predict the category of documents)</a:t>
            </a:r>
          </a:p>
          <a:p>
            <a:r>
              <a:rPr lang="en-US" dirty="0" smtClean="0"/>
              <a:t>Existing methods usually focus on one of those steps.</a:t>
            </a:r>
          </a:p>
          <a:p>
            <a:r>
              <a:rPr lang="en-US" dirty="0" smtClean="0"/>
              <a:t>Developed methods are usually adapted for specific databases.</a:t>
            </a:r>
          </a:p>
          <a:p>
            <a:r>
              <a:rPr lang="en-US" dirty="0" smtClean="0"/>
              <a:t>Our method focuses on the first step, it extracts </a:t>
            </a:r>
            <a:r>
              <a:rPr lang="en-US" dirty="0"/>
              <a:t>keywords in a hierarchical ordering of importance.</a:t>
            </a:r>
          </a:p>
        </p:txBody>
      </p:sp>
      <p:sp>
        <p:nvSpPr>
          <p:cNvPr id="4" name="Slide Number Placeholder 3"/>
          <p:cNvSpPr>
            <a:spLocks noGrp="1"/>
          </p:cNvSpPr>
          <p:nvPr>
            <p:ph type="sldNum" sz="quarter" idx="12"/>
          </p:nvPr>
        </p:nvSpPr>
        <p:spPr/>
        <p:txBody>
          <a:bodyPr/>
          <a:lstStyle/>
          <a:p>
            <a:fld id="{D455C140-DB36-49F8-B6FA-4AD3CD817BB7}" type="slidenum">
              <a:rPr lang="en-US" smtClean="0"/>
              <a:t>5</a:t>
            </a:fld>
            <a:endParaRPr lang="en-US"/>
          </a:p>
        </p:txBody>
      </p:sp>
      <p:sp>
        <p:nvSpPr>
          <p:cNvPr id="5" name="ZoneTexte 4"/>
          <p:cNvSpPr txBox="1"/>
          <p:nvPr/>
        </p:nvSpPr>
        <p:spPr>
          <a:xfrm>
            <a:off x="777578" y="2219864"/>
            <a:ext cx="1898277" cy="307777"/>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Corpus of documents</a:t>
            </a:r>
            <a:endParaRPr lang="en-US" sz="1400" dirty="0"/>
          </a:p>
        </p:txBody>
      </p:sp>
      <p:sp>
        <p:nvSpPr>
          <p:cNvPr id="6" name="ZoneTexte 5"/>
          <p:cNvSpPr txBox="1"/>
          <p:nvPr/>
        </p:nvSpPr>
        <p:spPr>
          <a:xfrm>
            <a:off x="76200" y="3210464"/>
            <a:ext cx="3301032"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dirty="0" smtClean="0"/>
              <a:t>1. Keyword extraction/feature selection</a:t>
            </a:r>
            <a:endParaRPr lang="en-US" sz="1400" dirty="0"/>
          </a:p>
        </p:txBody>
      </p:sp>
      <p:sp>
        <p:nvSpPr>
          <p:cNvPr id="7" name="ZoneTexte 6"/>
          <p:cNvSpPr txBox="1"/>
          <p:nvPr/>
        </p:nvSpPr>
        <p:spPr>
          <a:xfrm>
            <a:off x="1010013" y="4201064"/>
            <a:ext cx="1433406"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dirty="0" smtClean="0"/>
              <a:t>2. Classification</a:t>
            </a:r>
            <a:endParaRPr lang="en-US" sz="1400" dirty="0"/>
          </a:p>
        </p:txBody>
      </p:sp>
      <p:sp>
        <p:nvSpPr>
          <p:cNvPr id="8" name="ZoneTexte 7"/>
          <p:cNvSpPr txBox="1"/>
          <p:nvPr/>
        </p:nvSpPr>
        <p:spPr>
          <a:xfrm>
            <a:off x="743915" y="5191664"/>
            <a:ext cx="1965603" cy="307777"/>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Category of document</a:t>
            </a:r>
            <a:endParaRPr lang="en-US" sz="1400" dirty="0"/>
          </a:p>
        </p:txBody>
      </p:sp>
      <p:cxnSp>
        <p:nvCxnSpPr>
          <p:cNvPr id="10" name="Connecteur droit avec flèche 9"/>
          <p:cNvCxnSpPr>
            <a:stCxn id="5" idx="2"/>
            <a:endCxn id="6" idx="0"/>
          </p:cNvCxnSpPr>
          <p:nvPr/>
        </p:nvCxnSpPr>
        <p:spPr>
          <a:xfrm flipH="1">
            <a:off x="1726716" y="2527641"/>
            <a:ext cx="1" cy="6828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2"/>
            <a:endCxn id="8" idx="0"/>
          </p:cNvCxnSpPr>
          <p:nvPr/>
        </p:nvCxnSpPr>
        <p:spPr>
          <a:xfrm>
            <a:off x="1726716" y="4508841"/>
            <a:ext cx="1" cy="6828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6" idx="2"/>
            <a:endCxn id="7" idx="0"/>
          </p:cNvCxnSpPr>
          <p:nvPr/>
        </p:nvCxnSpPr>
        <p:spPr>
          <a:xfrm>
            <a:off x="1726716" y="3518241"/>
            <a:ext cx="0" cy="6828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65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and Classifiers</a:t>
            </a:r>
            <a:endParaRPr lang="fr-FR" dirty="0"/>
          </a:p>
        </p:txBody>
      </p:sp>
      <p:sp>
        <p:nvSpPr>
          <p:cNvPr id="3" name="Content Placeholder 2"/>
          <p:cNvSpPr>
            <a:spLocks noGrp="1"/>
          </p:cNvSpPr>
          <p:nvPr>
            <p:ph idx="1"/>
          </p:nvPr>
        </p:nvSpPr>
        <p:spPr/>
        <p:txBody>
          <a:bodyPr>
            <a:normAutofit fontScale="92500" lnSpcReduction="20000"/>
          </a:bodyPr>
          <a:lstStyle/>
          <a:p>
            <a:r>
              <a:rPr lang="fr-FR" dirty="0"/>
              <a:t> </a:t>
            </a:r>
            <a:r>
              <a:rPr lang="fr-FR" dirty="0" err="1"/>
              <a:t>Classifiers</a:t>
            </a:r>
            <a:r>
              <a:rPr lang="fr-FR" dirty="0"/>
              <a:t> for </a:t>
            </a:r>
            <a:r>
              <a:rPr lang="fr-FR" dirty="0" err="1"/>
              <a:t>categorical</a:t>
            </a:r>
            <a:r>
              <a:rPr lang="fr-FR" dirty="0"/>
              <a:t> </a:t>
            </a:r>
            <a:r>
              <a:rPr lang="fr-FR" dirty="0" err="1"/>
              <a:t>prediction:weka.classifiers.IBk</a:t>
            </a:r>
            <a:r>
              <a:rPr lang="fr-FR" dirty="0"/>
              <a:t>: k-</a:t>
            </a:r>
            <a:r>
              <a:rPr lang="fr-FR" dirty="0" err="1"/>
              <a:t>nearest</a:t>
            </a:r>
            <a:r>
              <a:rPr lang="fr-FR" dirty="0"/>
              <a:t> </a:t>
            </a:r>
            <a:r>
              <a:rPr lang="fr-FR" dirty="0" err="1"/>
              <a:t>neighbour</a:t>
            </a:r>
            <a:r>
              <a:rPr lang="fr-FR" dirty="0"/>
              <a:t> </a:t>
            </a:r>
            <a:r>
              <a:rPr lang="fr-FR" dirty="0" err="1"/>
              <a:t>learner</a:t>
            </a:r>
            <a:endParaRPr lang="fr-FR" dirty="0"/>
          </a:p>
          <a:p>
            <a:r>
              <a:rPr lang="fr-FR" dirty="0"/>
              <a:t>weka.classifiers.j48.J48: C4.5 </a:t>
            </a:r>
            <a:r>
              <a:rPr lang="fr-FR" dirty="0" err="1"/>
              <a:t>decision</a:t>
            </a:r>
            <a:r>
              <a:rPr lang="fr-FR" dirty="0"/>
              <a:t> </a:t>
            </a:r>
            <a:r>
              <a:rPr lang="fr-FR" dirty="0" err="1"/>
              <a:t>trees</a:t>
            </a:r>
            <a:endParaRPr lang="fr-FR" dirty="0"/>
          </a:p>
          <a:p>
            <a:r>
              <a:rPr lang="fr-FR" dirty="0"/>
              <a:t>weka.classifiers.j48.PART: </a:t>
            </a:r>
            <a:r>
              <a:rPr lang="fr-FR" dirty="0" err="1"/>
              <a:t>rule</a:t>
            </a:r>
            <a:r>
              <a:rPr lang="fr-FR" dirty="0"/>
              <a:t> </a:t>
            </a:r>
            <a:r>
              <a:rPr lang="fr-FR" dirty="0" err="1"/>
              <a:t>learner</a:t>
            </a:r>
            <a:endParaRPr lang="fr-FR" dirty="0"/>
          </a:p>
          <a:p>
            <a:r>
              <a:rPr lang="fr-FR" dirty="0" err="1"/>
              <a:t>weka.classifiers.NaiveBayes</a:t>
            </a:r>
            <a:r>
              <a:rPr lang="fr-FR" dirty="0"/>
              <a:t>: </a:t>
            </a:r>
            <a:r>
              <a:rPr lang="fr-FR" dirty="0" err="1"/>
              <a:t>naive</a:t>
            </a:r>
            <a:r>
              <a:rPr lang="fr-FR" dirty="0"/>
              <a:t> Bayes </a:t>
            </a:r>
            <a:r>
              <a:rPr lang="fr-FR" dirty="0" err="1"/>
              <a:t>with</a:t>
            </a:r>
            <a:r>
              <a:rPr lang="fr-FR" dirty="0"/>
              <a:t>/</a:t>
            </a:r>
            <a:r>
              <a:rPr lang="fr-FR" dirty="0" err="1"/>
              <a:t>without</a:t>
            </a:r>
            <a:r>
              <a:rPr lang="fr-FR" dirty="0"/>
              <a:t> </a:t>
            </a:r>
            <a:r>
              <a:rPr lang="fr-FR" dirty="0" err="1"/>
              <a:t>kernels</a:t>
            </a:r>
            <a:endParaRPr lang="fr-FR" dirty="0"/>
          </a:p>
          <a:p>
            <a:r>
              <a:rPr lang="fr-FR" dirty="0" err="1"/>
              <a:t>weka.classifiers.OneR</a:t>
            </a:r>
            <a:r>
              <a:rPr lang="fr-FR" dirty="0"/>
              <a:t>: </a:t>
            </a:r>
            <a:r>
              <a:rPr lang="fr-FR" dirty="0" err="1"/>
              <a:t>Holte's</a:t>
            </a:r>
            <a:r>
              <a:rPr lang="fr-FR" dirty="0"/>
              <a:t> </a:t>
            </a:r>
            <a:r>
              <a:rPr lang="fr-FR" dirty="0" err="1"/>
              <a:t>OneR</a:t>
            </a:r>
            <a:endParaRPr lang="fr-FR" dirty="0"/>
          </a:p>
          <a:p>
            <a:r>
              <a:rPr lang="fr-FR" dirty="0" err="1"/>
              <a:t>weka.classifiers.KernelDensity</a:t>
            </a:r>
            <a:r>
              <a:rPr lang="fr-FR" dirty="0"/>
              <a:t>: </a:t>
            </a:r>
            <a:r>
              <a:rPr lang="fr-FR" dirty="0" err="1"/>
              <a:t>kernel</a:t>
            </a:r>
            <a:r>
              <a:rPr lang="fr-FR" dirty="0"/>
              <a:t> </a:t>
            </a:r>
            <a:r>
              <a:rPr lang="fr-FR" dirty="0" err="1"/>
              <a:t>density</a:t>
            </a:r>
            <a:r>
              <a:rPr lang="fr-FR" dirty="0"/>
              <a:t> classifier</a:t>
            </a:r>
          </a:p>
          <a:p>
            <a:r>
              <a:rPr lang="fr-FR" dirty="0" err="1"/>
              <a:t>weka.classifiers.SMO</a:t>
            </a:r>
            <a:r>
              <a:rPr lang="fr-FR" dirty="0"/>
              <a:t>: support </a:t>
            </a:r>
            <a:r>
              <a:rPr lang="fr-FR" dirty="0" err="1"/>
              <a:t>vector</a:t>
            </a:r>
            <a:r>
              <a:rPr lang="fr-FR" dirty="0"/>
              <a:t> machines</a:t>
            </a:r>
          </a:p>
          <a:p>
            <a:r>
              <a:rPr lang="fr-FR" dirty="0" err="1"/>
              <a:t>weka.classifiers.Logistic</a:t>
            </a:r>
            <a:r>
              <a:rPr lang="fr-FR" dirty="0"/>
              <a:t>: </a:t>
            </a:r>
            <a:r>
              <a:rPr lang="fr-FR" dirty="0" err="1"/>
              <a:t>logistic</a:t>
            </a:r>
            <a:r>
              <a:rPr lang="fr-FR" dirty="0"/>
              <a:t> </a:t>
            </a:r>
            <a:r>
              <a:rPr lang="fr-FR" dirty="0" err="1"/>
              <a:t>regression</a:t>
            </a:r>
            <a:endParaRPr lang="fr-FR" dirty="0"/>
          </a:p>
          <a:p>
            <a:r>
              <a:rPr lang="fr-FR" dirty="0"/>
              <a:t>weka.classifiers.AdaBoostM1: </a:t>
            </a:r>
            <a:r>
              <a:rPr lang="fr-FR" dirty="0" err="1"/>
              <a:t>AdaBoost</a:t>
            </a:r>
            <a:endParaRPr lang="fr-FR" dirty="0"/>
          </a:p>
          <a:p>
            <a:r>
              <a:rPr lang="fr-FR" dirty="0" err="1"/>
              <a:t>weka.classifiers.LogitBoost</a:t>
            </a:r>
            <a:r>
              <a:rPr lang="fr-FR" dirty="0"/>
              <a:t>: </a:t>
            </a:r>
            <a:r>
              <a:rPr lang="fr-FR" dirty="0" err="1"/>
              <a:t>logit</a:t>
            </a:r>
            <a:r>
              <a:rPr lang="fr-FR" dirty="0"/>
              <a:t> </a:t>
            </a:r>
            <a:r>
              <a:rPr lang="fr-FR" dirty="0" err="1"/>
              <a:t>boost</a:t>
            </a:r>
            <a:endParaRPr lang="fr-FR" dirty="0"/>
          </a:p>
          <a:p>
            <a:r>
              <a:rPr lang="fr-FR" dirty="0" err="1"/>
              <a:t>weka.classifiers.DecisionStump</a:t>
            </a:r>
            <a:r>
              <a:rPr lang="fr-FR" dirty="0"/>
              <a:t>: </a:t>
            </a:r>
            <a:r>
              <a:rPr lang="fr-FR" dirty="0" err="1"/>
              <a:t>decision</a:t>
            </a:r>
            <a:r>
              <a:rPr lang="fr-FR" dirty="0"/>
              <a:t> </a:t>
            </a:r>
            <a:r>
              <a:rPr lang="fr-FR" dirty="0" err="1"/>
              <a:t>stumps</a:t>
            </a:r>
            <a:r>
              <a:rPr lang="fr-FR" dirty="0"/>
              <a:t> (for </a:t>
            </a:r>
            <a:r>
              <a:rPr lang="fr-FR" dirty="0" err="1"/>
              <a:t>boosting</a:t>
            </a:r>
            <a:r>
              <a:rPr lang="fr-FR" dirty="0"/>
              <a:t>)</a:t>
            </a:r>
          </a:p>
          <a:p>
            <a:endParaRPr lang="fr-FR" dirty="0"/>
          </a:p>
        </p:txBody>
      </p:sp>
      <p:sp>
        <p:nvSpPr>
          <p:cNvPr id="4" name="Slide Number Placeholder 3"/>
          <p:cNvSpPr>
            <a:spLocks noGrp="1"/>
          </p:cNvSpPr>
          <p:nvPr>
            <p:ph type="sldNum" sz="quarter" idx="12"/>
          </p:nvPr>
        </p:nvSpPr>
        <p:spPr/>
        <p:txBody>
          <a:bodyPr/>
          <a:lstStyle/>
          <a:p>
            <a:fld id="{D455C140-DB36-49F8-B6FA-4AD3CD817BB7}" type="slidenum">
              <a:rPr lang="en-US" smtClean="0"/>
              <a:t>6</a:t>
            </a:fld>
            <a:endParaRPr lang="en-US"/>
          </a:p>
        </p:txBody>
      </p:sp>
    </p:spTree>
    <p:extLst>
      <p:ext uri="{BB962C8B-B14F-4D97-AF65-F5344CB8AC3E}">
        <p14:creationId xmlns:p14="http://schemas.microsoft.com/office/powerpoint/2010/main" val="2898348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t>Existing methods</a:t>
            </a:r>
          </a:p>
          <a:p>
            <a:r>
              <a:rPr lang="en-US" sz="3600" dirty="0" smtClean="0">
                <a:solidFill>
                  <a:srgbClr val="FF0000"/>
                </a:solidFill>
              </a:rPr>
              <a:t>Definitions</a:t>
            </a:r>
          </a:p>
          <a:p>
            <a:r>
              <a:rPr lang="en-US" sz="3600" dirty="0" smtClean="0"/>
              <a:t>Keyword extraction</a:t>
            </a:r>
          </a:p>
          <a:p>
            <a:r>
              <a:rPr lang="en-US" sz="3600" dirty="0" smtClean="0"/>
              <a:t>Classification</a:t>
            </a:r>
          </a:p>
          <a:p>
            <a:r>
              <a:rPr lang="en-US" sz="3600" dirty="0" smtClean="0"/>
              <a:t>Results</a:t>
            </a:r>
          </a:p>
          <a:p>
            <a:r>
              <a:rPr lang="en-US" sz="3600" dirty="0" smtClean="0"/>
              <a:t>Conclusion and future work</a:t>
            </a:r>
            <a:endParaRPr lang="en-US" sz="3600" dirty="0"/>
          </a:p>
        </p:txBody>
      </p:sp>
      <p:sp>
        <p:nvSpPr>
          <p:cNvPr id="4" name="Slide Number Placeholder 3"/>
          <p:cNvSpPr>
            <a:spLocks noGrp="1"/>
          </p:cNvSpPr>
          <p:nvPr>
            <p:ph type="sldNum" sz="quarter" idx="12"/>
          </p:nvPr>
        </p:nvSpPr>
        <p:spPr/>
        <p:txBody>
          <a:bodyPr/>
          <a:lstStyle/>
          <a:p>
            <a:fld id="{D455C140-DB36-49F8-B6FA-4AD3CD817BB7}" type="slidenum">
              <a:rPr lang="en-US" smtClean="0"/>
              <a:t>7</a:t>
            </a:fld>
            <a:endParaRPr lang="en-US" dirty="0"/>
          </a:p>
        </p:txBody>
      </p:sp>
    </p:spTree>
    <p:extLst>
      <p:ext uri="{BB962C8B-B14F-4D97-AF65-F5344CB8AC3E}">
        <p14:creationId xmlns:p14="http://schemas.microsoft.com/office/powerpoint/2010/main" val="2894543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Formal context</a:t>
                </a:r>
              </a:p>
              <a:p>
                <a:pPr lvl="1"/>
                <a:r>
                  <a:rPr lang="en-US" b="0" dirty="0" smtClean="0"/>
                  <a:t>A triplet </a:t>
                </a:r>
                <a14:m>
                  <m:oMath xmlns:m="http://schemas.openxmlformats.org/officeDocument/2006/math">
                    <m:r>
                      <a:rPr lang="en-US" b="0" i="1" smtClean="0">
                        <a:latin typeface="Cambria Math"/>
                      </a:rPr>
                      <m:t>𝐾</m:t>
                    </m:r>
                    <m:r>
                      <a:rPr lang="en-US" b="0" i="1" smtClean="0">
                        <a:latin typeface="Cambria Math"/>
                      </a:rPr>
                      <m:t>=</m:t>
                    </m:r>
                    <m:d>
                      <m:dPr>
                        <m:ctrlPr>
                          <a:rPr lang="en-US" b="0" i="1" smtClean="0">
                            <a:latin typeface="Cambria Math"/>
                          </a:rPr>
                        </m:ctrlPr>
                      </m:dPr>
                      <m:e>
                        <m:r>
                          <a:rPr lang="en-US" b="0" i="1" smtClean="0">
                            <a:latin typeface="Cambria Math"/>
                          </a:rPr>
                          <m:t>𝑋</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ea typeface="Cambria Math"/>
                          </a:rPr>
                          <m:t>ℛ</m:t>
                        </m:r>
                      </m:e>
                    </m:d>
                  </m:oMath>
                </a14:m>
                <a:r>
                  <a:rPr lang="en-US" dirty="0" smtClean="0"/>
                  <a:t>, where:</a:t>
                </a:r>
              </a:p>
              <a:p>
                <a:pPr lvl="2"/>
                <a14:m>
                  <m:oMath xmlns:m="http://schemas.openxmlformats.org/officeDocument/2006/math">
                    <m:r>
                      <a:rPr lang="en-US" i="1">
                        <a:latin typeface="Cambria Math"/>
                      </a:rPr>
                      <m:t>𝑋</m:t>
                    </m:r>
                  </m:oMath>
                </a14:m>
                <a:r>
                  <a:rPr lang="en-US" dirty="0" smtClean="0"/>
                  <a:t> is a set of objects.</a:t>
                </a:r>
              </a:p>
              <a:p>
                <a:pPr lvl="2"/>
                <a14:m>
                  <m:oMath xmlns:m="http://schemas.openxmlformats.org/officeDocument/2006/math">
                    <m:r>
                      <a:rPr lang="en-US" i="1">
                        <a:latin typeface="Cambria Math"/>
                      </a:rPr>
                      <m:t>𝑌</m:t>
                    </m:r>
                  </m:oMath>
                </a14:m>
                <a:r>
                  <a:rPr lang="en-US" dirty="0" smtClean="0"/>
                  <a:t> is a set of attributes</a:t>
                </a:r>
              </a:p>
              <a:p>
                <a:pPr lvl="2"/>
                <a14:m>
                  <m:oMath xmlns:m="http://schemas.openxmlformats.org/officeDocument/2006/math">
                    <m:r>
                      <a:rPr lang="en-US" i="1" smtClean="0">
                        <a:latin typeface="Cambria Math"/>
                        <a:ea typeface="Cambria Math"/>
                      </a:rPr>
                      <m:t>ℛ</m:t>
                    </m:r>
                  </m:oMath>
                </a14:m>
                <a:r>
                  <a:rPr lang="en-US" dirty="0" smtClean="0"/>
                  <a:t> is a binary relation, a subset of the Cartesian product </a:t>
                </a:r>
                <a14:m>
                  <m:oMath xmlns:m="http://schemas.openxmlformats.org/officeDocument/2006/math">
                    <m:r>
                      <a:rPr lang="en-US" i="1">
                        <a:latin typeface="Cambria Math"/>
                      </a:rPr>
                      <m:t>𝑋</m:t>
                    </m:r>
                    <m:r>
                      <a:rPr lang="en-US" i="1" smtClean="0">
                        <a:latin typeface="Cambria Math"/>
                        <a:ea typeface="Cambria Math"/>
                      </a:rPr>
                      <m:t>×</m:t>
                    </m:r>
                    <m:r>
                      <a:rPr lang="en-US" i="1">
                        <a:latin typeface="Cambria Math"/>
                      </a:rPr>
                      <m:t>𝑌</m:t>
                    </m:r>
                  </m:oMath>
                </a14:m>
                <a:r>
                  <a:rPr lang="en-US" dirty="0" smtClean="0"/>
                  <a:t>. Each couple </a:t>
                </a:r>
                <a14:m>
                  <m:oMath xmlns:m="http://schemas.openxmlformats.org/officeDocument/2006/math">
                    <m:r>
                      <a:rPr lang="en-US" b="0" i="0" smtClean="0">
                        <a:latin typeface="Cambria Math"/>
                      </a:rPr>
                      <m:t>(</m:t>
                    </m:r>
                    <m:r>
                      <m:rPr>
                        <m:sty m:val="p"/>
                      </m:rPr>
                      <a:rPr lang="en-US" b="0" i="0" smtClean="0">
                        <a:latin typeface="Cambria Math"/>
                      </a:rPr>
                      <m:t>x</m:t>
                    </m:r>
                    <m:r>
                      <a:rPr lang="en-US" b="0" i="0" smtClean="0">
                        <a:latin typeface="Cambria Math"/>
                      </a:rPr>
                      <m:t>,</m:t>
                    </m:r>
                    <m:r>
                      <m:rPr>
                        <m:sty m:val="p"/>
                      </m:rPr>
                      <a:rPr lang="en-US" b="0" i="0" smtClean="0">
                        <a:latin typeface="Cambria Math"/>
                      </a:rPr>
                      <m:t>a</m:t>
                    </m:r>
                    <m:r>
                      <a:rPr lang="en-US" b="0" i="1" smtClean="0">
                        <a:latin typeface="Cambria Math"/>
                      </a:rPr>
                      <m:t>)</m:t>
                    </m:r>
                    <m:r>
                      <a:rPr lang="en-US" b="0" i="1" smtClean="0">
                        <a:latin typeface="Cambria Math"/>
                        <a:ea typeface="Cambria Math"/>
                      </a:rPr>
                      <m:t>∈</m:t>
                    </m:r>
                    <m:r>
                      <a:rPr lang="en-US" b="0" i="1" smtClean="0">
                        <a:latin typeface="Cambria Math"/>
                        <a:ea typeface="Cambria Math"/>
                      </a:rPr>
                      <m:t>ℛ</m:t>
                    </m:r>
                  </m:oMath>
                </a14:m>
                <a:r>
                  <a:rPr lang="en-US" dirty="0"/>
                  <a:t> expresses that the object </a:t>
                </a:r>
                <a14:m>
                  <m:oMath xmlns:m="http://schemas.openxmlformats.org/officeDocument/2006/math">
                    <m:r>
                      <m:rPr>
                        <m:sty m:val="p"/>
                      </m:rPr>
                      <a:rPr lang="en-US">
                        <a:latin typeface="Cambria Math"/>
                      </a:rPr>
                      <m:t>x</m:t>
                    </m:r>
                    <m:r>
                      <a:rPr lang="en-US" i="1">
                        <a:latin typeface="Cambria Math"/>
                        <a:ea typeface="Cambria Math"/>
                      </a:rPr>
                      <m:t>∈</m:t>
                    </m:r>
                    <m:r>
                      <a:rPr lang="en-US" b="0" i="1" smtClean="0">
                        <a:latin typeface="Cambria Math"/>
                        <a:ea typeface="Cambria Math"/>
                      </a:rPr>
                      <m:t>𝑋</m:t>
                    </m:r>
                  </m:oMath>
                </a14:m>
                <a:r>
                  <a:rPr lang="en-US" dirty="0" smtClean="0"/>
                  <a:t> </a:t>
                </a:r>
                <a:r>
                  <a:rPr lang="en-US" dirty="0"/>
                  <a:t>has the attribute </a:t>
                </a:r>
                <a14:m>
                  <m:oMath xmlns:m="http://schemas.openxmlformats.org/officeDocument/2006/math">
                    <m:r>
                      <m:rPr>
                        <m:sty m:val="p"/>
                      </m:rPr>
                      <a:rPr lang="en-US">
                        <a:latin typeface="Cambria Math"/>
                      </a:rPr>
                      <m:t>a</m:t>
                    </m:r>
                    <m:r>
                      <a:rPr lang="en-US" i="1">
                        <a:latin typeface="Cambria Math"/>
                        <a:ea typeface="Cambria Math"/>
                      </a:rPr>
                      <m:t>∈</m:t>
                    </m:r>
                    <m:r>
                      <a:rPr lang="en-US" b="0" i="1" smtClean="0">
                        <a:latin typeface="Cambria Math"/>
                        <a:ea typeface="Cambria Math"/>
                      </a:rPr>
                      <m:t>𝑌</m:t>
                    </m:r>
                  </m:oMath>
                </a14:m>
                <a:r>
                  <a:rPr lang="en-US" dirty="0" smtClean="0"/>
                  <a:t>.</a:t>
                </a:r>
              </a:p>
              <a:p>
                <a:r>
                  <a:rPr lang="en-US" dirty="0" smtClean="0"/>
                  <a:t>The image of </a:t>
                </a:r>
                <a14:m>
                  <m:oMath xmlns:m="http://schemas.openxmlformats.org/officeDocument/2006/math">
                    <m:r>
                      <m:rPr>
                        <m:sty m:val="p"/>
                      </m:rPr>
                      <a:rPr lang="en-US">
                        <a:latin typeface="Cambria Math"/>
                      </a:rPr>
                      <m:t>x</m:t>
                    </m:r>
                  </m:oMath>
                </a14:m>
                <a:r>
                  <a:rPr lang="en-US" dirty="0" smtClean="0"/>
                  <a:t> by relation </a:t>
                </a:r>
                <a14:m>
                  <m:oMath xmlns:m="http://schemas.openxmlformats.org/officeDocument/2006/math">
                    <m:r>
                      <a:rPr lang="en-US" i="1" smtClean="0">
                        <a:latin typeface="Cambria Math"/>
                        <a:ea typeface="Cambria Math"/>
                      </a:rPr>
                      <m:t>ℛ</m:t>
                    </m:r>
                  </m:oMath>
                </a14:m>
                <a:endParaRPr lang="en-US" dirty="0" smtClean="0"/>
              </a:p>
              <a:p>
                <a:pPr lvl="1"/>
                <a14:m>
                  <m:oMath xmlns:m="http://schemas.openxmlformats.org/officeDocument/2006/math">
                    <m:r>
                      <m:rPr>
                        <m:sty m:val="p"/>
                      </m:rPr>
                      <a:rPr lang="en-US">
                        <a:latin typeface="Cambria Math"/>
                      </a:rPr>
                      <m:t>x</m:t>
                    </m:r>
                    <m:r>
                      <a:rPr lang="en-US" b="0" i="0" smtClean="0">
                        <a:latin typeface="Cambria Math"/>
                      </a:rPr>
                      <m:t>.</m:t>
                    </m:r>
                    <m:r>
                      <a:rPr lang="en-US" i="1" smtClean="0">
                        <a:latin typeface="Cambria Math"/>
                      </a:rPr>
                      <m:t> </m:t>
                    </m:r>
                    <m:r>
                      <a:rPr lang="en-US" i="1" smtClean="0">
                        <a:latin typeface="Cambria Math"/>
                        <a:ea typeface="Cambria Math"/>
                      </a:rPr>
                      <m:t>ℛ</m:t>
                    </m:r>
                    <m:r>
                      <a:rPr lang="en-US" b="0" i="1" smtClean="0">
                        <a:latin typeface="Cambria Math"/>
                        <a:ea typeface="Cambria Math"/>
                      </a:rPr>
                      <m:t>={</m:t>
                    </m:r>
                    <m:r>
                      <m:rPr>
                        <m:sty m:val="p"/>
                      </m:rPr>
                      <a:rPr lang="en-US">
                        <a:latin typeface="Cambria Math"/>
                      </a:rPr>
                      <m:t>a</m:t>
                    </m:r>
                    <m:r>
                      <a:rPr lang="en-US" i="1">
                        <a:latin typeface="Cambria Math"/>
                        <a:ea typeface="Cambria Math"/>
                      </a:rPr>
                      <m:t>∈</m:t>
                    </m:r>
                    <m:r>
                      <a:rPr lang="en-US" i="1">
                        <a:latin typeface="Cambria Math"/>
                        <a:ea typeface="Cambria Math"/>
                      </a:rPr>
                      <m:t>𝑌</m:t>
                    </m:r>
                    <m:r>
                      <a:rPr lang="en-US" b="0" i="1" smtClean="0">
                        <a:latin typeface="Cambria Math"/>
                        <a:ea typeface="Cambria Math"/>
                      </a:rPr>
                      <m:t>|</m:t>
                    </m:r>
                    <m:r>
                      <a:rPr lang="en-US">
                        <a:latin typeface="Cambria Math"/>
                      </a:rPr>
                      <m:t>(</m:t>
                    </m:r>
                    <m:r>
                      <m:rPr>
                        <m:sty m:val="p"/>
                      </m:rPr>
                      <a:rPr lang="en-US">
                        <a:latin typeface="Cambria Math"/>
                      </a:rPr>
                      <m:t>x</m:t>
                    </m:r>
                    <m:r>
                      <a:rPr lang="en-US">
                        <a:latin typeface="Cambria Math"/>
                      </a:rPr>
                      <m:t>,</m:t>
                    </m:r>
                    <m:r>
                      <m:rPr>
                        <m:sty m:val="p"/>
                      </m:rPr>
                      <a:rPr lang="en-US">
                        <a:latin typeface="Cambria Math"/>
                      </a:rPr>
                      <m:t>a</m:t>
                    </m:r>
                    <m:r>
                      <a:rPr lang="en-US" i="1">
                        <a:latin typeface="Cambria Math"/>
                      </a:rPr>
                      <m:t>)</m:t>
                    </m:r>
                    <m:r>
                      <a:rPr lang="en-US" i="1">
                        <a:latin typeface="Cambria Math"/>
                        <a:ea typeface="Cambria Math"/>
                      </a:rPr>
                      <m:t>∈</m:t>
                    </m:r>
                    <m:r>
                      <a:rPr lang="en-US" i="1" smtClean="0">
                        <a:latin typeface="Cambria Math"/>
                        <a:ea typeface="Cambria Math"/>
                      </a:rPr>
                      <m:t>ℛ</m:t>
                    </m:r>
                  </m:oMath>
                </a14:m>
                <a:r>
                  <a:rPr lang="en-US" dirty="0" smtClean="0"/>
                  <a:t>}</a:t>
                </a:r>
              </a:p>
              <a:p>
                <a:r>
                  <a:rPr lang="en-US" dirty="0" smtClean="0"/>
                  <a:t>The image of set X </a:t>
                </a:r>
                <a:r>
                  <a:rPr lang="en-US" dirty="0"/>
                  <a:t>by relation </a:t>
                </a:r>
                <a14:m>
                  <m:oMath xmlns:m="http://schemas.openxmlformats.org/officeDocument/2006/math">
                    <m:r>
                      <a:rPr lang="en-US" i="1" smtClean="0">
                        <a:latin typeface="Cambria Math"/>
                        <a:ea typeface="Cambria Math"/>
                      </a:rPr>
                      <m:t>ℛ</m:t>
                    </m:r>
                  </m:oMath>
                </a14:m>
                <a:endParaRPr lang="en-US" dirty="0"/>
              </a:p>
              <a:p>
                <a:pPr lvl="1"/>
                <a14:m>
                  <m:oMath xmlns:m="http://schemas.openxmlformats.org/officeDocument/2006/math">
                    <m:r>
                      <m:rPr>
                        <m:sty m:val="p"/>
                      </m:rPr>
                      <a:rPr lang="en-US" smtClean="0">
                        <a:latin typeface="Cambria Math"/>
                      </a:rPr>
                      <m:t>X</m:t>
                    </m:r>
                    <m:r>
                      <a:rPr lang="en-US">
                        <a:latin typeface="Cambria Math"/>
                      </a:rPr>
                      <m:t>.</m:t>
                    </m:r>
                    <m:r>
                      <a:rPr lang="en-US" i="1">
                        <a:latin typeface="Cambria Math"/>
                      </a:rPr>
                      <m:t> </m:t>
                    </m:r>
                    <m:r>
                      <a:rPr lang="en-US" i="1" smtClean="0">
                        <a:latin typeface="Cambria Math"/>
                        <a:ea typeface="Cambria Math"/>
                      </a:rPr>
                      <m:t>ℛ</m:t>
                    </m:r>
                    <m:r>
                      <a:rPr lang="en-US" i="1">
                        <a:latin typeface="Cambria Math"/>
                        <a:ea typeface="Cambria Math"/>
                      </a:rPr>
                      <m:t>=</m:t>
                    </m:r>
                    <m:nary>
                      <m:naryPr>
                        <m:chr m:val="⋃"/>
                        <m:supHide m:val="on"/>
                        <m:ctrlPr>
                          <a:rPr lang="en-US" i="1" smtClean="0">
                            <a:latin typeface="Cambria Math"/>
                            <a:ea typeface="Cambria Math"/>
                          </a:rPr>
                        </m:ctrlPr>
                      </m:naryPr>
                      <m:sub>
                        <m:r>
                          <m:rPr>
                            <m:brk m:alnAt="7"/>
                          </m:rPr>
                          <a:rPr lang="en-US" b="0" i="1" smtClean="0">
                            <a:latin typeface="Cambria Math"/>
                            <a:ea typeface="Cambria Math"/>
                          </a:rPr>
                          <m:t>𝑥</m:t>
                        </m:r>
                        <m:r>
                          <a:rPr lang="en-US" i="1">
                            <a:latin typeface="Cambria Math"/>
                            <a:ea typeface="Cambria Math"/>
                          </a:rPr>
                          <m:t>∈</m:t>
                        </m:r>
                        <m:r>
                          <a:rPr lang="en-US" b="0" i="1" smtClean="0">
                            <a:latin typeface="Cambria Math"/>
                            <a:ea typeface="Cambria Math"/>
                          </a:rPr>
                          <m:t>𝑋</m:t>
                        </m:r>
                      </m:sub>
                      <m:sup/>
                      <m:e>
                        <m:r>
                          <a:rPr lang="en-US" i="1">
                            <a:latin typeface="Cambria Math"/>
                            <a:ea typeface="Cambria Math"/>
                          </a:rPr>
                          <m:t>{</m:t>
                        </m:r>
                        <m:r>
                          <m:rPr>
                            <m:sty m:val="p"/>
                          </m:rPr>
                          <a:rPr lang="en-US">
                            <a:latin typeface="Cambria Math"/>
                          </a:rPr>
                          <m:t>a</m:t>
                        </m:r>
                        <m:r>
                          <a:rPr lang="en-US" i="1">
                            <a:latin typeface="Cambria Math"/>
                            <a:ea typeface="Cambria Math"/>
                          </a:rPr>
                          <m:t>∈</m:t>
                        </m:r>
                        <m:r>
                          <a:rPr lang="en-US" i="1">
                            <a:latin typeface="Cambria Math"/>
                            <a:ea typeface="Cambria Math"/>
                          </a:rPr>
                          <m:t>𝑌</m:t>
                        </m:r>
                        <m:r>
                          <a:rPr lang="en-US" i="1">
                            <a:latin typeface="Cambria Math"/>
                            <a:ea typeface="Cambria Math"/>
                          </a:rPr>
                          <m:t>|</m:t>
                        </m:r>
                        <m:r>
                          <a:rPr lang="en-US">
                            <a:latin typeface="Cambria Math"/>
                          </a:rPr>
                          <m:t>(</m:t>
                        </m:r>
                        <m:r>
                          <m:rPr>
                            <m:sty m:val="p"/>
                          </m:rPr>
                          <a:rPr lang="en-US">
                            <a:latin typeface="Cambria Math"/>
                          </a:rPr>
                          <m:t>x</m:t>
                        </m:r>
                        <m:r>
                          <a:rPr lang="en-US">
                            <a:latin typeface="Cambria Math"/>
                          </a:rPr>
                          <m:t>,</m:t>
                        </m:r>
                        <m:r>
                          <m:rPr>
                            <m:sty m:val="p"/>
                          </m:rPr>
                          <a:rPr lang="en-US">
                            <a:latin typeface="Cambria Math"/>
                          </a:rPr>
                          <m:t>a</m:t>
                        </m:r>
                        <m:r>
                          <a:rPr lang="en-US" i="1">
                            <a:latin typeface="Cambria Math"/>
                          </a:rPr>
                          <m:t>)</m:t>
                        </m:r>
                        <m:r>
                          <a:rPr lang="en-US" i="1">
                            <a:latin typeface="Cambria Math"/>
                            <a:ea typeface="Cambria Math"/>
                          </a:rPr>
                          <m:t>∈</m:t>
                        </m:r>
                        <m:r>
                          <a:rPr lang="en-US" i="1" smtClean="0">
                            <a:latin typeface="Cambria Math"/>
                            <a:ea typeface="Cambria Math"/>
                          </a:rPr>
                          <m:t>ℛ</m:t>
                        </m:r>
                        <m:r>
                          <m:rPr>
                            <m:nor/>
                          </m:rPr>
                          <a:rPr lang="en-US" dirty="0"/>
                          <m:t>}</m:t>
                        </m:r>
                      </m:e>
                    </m:nary>
                  </m:oMath>
                </a14:m>
                <a:endParaRPr lang="en-US" dirty="0" smtClean="0"/>
              </a:p>
              <a:p>
                <a:r>
                  <a:rPr lang="en-US" dirty="0" smtClean="0"/>
                  <a:t>The relative product of two relations </a:t>
                </a:r>
                <a14:m>
                  <m:oMath xmlns:m="http://schemas.openxmlformats.org/officeDocument/2006/math">
                    <m:r>
                      <a:rPr lang="en-US" i="1" smtClean="0">
                        <a:latin typeface="Cambria Math"/>
                        <a:ea typeface="Cambria Math"/>
                      </a:rPr>
                      <m:t>ℛ</m:t>
                    </m:r>
                  </m:oMath>
                </a14:m>
                <a:r>
                  <a:rPr lang="en-US" dirty="0" smtClean="0"/>
                  <a:t> and </a:t>
                </a:r>
                <a14:m>
                  <m:oMath xmlns:m="http://schemas.openxmlformats.org/officeDocument/2006/math">
                    <m:r>
                      <a:rPr lang="en-US" i="1" smtClean="0">
                        <a:latin typeface="Cambria Math"/>
                        <a:ea typeface="Cambria Math"/>
                      </a:rPr>
                      <m:t>ℛ</m:t>
                    </m:r>
                    <m:r>
                      <a:rPr lang="en-US" b="0" i="1" smtClean="0">
                        <a:latin typeface="Cambria Math"/>
                        <a:ea typeface="Cambria Math"/>
                      </a:rPr>
                      <m:t>′</m:t>
                    </m:r>
                  </m:oMath>
                </a14:m>
                <a:endParaRPr lang="en-US" dirty="0" smtClean="0"/>
              </a:p>
              <a:p>
                <a:pPr lvl="1"/>
                <a14:m>
                  <m:oMath xmlns:m="http://schemas.openxmlformats.org/officeDocument/2006/math">
                    <m:r>
                      <a:rPr lang="en-US" i="1" smtClean="0">
                        <a:latin typeface="Cambria Math"/>
                        <a:ea typeface="Cambria Math"/>
                      </a:rPr>
                      <m:t>ℛ</m:t>
                    </m:r>
                    <m:r>
                      <a:rPr lang="en-US"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ℛ</m:t>
                        </m:r>
                      </m:e>
                      <m:sup>
                        <m:r>
                          <a:rPr lang="en-US" b="0" i="1" smtClean="0">
                            <a:latin typeface="Cambria Math"/>
                            <a:ea typeface="Cambria Math"/>
                          </a:rPr>
                          <m:t>′</m:t>
                        </m:r>
                      </m:sup>
                    </m:sSup>
                    <m:r>
                      <a:rPr lang="en-US" b="0" i="1" smtClean="0">
                        <a:latin typeface="Cambria Math"/>
                        <a:ea typeface="Cambria Math"/>
                      </a:rPr>
                      <m:t>=</m:t>
                    </m:r>
                    <m:d>
                      <m:dPr>
                        <m:begChr m:val="{"/>
                        <m:endChr m:val="}"/>
                        <m:ctrlPr>
                          <a:rPr lang="en-US" b="0" i="1" smtClean="0">
                            <a:latin typeface="Cambria Math"/>
                            <a:ea typeface="Cambria Math"/>
                          </a:rPr>
                        </m:ctrlPr>
                      </m:dPr>
                      <m:e>
                        <m:d>
                          <m:dPr>
                            <m:ctrlPr>
                              <a:rPr lang="en-US" b="0" i="1" smtClean="0">
                                <a:latin typeface="Cambria Math"/>
                                <a:ea typeface="Cambria Math"/>
                              </a:rPr>
                            </m:ctrlPr>
                          </m:dPr>
                          <m:e>
                            <m:r>
                              <a:rPr lang="en-US" b="0" i="1" smtClean="0">
                                <a:latin typeface="Cambria Math"/>
                                <a:ea typeface="Cambria Math"/>
                              </a:rPr>
                              <m:t>𝑒</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sup>
                            </m:sSup>
                          </m:e>
                        </m:d>
                        <m:d>
                          <m:dPr>
                            <m:begChr m:val="|"/>
                            <m:endChr m:val="|"/>
                            <m:ctrlPr>
                              <a:rPr lang="en-US" b="0" i="1" smtClean="0">
                                <a:latin typeface="Cambria Math"/>
                                <a:ea typeface="Cambria Math"/>
                              </a:rPr>
                            </m:ctrlPr>
                          </m:dPr>
                          <m:e>
                            <m:r>
                              <a:rPr lang="en-US" b="0" i="1" smtClean="0">
                                <a:latin typeface="Cambria Math"/>
                                <a:ea typeface="Cambria Math"/>
                              </a:rPr>
                              <m:t>∃</m:t>
                            </m:r>
                            <m:r>
                              <a:rPr lang="en-US" b="0" i="1" smtClean="0">
                                <a:latin typeface="Cambria Math"/>
                                <a:ea typeface="Cambria Math"/>
                              </a:rPr>
                              <m:t>𝑡</m:t>
                            </m:r>
                          </m:e>
                        </m:d>
                        <m:d>
                          <m:dPr>
                            <m:ctrlPr>
                              <a:rPr lang="en-US" b="0" i="1" smtClean="0">
                                <a:latin typeface="Cambria Math"/>
                                <a:ea typeface="Cambria Math"/>
                              </a:rPr>
                            </m:ctrlPr>
                          </m:dPr>
                          <m:e>
                            <m:d>
                              <m:dPr>
                                <m:ctrlPr>
                                  <a:rPr lang="en-US" b="0" i="1" smtClean="0">
                                    <a:latin typeface="Cambria Math"/>
                                    <a:ea typeface="Cambria Math"/>
                                  </a:rPr>
                                </m:ctrlPr>
                              </m:dPr>
                              <m:e>
                                <m:r>
                                  <a:rPr lang="en-US" b="0" i="1" smtClean="0">
                                    <a:latin typeface="Cambria Math"/>
                                    <a:ea typeface="Cambria Math"/>
                                  </a:rPr>
                                  <m:t>𝑒</m:t>
                                </m:r>
                                <m:r>
                                  <a:rPr lang="en-US" b="0" i="1" smtClean="0">
                                    <a:latin typeface="Cambria Math"/>
                                    <a:ea typeface="Cambria Math"/>
                                  </a:rPr>
                                  <m:t>,</m:t>
                                </m:r>
                                <m:r>
                                  <a:rPr lang="en-US" b="0" i="1" smtClean="0">
                                    <a:latin typeface="Cambria Math"/>
                                    <a:ea typeface="Cambria Math"/>
                                  </a:rPr>
                                  <m:t>𝑡</m:t>
                                </m:r>
                              </m:e>
                            </m:d>
                            <m:r>
                              <a:rPr lang="en-US" i="1">
                                <a:latin typeface="Cambria Math"/>
                                <a:ea typeface="Cambria Math"/>
                              </a:rPr>
                              <m:t>∈</m:t>
                            </m:r>
                            <m:r>
                              <a:rPr lang="en-US" i="1">
                                <a:latin typeface="Cambria Math"/>
                                <a:ea typeface="Cambria Math"/>
                              </a:rPr>
                              <m:t>ℛ</m:t>
                            </m:r>
                          </m:e>
                        </m:d>
                        <m:r>
                          <a:rPr lang="en-US" b="0" i="1" smtClean="0">
                            <a:latin typeface="Cambria Math"/>
                            <a:ea typeface="Cambria Math"/>
                          </a:rPr>
                          <m:t>𝑎𝑛𝑑</m:t>
                        </m:r>
                        <m:r>
                          <a:rPr lang="en-US" b="0" i="1" smtClean="0">
                            <a:latin typeface="Cambria Math"/>
                            <a:ea typeface="Cambria Math"/>
                          </a:rPr>
                          <m:t> </m:t>
                        </m:r>
                        <m:d>
                          <m:dPr>
                            <m:ctrlPr>
                              <a:rPr lang="en-US" b="0" i="1" smtClean="0">
                                <a:latin typeface="Cambria Math"/>
                                <a:ea typeface="Cambria Math"/>
                              </a:rPr>
                            </m:ctrlPr>
                          </m:dPr>
                          <m:e>
                            <m:d>
                              <m:dPr>
                                <m:ctrlPr>
                                  <a:rPr lang="en-US" b="0" i="1" smtClean="0">
                                    <a:latin typeface="Cambria Math"/>
                                    <a:ea typeface="Cambria Math"/>
                                  </a:rPr>
                                </m:ctrlPr>
                              </m:dPr>
                              <m:e>
                                <m:r>
                                  <a:rPr lang="en-US" b="0" i="1" smtClean="0">
                                    <a:latin typeface="Cambria Math"/>
                                    <a:ea typeface="Cambria Math"/>
                                  </a:rPr>
                                  <m:t>𝑡</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sup>
                                </m:sSup>
                              </m:e>
                            </m:d>
                            <m:r>
                              <a:rPr lang="en-US" i="1">
                                <a:latin typeface="Cambria Math"/>
                                <a:ea typeface="Cambria Math"/>
                              </a:rPr>
                              <m:t>∈</m:t>
                            </m:r>
                            <m:sSup>
                              <m:sSupPr>
                                <m:ctrlPr>
                                  <a:rPr lang="en-US" b="0" i="1" smtClean="0">
                                    <a:latin typeface="Cambria Math"/>
                                    <a:ea typeface="Cambria Math"/>
                                  </a:rPr>
                                </m:ctrlPr>
                              </m:sSupPr>
                              <m:e>
                                <m:r>
                                  <a:rPr lang="en-US" i="1">
                                    <a:latin typeface="Cambria Math"/>
                                    <a:ea typeface="Cambria Math"/>
                                  </a:rPr>
                                  <m:t>ℛ</m:t>
                                </m:r>
                              </m:e>
                              <m:sup>
                                <m:r>
                                  <a:rPr lang="en-US" b="0" i="1" smtClean="0">
                                    <a:latin typeface="Cambria Math"/>
                                    <a:ea typeface="Cambria Math"/>
                                  </a:rPr>
                                  <m:t>′</m:t>
                                </m:r>
                              </m:sup>
                            </m:sSup>
                          </m:e>
                        </m:d>
                      </m:e>
                    </m:d>
                  </m:oMath>
                </a14:m>
                <a:endParaRPr lang="en-US" b="0" dirty="0" smtClean="0">
                  <a:ea typeface="Cambria Math"/>
                </a:endParaRPr>
              </a:p>
              <a:p>
                <a:r>
                  <a:rPr lang="en-US" dirty="0" smtClean="0"/>
                  <a:t>The converse of the relation </a:t>
                </a:r>
                <a14:m>
                  <m:oMath xmlns:m="http://schemas.openxmlformats.org/officeDocument/2006/math">
                    <m:r>
                      <a:rPr lang="en-US" i="1">
                        <a:latin typeface="Cambria Math"/>
                        <a:ea typeface="Cambria Math"/>
                      </a:rPr>
                      <m:t>ℛ</m:t>
                    </m:r>
                  </m:oMath>
                </a14:m>
                <a:endParaRPr lang="en-US" dirty="0"/>
              </a:p>
              <a:p>
                <a:pPr lvl="1"/>
                <a14:m>
                  <m:oMath xmlns:m="http://schemas.openxmlformats.org/officeDocument/2006/math">
                    <m:sSup>
                      <m:sSupPr>
                        <m:ctrlPr>
                          <a:rPr lang="en-US" i="1" smtClean="0">
                            <a:latin typeface="Cambria Math"/>
                            <a:ea typeface="Cambria Math"/>
                          </a:rPr>
                        </m:ctrlPr>
                      </m:sSupPr>
                      <m:e>
                        <m:r>
                          <a:rPr lang="en-US" i="1">
                            <a:latin typeface="Cambria Math"/>
                            <a:ea typeface="Cambria Math"/>
                          </a:rPr>
                          <m:t>ℛ</m:t>
                        </m:r>
                      </m:e>
                      <m:sup>
                        <m:r>
                          <a:rPr lang="en-US" b="0" i="1" smtClean="0">
                            <a:latin typeface="Cambria Math"/>
                            <a:ea typeface="Cambria Math"/>
                          </a:rPr>
                          <m:t>−1</m:t>
                        </m:r>
                      </m:sup>
                    </m:sSup>
                    <m:r>
                      <a:rPr lang="en-US" b="0" i="1" smtClean="0">
                        <a:latin typeface="Cambria Math"/>
                        <a:ea typeface="Cambria Math"/>
                      </a:rPr>
                      <m:t>={(</m:t>
                    </m:r>
                    <m:r>
                      <a:rPr lang="en-US" b="0" i="1" smtClean="0">
                        <a:latin typeface="Cambria Math"/>
                        <a:ea typeface="Cambria Math"/>
                      </a:rPr>
                      <m:t>𝑒</m:t>
                    </m:r>
                    <m:r>
                      <a:rPr lang="en-US" b="0" i="1" smtClean="0">
                        <a:latin typeface="Cambria Math"/>
                        <a:ea typeface="Cambria Math"/>
                      </a:rPr>
                      <m:t>,</m:t>
                    </m:r>
                    <m:r>
                      <a:rPr lang="en-US" b="0" i="1" smtClean="0">
                        <a:latin typeface="Cambria Math"/>
                        <a:ea typeface="Cambria Math"/>
                      </a:rPr>
                      <m:t>𝑒</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sup>
                    </m:sSup>
                    <m:r>
                      <a:rPr lang="en-US" b="0" i="1" smtClean="0">
                        <a:latin typeface="Cambria Math"/>
                        <a:ea typeface="Cambria Math"/>
                      </a:rPr>
                      <m:t>,</m:t>
                    </m:r>
                    <m:r>
                      <a:rPr lang="en-US" b="0" i="1" smtClean="0">
                        <a:latin typeface="Cambria Math"/>
                        <a:ea typeface="Cambria Math"/>
                      </a:rPr>
                      <m:t>𝑒</m:t>
                    </m:r>
                    <m:r>
                      <a:rPr lang="en-US" b="0" i="1" smtClean="0">
                        <a:latin typeface="Cambria Math"/>
                        <a:ea typeface="Cambria Math"/>
                      </a:rPr>
                      <m:t>)∈</m:t>
                    </m:r>
                    <m:r>
                      <a:rPr lang="en-US" i="1">
                        <a:latin typeface="Cambria Math"/>
                        <a:ea typeface="Cambria Math"/>
                      </a:rPr>
                      <m:t>ℛ</m:t>
                    </m:r>
                    <m:r>
                      <a:rPr lang="en-US" b="0" i="1" smtClean="0">
                        <a:latin typeface="Cambria Math"/>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887" r="-296" b="-1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55C140-DB36-49F8-B6FA-4AD3CD817BB7}" type="slidenum">
              <a:rPr lang="en-US" smtClean="0"/>
              <a:t>8</a:t>
            </a:fld>
            <a:endParaRPr lang="en-US"/>
          </a:p>
        </p:txBody>
      </p:sp>
    </p:spTree>
    <p:extLst>
      <p:ext uri="{BB962C8B-B14F-4D97-AF65-F5344CB8AC3E}">
        <p14:creationId xmlns:p14="http://schemas.microsoft.com/office/powerpoint/2010/main" val="1647686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The Identity relation</a:t>
                </a:r>
              </a:p>
              <a:p>
                <a:pPr lvl="1"/>
                <a14:m>
                  <m:oMath xmlns:m="http://schemas.openxmlformats.org/officeDocument/2006/math">
                    <m:r>
                      <a:rPr lang="en-US" b="0" i="1" smtClean="0">
                        <a:latin typeface="Cambria Math"/>
                        <a:ea typeface="Cambria Math"/>
                      </a:rPr>
                      <m:t>ℐ</m:t>
                    </m:r>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m:t>
                    </m:r>
                  </m:oMath>
                </a14:m>
                <a:r>
                  <a:rPr lang="en-US" b="0" dirty="0" smtClean="0"/>
                  <a:t> is a binary relation on set </a:t>
                </a:r>
                <a14:m>
                  <m:oMath xmlns:m="http://schemas.openxmlformats.org/officeDocument/2006/math">
                    <m:r>
                      <a:rPr lang="en-US" i="1">
                        <a:latin typeface="Cambria Math"/>
                        <a:ea typeface="Cambria Math"/>
                      </a:rPr>
                      <m:t>𝐴</m:t>
                    </m:r>
                    <m:r>
                      <a:rPr lang="en-US" i="1">
                        <a:latin typeface="Cambria Math"/>
                        <a:ea typeface="Cambria Math"/>
                      </a:rPr>
                      <m:t> </m:t>
                    </m:r>
                  </m:oMath>
                </a14:m>
                <a:r>
                  <a:rPr lang="en-US" b="0" dirty="0" smtClean="0"/>
                  <a:t> such </a:t>
                </a:r>
                <a:r>
                  <a:rPr lang="en-US" dirty="0" smtClean="0"/>
                  <a:t>that </a:t>
                </a:r>
                <a14:m>
                  <m:oMath xmlns:m="http://schemas.openxmlformats.org/officeDocument/2006/math">
                    <m:r>
                      <a:rPr lang="en-US" b="0" i="1" smtClean="0">
                        <a:latin typeface="Cambria Math"/>
                        <a:ea typeface="Cambria Math"/>
                      </a:rPr>
                      <m:t>∀</m:t>
                    </m:r>
                    <m:r>
                      <m:rPr>
                        <m:sty m:val="p"/>
                      </m:rPr>
                      <a:rPr lang="en-US" b="0" i="0" smtClean="0">
                        <a:latin typeface="Cambria Math"/>
                        <a:ea typeface="Cambria Math"/>
                      </a:rPr>
                      <m:t>a</m:t>
                    </m:r>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m:t>
                    </m:r>
                    <m:r>
                      <m:rPr>
                        <m:sty m:val="p"/>
                      </m:rPr>
                      <a:rPr lang="en-US" b="0" i="0" smtClean="0">
                        <a:latin typeface="Cambria Math"/>
                        <a:ea typeface="Cambria Math"/>
                      </a:rPr>
                      <m:t>a</m:t>
                    </m:r>
                    <m:r>
                      <a:rPr lang="en-US" b="0" i="0" smtClean="0">
                        <a:latin typeface="Cambria Math"/>
                        <a:ea typeface="Cambria Math"/>
                      </a:rPr>
                      <m:t>.</m:t>
                    </m:r>
                    <m:r>
                      <a:rPr lang="en-US" i="1">
                        <a:latin typeface="Cambria Math"/>
                        <a:ea typeface="Cambria Math"/>
                      </a:rPr>
                      <m:t>ℐ</m:t>
                    </m:r>
                    <m:d>
                      <m:dPr>
                        <m:ctrlPr>
                          <a:rPr lang="en-US" i="1">
                            <a:latin typeface="Cambria Math"/>
                            <a:ea typeface="Cambria Math"/>
                          </a:rPr>
                        </m:ctrlPr>
                      </m:dPr>
                      <m:e>
                        <m:r>
                          <a:rPr lang="en-US" i="1">
                            <a:latin typeface="Cambria Math"/>
                            <a:ea typeface="Cambria Math"/>
                          </a:rPr>
                          <m:t>𝐴</m:t>
                        </m:r>
                      </m:e>
                    </m:d>
                    <m:r>
                      <a:rPr lang="en-US" b="0" i="1" smtClean="0">
                        <a:latin typeface="Cambria Math"/>
                        <a:ea typeface="Cambria Math"/>
                      </a:rPr>
                      <m:t>={</m:t>
                    </m:r>
                    <m:r>
                      <a:rPr lang="en-US" b="0" i="1" smtClean="0">
                        <a:latin typeface="Cambria Math"/>
                        <a:ea typeface="Cambria Math"/>
                      </a:rPr>
                      <m:t>𝑎</m:t>
                    </m:r>
                    <m:r>
                      <a:rPr lang="en-US" b="0" i="1" smtClean="0">
                        <a:latin typeface="Cambria Math"/>
                        <a:ea typeface="Cambria Math"/>
                      </a:rPr>
                      <m:t>}</m:t>
                    </m:r>
                  </m:oMath>
                </a14:m>
                <a:endParaRPr lang="en-US" dirty="0" smtClean="0"/>
              </a:p>
              <a:p>
                <a:r>
                  <a:rPr lang="en-US" dirty="0" smtClean="0"/>
                  <a:t>The cardinality of </a:t>
                </a:r>
                <a14:m>
                  <m:oMath xmlns:m="http://schemas.openxmlformats.org/officeDocument/2006/math">
                    <m:r>
                      <a:rPr lang="en-US" i="1">
                        <a:latin typeface="Cambria Math"/>
                        <a:ea typeface="Cambria Math"/>
                      </a:rPr>
                      <m:t>ℛ</m:t>
                    </m:r>
                  </m:oMath>
                </a14:m>
                <a:endParaRPr lang="en-US" dirty="0" smtClean="0">
                  <a:ea typeface="Cambria Math"/>
                </a:endParaRPr>
              </a:p>
              <a:p>
                <a:pPr lvl="1"/>
                <a14:m>
                  <m:oMath xmlns:m="http://schemas.openxmlformats.org/officeDocument/2006/math">
                    <m:r>
                      <m:rPr>
                        <m:sty m:val="p"/>
                      </m:rPr>
                      <a:rPr lang="en-US" i="1" smtClean="0">
                        <a:latin typeface="Cambria Math"/>
                        <a:ea typeface="Cambria Math"/>
                      </a:rPr>
                      <m:t>C</m:t>
                    </m:r>
                    <m:r>
                      <a:rPr lang="en-US" b="0" i="1" smtClean="0">
                        <a:latin typeface="Cambria Math"/>
                        <a:ea typeface="Cambria Math"/>
                      </a:rPr>
                      <m:t>𝑎𝑟𝑑</m:t>
                    </m:r>
                    <m:d>
                      <m:dPr>
                        <m:ctrlPr>
                          <a:rPr lang="en-US" b="0" i="1" smtClean="0">
                            <a:latin typeface="Cambria Math"/>
                            <a:ea typeface="Cambria Math"/>
                          </a:rPr>
                        </m:ctrlPr>
                      </m:dPr>
                      <m:e>
                        <m:r>
                          <a:rPr lang="en-US" i="1">
                            <a:latin typeface="Cambria Math"/>
                            <a:ea typeface="Cambria Math"/>
                          </a:rPr>
                          <m:t>ℛ</m:t>
                        </m:r>
                      </m:e>
                    </m:d>
                    <m:r>
                      <a:rPr lang="en-US" b="0" i="1" smtClean="0">
                        <a:latin typeface="Cambria Math"/>
                        <a:ea typeface="Cambria Math"/>
                      </a:rPr>
                      <m:t>=</m:t>
                    </m:r>
                    <m:r>
                      <a:rPr lang="en-US" b="0" i="1" smtClean="0">
                        <a:latin typeface="Cambria Math"/>
                        <a:ea typeface="Cambria Math"/>
                      </a:rPr>
                      <m:t>𝑛𝑢𝑚𝑏𝑒𝑟</m:t>
                    </m:r>
                    <m:r>
                      <a:rPr lang="en-US" b="0" i="1" smtClean="0">
                        <a:latin typeface="Cambria Math"/>
                        <a:ea typeface="Cambria Math"/>
                      </a:rPr>
                      <m:t> </m:t>
                    </m:r>
                    <m:r>
                      <a:rPr lang="en-US" b="0" i="1" smtClean="0">
                        <a:latin typeface="Cambria Math"/>
                        <a:ea typeface="Cambria Math"/>
                      </a:rPr>
                      <m:t>𝑜𝑓</m:t>
                    </m:r>
                    <m:r>
                      <a:rPr lang="en-US" b="0" i="1" smtClean="0">
                        <a:latin typeface="Cambria Math"/>
                        <a:ea typeface="Cambria Math"/>
                      </a:rPr>
                      <m:t> </m:t>
                    </m:r>
                    <m:r>
                      <a:rPr lang="en-US" b="0" i="1" smtClean="0">
                        <a:latin typeface="Cambria Math"/>
                        <a:ea typeface="Cambria Math"/>
                      </a:rPr>
                      <m:t>𝑝𝑎𝑖𝑟𝑠</m:t>
                    </m:r>
                    <m:r>
                      <a:rPr lang="en-US" b="0" i="1" smtClean="0">
                        <a:latin typeface="Cambria Math"/>
                        <a:ea typeface="Cambria Math"/>
                      </a:rPr>
                      <m:t> (</m:t>
                    </m:r>
                    <m:r>
                      <a:rPr lang="en-US" b="0" i="1" smtClean="0">
                        <a:latin typeface="Cambria Math"/>
                        <a:ea typeface="Cambria Math"/>
                      </a:rPr>
                      <m:t>𝑒</m:t>
                    </m:r>
                    <m:r>
                      <a:rPr lang="en-US" b="0" i="1" smtClean="0">
                        <a:latin typeface="Cambria Math"/>
                        <a:ea typeface="Cambria Math"/>
                      </a:rPr>
                      <m:t>,</m:t>
                    </m:r>
                    <m:r>
                      <a:rPr lang="en-US" b="0" i="1" smtClean="0">
                        <a:latin typeface="Cambria Math"/>
                        <a:ea typeface="Cambria Math"/>
                      </a:rPr>
                      <m:t>𝑒</m:t>
                    </m:r>
                    <m:r>
                      <a:rPr lang="en-US" b="0" i="1" smtClean="0">
                        <a:latin typeface="Cambria Math"/>
                        <a:ea typeface="Cambria Math"/>
                      </a:rPr>
                      <m:t>′)∈</m:t>
                    </m:r>
                    <m:r>
                      <a:rPr lang="en-US" i="1">
                        <a:latin typeface="Cambria Math"/>
                        <a:ea typeface="Cambria Math"/>
                      </a:rPr>
                      <m:t>ℛ</m:t>
                    </m:r>
                  </m:oMath>
                </a14:m>
                <a:endParaRPr lang="en-US" dirty="0" smtClean="0"/>
              </a:p>
              <a:p>
                <a:r>
                  <a:rPr lang="en-US" dirty="0" smtClean="0"/>
                  <a:t>Rectangles</a:t>
                </a:r>
              </a:p>
              <a:p>
                <a:pPr lvl="1"/>
                <a:r>
                  <a:rPr lang="en-US" dirty="0" smtClean="0"/>
                  <a:t>Let </a:t>
                </a:r>
                <a14:m>
                  <m:oMath xmlns:m="http://schemas.openxmlformats.org/officeDocument/2006/math">
                    <m:r>
                      <a:rPr lang="en-US" i="1">
                        <a:latin typeface="Cambria Math"/>
                        <a:ea typeface="Cambria Math"/>
                      </a:rPr>
                      <m:t>ℛ</m:t>
                    </m:r>
                  </m:oMath>
                </a14:m>
                <a:r>
                  <a:rPr lang="en-US" dirty="0" smtClean="0"/>
                  <a:t> be a binary relation between </a:t>
                </a:r>
                <a14:m>
                  <m:oMath xmlns:m="http://schemas.openxmlformats.org/officeDocument/2006/math">
                    <m:r>
                      <a:rPr lang="en-US" b="0" i="1" smtClean="0">
                        <a:latin typeface="Cambria Math"/>
                      </a:rPr>
                      <m:t>𝑋</m:t>
                    </m:r>
                  </m:oMath>
                </a14:m>
                <a:r>
                  <a:rPr lang="en-US" dirty="0" smtClean="0"/>
                  <a:t> and </a:t>
                </a:r>
                <a14:m>
                  <m:oMath xmlns:m="http://schemas.openxmlformats.org/officeDocument/2006/math">
                    <m:r>
                      <a:rPr lang="en-US" b="0" i="1" smtClean="0">
                        <a:latin typeface="Cambria Math"/>
                      </a:rPr>
                      <m:t>𝑌</m:t>
                    </m:r>
                  </m:oMath>
                </a14:m>
                <a:endParaRPr lang="en-US" b="0" dirty="0" smtClean="0"/>
              </a:p>
              <a:p>
                <a:pPr lvl="1"/>
                <a:r>
                  <a:rPr lang="en-US" dirty="0" smtClean="0"/>
                  <a:t>A rectangle of </a:t>
                </a:r>
                <a14:m>
                  <m:oMath xmlns:m="http://schemas.openxmlformats.org/officeDocument/2006/math">
                    <m:r>
                      <a:rPr lang="en-US" i="1">
                        <a:latin typeface="Cambria Math"/>
                        <a:ea typeface="Cambria Math"/>
                      </a:rPr>
                      <m:t>ℛ</m:t>
                    </m:r>
                  </m:oMath>
                </a14:m>
                <a:r>
                  <a:rPr lang="en-US" dirty="0" smtClean="0"/>
                  <a:t> is a Cartesian product of two non empty sets </a:t>
                </a:r>
                <a14:m>
                  <m:oMath xmlns:m="http://schemas.openxmlformats.org/officeDocument/2006/math">
                    <m:r>
                      <m:rPr>
                        <m:sty m:val="p"/>
                      </m:rPr>
                      <a:rPr lang="en-US" b="0" i="0" smtClean="0">
                        <a:latin typeface="Cambria Math"/>
                        <a:ea typeface="Cambria Math"/>
                      </a:rPr>
                      <m:t>A</m:t>
                    </m:r>
                    <m:r>
                      <a:rPr lang="en-US" b="0" i="1" smtClean="0">
                        <a:latin typeface="Cambria Math"/>
                        <a:ea typeface="Cambria Math"/>
                      </a:rPr>
                      <m:t>⊆</m:t>
                    </m:r>
                    <m:r>
                      <a:rPr lang="en-US" b="0" i="1" smtClean="0">
                        <a:latin typeface="Cambria Math"/>
                        <a:ea typeface="Cambria Math"/>
                      </a:rPr>
                      <m:t>𝑋</m:t>
                    </m:r>
                  </m:oMath>
                </a14:m>
                <a:r>
                  <a:rPr lang="en-US" dirty="0" smtClean="0"/>
                  <a:t> and </a:t>
                </a:r>
                <a14:m>
                  <m:oMath xmlns:m="http://schemas.openxmlformats.org/officeDocument/2006/math">
                    <m:r>
                      <m:rPr>
                        <m:sty m:val="p"/>
                      </m:rPr>
                      <a:rPr lang="en-US" b="0" i="0" smtClean="0">
                        <a:latin typeface="Cambria Math"/>
                        <a:ea typeface="Cambria Math"/>
                      </a:rPr>
                      <m:t>B</m:t>
                    </m:r>
                    <m:r>
                      <a:rPr lang="en-US" i="1">
                        <a:latin typeface="Cambria Math"/>
                        <a:ea typeface="Cambria Math"/>
                      </a:rPr>
                      <m:t>⊆</m:t>
                    </m:r>
                    <m:r>
                      <a:rPr lang="en-US" b="0" i="1" smtClean="0">
                        <a:latin typeface="Cambria Math"/>
                        <a:ea typeface="Cambria Math"/>
                      </a:rPr>
                      <m:t>𝑌</m:t>
                    </m:r>
                  </m:oMath>
                </a14:m>
                <a:r>
                  <a:rPr lang="en-US" dirty="0" smtClean="0"/>
                  <a:t> and </a:t>
                </a:r>
                <a14:m>
                  <m:oMath xmlns:m="http://schemas.openxmlformats.org/officeDocument/2006/math">
                    <m:r>
                      <m:rPr>
                        <m:sty m:val="p"/>
                      </m:rPr>
                      <a:rPr lang="en-US" b="0" i="0" smtClean="0">
                        <a:latin typeface="Cambria Math"/>
                        <a:ea typeface="Cambria Math"/>
                      </a:rPr>
                      <m:t>A</m:t>
                    </m:r>
                    <m:r>
                      <a:rPr lang="en-US" b="0" i="1" smtClean="0">
                        <a:latin typeface="Cambria Math"/>
                        <a:ea typeface="Cambria Math"/>
                      </a:rPr>
                      <m:t>×</m:t>
                    </m:r>
                    <m:r>
                      <m:rPr>
                        <m:sty m:val="p"/>
                      </m:rPr>
                      <a:rPr lang="en-US">
                        <a:latin typeface="Cambria Math"/>
                        <a:ea typeface="Cambria Math"/>
                      </a:rPr>
                      <m:t>B</m:t>
                    </m:r>
                    <m:r>
                      <a:rPr lang="en-US" i="1">
                        <a:latin typeface="Cambria Math"/>
                        <a:ea typeface="Cambria Math"/>
                      </a:rPr>
                      <m:t>⊆</m:t>
                    </m:r>
                    <m:r>
                      <a:rPr lang="en-US" i="1">
                        <a:latin typeface="Cambria Math"/>
                        <a:ea typeface="Cambria Math"/>
                      </a:rPr>
                      <m:t>ℛ</m:t>
                    </m:r>
                  </m:oMath>
                </a14:m>
                <a:endParaRPr lang="en-US" dirty="0" smtClean="0"/>
              </a:p>
              <a:p>
                <a:pPr lvl="1"/>
                <a:r>
                  <a:rPr lang="en-US" dirty="0" smtClean="0"/>
                  <a:t>The rectangular closure of </a:t>
                </a:r>
                <a14:m>
                  <m:oMath xmlns:m="http://schemas.openxmlformats.org/officeDocument/2006/math">
                    <m:r>
                      <a:rPr lang="en-US" i="1">
                        <a:latin typeface="Cambria Math"/>
                        <a:ea typeface="Cambria Math"/>
                      </a:rPr>
                      <m:t>ℛ</m:t>
                    </m:r>
                  </m:oMath>
                </a14:m>
                <a:r>
                  <a:rPr lang="en-US" dirty="0" smtClean="0"/>
                  <a:t> is </a:t>
                </a:r>
                <a14:m>
                  <m:oMath xmlns:m="http://schemas.openxmlformats.org/officeDocument/2006/math">
                    <m:sSup>
                      <m:sSupPr>
                        <m:ctrlPr>
                          <a:rPr lang="en-US" i="1" smtClean="0">
                            <a:latin typeface="Cambria Math"/>
                            <a:ea typeface="Cambria Math"/>
                          </a:rPr>
                        </m:ctrlPr>
                      </m:sSupPr>
                      <m:e>
                        <m:r>
                          <a:rPr lang="en-US" i="1">
                            <a:latin typeface="Cambria Math"/>
                            <a:ea typeface="Cambria Math"/>
                          </a:rPr>
                          <m:t>ℛ</m:t>
                        </m:r>
                      </m:e>
                      <m:sup>
                        <m:r>
                          <a:rPr lang="en-US" b="0" i="1" smtClean="0">
                            <a:latin typeface="Cambria Math"/>
                            <a:ea typeface="Cambria Math"/>
                          </a:rPr>
                          <m:t>∗</m:t>
                        </m:r>
                      </m:sup>
                    </m:sSup>
                    <m:r>
                      <a:rPr lang="en-US" b="0" i="1" smtClean="0">
                        <a:latin typeface="Cambria Math"/>
                        <a:ea typeface="Cambria Math"/>
                      </a:rPr>
                      <m:t>=</m:t>
                    </m:r>
                    <m:r>
                      <a:rPr lang="en-US" b="0" i="1" smtClean="0">
                        <a:latin typeface="Cambria Math"/>
                        <a:ea typeface="Cambria Math"/>
                      </a:rPr>
                      <m:t>𝑋</m:t>
                    </m:r>
                    <m:r>
                      <a:rPr lang="en-US" b="0" i="1" smtClean="0">
                        <a:latin typeface="Cambria Math"/>
                        <a:ea typeface="Cambria Math"/>
                      </a:rPr>
                      <m:t>⋅</m:t>
                    </m:r>
                    <m:r>
                      <a:rPr lang="en-US" b="0" i="1" smtClean="0">
                        <a:latin typeface="Cambria Math"/>
                        <a:ea typeface="Cambria Math"/>
                      </a:rPr>
                      <m:t>ℛ</m:t>
                    </m:r>
                    <m:r>
                      <a:rPr lang="en-US" b="0" i="1" smtClean="0">
                        <a:latin typeface="Cambria Math"/>
                        <a:ea typeface="Cambria Math"/>
                      </a:rPr>
                      <m:t>×</m:t>
                    </m:r>
                    <m:r>
                      <a:rPr lang="en-US" b="0" i="1" smtClean="0">
                        <a:latin typeface="Cambria Math"/>
                        <a:ea typeface="Cambria Math"/>
                      </a:rPr>
                      <m:t>ℛ</m:t>
                    </m:r>
                    <m:r>
                      <a:rPr lang="en-US" b="0" i="1" smtClean="0">
                        <a:latin typeface="Cambria Math"/>
                        <a:ea typeface="Cambria Math"/>
                      </a:rPr>
                      <m:t>⋅</m:t>
                    </m:r>
                    <m:r>
                      <a:rPr lang="en-US" b="0" i="1" smtClean="0">
                        <a:latin typeface="Cambria Math"/>
                        <a:ea typeface="Cambria Math"/>
                      </a:rPr>
                      <m:t>𝑌</m:t>
                    </m:r>
                  </m:oMath>
                </a14:m>
                <a:endParaRPr lang="en-US" b="0" dirty="0" smtClean="0">
                  <a:ea typeface="Cambria Math"/>
                </a:endParaRPr>
              </a:p>
              <a:p>
                <a:pPr lvl="1"/>
                <a:r>
                  <a:rPr lang="en-US" dirty="0" smtClean="0"/>
                  <a:t>A rectangle </a:t>
                </a:r>
                <a14:m>
                  <m:oMath xmlns:m="http://schemas.openxmlformats.org/officeDocument/2006/math">
                    <m:r>
                      <m:rPr>
                        <m:sty m:val="p"/>
                      </m:rPr>
                      <a:rPr lang="en-US">
                        <a:latin typeface="Cambria Math"/>
                        <a:ea typeface="Cambria Math"/>
                      </a:rPr>
                      <m:t>A</m:t>
                    </m:r>
                    <m:r>
                      <a:rPr lang="en-US" i="1">
                        <a:latin typeface="Cambria Math"/>
                        <a:ea typeface="Cambria Math"/>
                      </a:rPr>
                      <m:t>×</m:t>
                    </m:r>
                    <m:r>
                      <m:rPr>
                        <m:sty m:val="p"/>
                      </m:rPr>
                      <a:rPr lang="en-US">
                        <a:latin typeface="Cambria Math"/>
                        <a:ea typeface="Cambria Math"/>
                      </a:rPr>
                      <m:t>B</m:t>
                    </m:r>
                    <m:r>
                      <a:rPr lang="en-US" i="1">
                        <a:latin typeface="Cambria Math"/>
                        <a:ea typeface="Cambria Math"/>
                      </a:rPr>
                      <m:t>⊆</m:t>
                    </m:r>
                    <m:r>
                      <a:rPr lang="en-US" i="1">
                        <a:latin typeface="Cambria Math"/>
                        <a:ea typeface="Cambria Math"/>
                      </a:rPr>
                      <m:t>ℛ</m:t>
                    </m:r>
                  </m:oMath>
                </a14:m>
                <a:r>
                  <a:rPr lang="en-US" dirty="0" smtClean="0"/>
                  <a:t> is called non-enlargeable if: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𝐵</m:t>
                    </m:r>
                    <m:r>
                      <a:rPr lang="en-US" b="0" i="1" smtClean="0">
                        <a:latin typeface="Cambria Math"/>
                      </a:rPr>
                      <m:t>⊆</m:t>
                    </m:r>
                    <m:sSup>
                      <m:sSupPr>
                        <m:ctrlPr>
                          <a:rPr lang="en-US" b="0" i="1" smtClean="0">
                            <a:latin typeface="Cambria Math"/>
                          </a:rPr>
                        </m:ctrlPr>
                      </m:sSupPr>
                      <m:e>
                        <m:r>
                          <a:rPr lang="en-US" b="0" i="1" smtClean="0">
                            <a:latin typeface="Cambria Math"/>
                          </a:rPr>
                          <m:t>𝐴</m:t>
                        </m:r>
                      </m:e>
                      <m:sup>
                        <m:r>
                          <a:rPr lang="en-US" b="0" i="1" smtClean="0">
                            <a:latin typeface="Cambria Math"/>
                          </a:rPr>
                          <m:t>′</m:t>
                        </m:r>
                      </m:sup>
                    </m:sSup>
                    <m:r>
                      <a:rPr lang="en-US" b="0" i="1" smtClean="0">
                        <a:latin typeface="Cambria Math"/>
                      </a:rPr>
                      <m:t>×</m:t>
                    </m:r>
                    <m:sSup>
                      <m:sSupPr>
                        <m:ctrlPr>
                          <a:rPr lang="en-US" b="0" i="1" smtClean="0">
                            <a:latin typeface="Cambria Math"/>
                          </a:rPr>
                        </m:ctrlPr>
                      </m:sSupPr>
                      <m:e>
                        <m:r>
                          <a:rPr lang="en-US" b="0" i="1" smtClean="0">
                            <a:latin typeface="Cambria Math"/>
                          </a:rPr>
                          <m:t>𝐵</m:t>
                        </m:r>
                      </m:e>
                      <m:sup>
                        <m:r>
                          <a:rPr lang="en-US" b="0" i="1" smtClean="0">
                            <a:latin typeface="Cambria Math"/>
                          </a:rPr>
                          <m:t>′</m:t>
                        </m:r>
                      </m:sup>
                    </m:sSup>
                    <m:r>
                      <a:rPr lang="en-US" b="0" i="1" smtClean="0">
                        <a:latin typeface="Cambria Math"/>
                      </a:rPr>
                      <m:t>⊆</m:t>
                    </m:r>
                    <m:r>
                      <a:rPr lang="en-US" b="0" i="1" smtClean="0">
                        <a:latin typeface="Cambria Math"/>
                      </a:rPr>
                      <m:t>ℛ</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𝐴</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𝐴</m:t>
                            </m:r>
                          </m:e>
                          <m:sup>
                            <m:r>
                              <a:rPr lang="en-US" b="0" i="1" smtClean="0">
                                <a:latin typeface="Cambria Math"/>
                                <a:ea typeface="Cambria Math"/>
                              </a:rPr>
                              <m:t>′</m:t>
                            </m:r>
                          </m:sup>
                        </m:sSup>
                      </m:e>
                    </m:d>
                    <m:r>
                      <a:rPr lang="en-US" i="1" smtClean="0">
                        <a:latin typeface="Cambria Math"/>
                        <a:ea typeface="Cambria Math"/>
                      </a:rPr>
                      <m:t>∧</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oMath>
                </a14:m>
                <a:r>
                  <a:rPr lang="en-US" dirty="0"/>
                  <a:t>. In terms of formal concept analysis, a non </a:t>
                </a:r>
                <a:r>
                  <a:rPr lang="en-US" dirty="0" smtClean="0"/>
                  <a:t>enlargeable rectangle </a:t>
                </a:r>
                <a:r>
                  <a:rPr lang="en-US" dirty="0"/>
                  <a:t>is called a formal concept</a:t>
                </a:r>
                <a:r>
                  <a:rPr lang="en-US" dirty="0" smtClean="0"/>
                  <a:t>.</a:t>
                </a:r>
              </a:p>
              <a:p>
                <a:r>
                  <a:rPr lang="en-US" dirty="0" smtClean="0"/>
                  <a:t>Formal concept</a:t>
                </a:r>
              </a:p>
              <a:p>
                <a:pPr lvl="1"/>
                <a:r>
                  <a:rPr lang="en-US" dirty="0" smtClean="0"/>
                  <a:t>Let </a:t>
                </a:r>
                <a14:m>
                  <m:oMath xmlns:m="http://schemas.openxmlformats.org/officeDocument/2006/math">
                    <m:r>
                      <m:rPr>
                        <m:sty m:val="p"/>
                      </m:rPr>
                      <a:rPr lang="en-US" b="0" i="0" smtClean="0">
                        <a:latin typeface="Cambria Math"/>
                        <a:ea typeface="Cambria Math"/>
                      </a:rPr>
                      <m:t>K</m:t>
                    </m:r>
                    <m:r>
                      <a:rPr lang="en-US" b="0" i="0" smtClean="0">
                        <a:latin typeface="Cambria Math"/>
                        <a:ea typeface="Cambria Math"/>
                      </a:rPr>
                      <m:t>=</m:t>
                    </m:r>
                    <m:d>
                      <m:dPr>
                        <m:ctrlPr>
                          <a:rPr lang="en-US" b="0" i="1" smtClean="0">
                            <a:latin typeface="Cambria Math"/>
                            <a:ea typeface="Cambria Math"/>
                          </a:rPr>
                        </m:ctrlPr>
                      </m:dPr>
                      <m:e>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Y</m:t>
                        </m:r>
                        <m:r>
                          <a:rPr lang="en-US" b="0" i="0" smtClean="0">
                            <a:latin typeface="Cambria Math"/>
                            <a:ea typeface="Cambria Math"/>
                          </a:rPr>
                          <m:t>,</m:t>
                        </m:r>
                        <m:r>
                          <a:rPr lang="en-US" b="0" i="1" smtClean="0">
                            <a:latin typeface="Cambria Math"/>
                            <a:ea typeface="Cambria Math"/>
                          </a:rPr>
                          <m:t>ℛ</m:t>
                        </m:r>
                      </m:e>
                    </m:d>
                  </m:oMath>
                </a14:m>
                <a:r>
                  <a:rPr lang="en-US" dirty="0" smtClean="0"/>
                  <a:t> be a formal context. If A and B are non empty sets, such that </a:t>
                </a:r>
                <a14:m>
                  <m:oMath xmlns:m="http://schemas.openxmlformats.org/officeDocument/2006/math">
                    <m:r>
                      <m:rPr>
                        <m:sty m:val="p"/>
                      </m:rPr>
                      <a:rPr lang="en-US">
                        <a:latin typeface="Cambria Math"/>
                        <a:ea typeface="Cambria Math"/>
                      </a:rPr>
                      <m:t>A</m:t>
                    </m:r>
                    <m:r>
                      <a:rPr lang="en-US" i="1">
                        <a:latin typeface="Cambria Math"/>
                        <a:ea typeface="Cambria Math"/>
                      </a:rPr>
                      <m:t>⊆</m:t>
                    </m:r>
                    <m:r>
                      <a:rPr lang="en-US" i="1">
                        <a:latin typeface="Cambria Math"/>
                        <a:ea typeface="Cambria Math"/>
                      </a:rPr>
                      <m:t>𝑋</m:t>
                    </m:r>
                  </m:oMath>
                </a14:m>
                <a:r>
                  <a:rPr lang="en-US" dirty="0"/>
                  <a:t> and </a:t>
                </a:r>
                <a14:m>
                  <m:oMath xmlns:m="http://schemas.openxmlformats.org/officeDocument/2006/math">
                    <m:r>
                      <m:rPr>
                        <m:sty m:val="p"/>
                      </m:rPr>
                      <a:rPr lang="en-US">
                        <a:latin typeface="Cambria Math"/>
                        <a:ea typeface="Cambria Math"/>
                      </a:rPr>
                      <m:t>B</m:t>
                    </m:r>
                    <m:r>
                      <a:rPr lang="en-US" i="1">
                        <a:latin typeface="Cambria Math"/>
                        <a:ea typeface="Cambria Math"/>
                      </a:rPr>
                      <m:t>⊆</m:t>
                    </m:r>
                    <m:r>
                      <a:rPr lang="en-US" i="1">
                        <a:latin typeface="Cambria Math"/>
                        <a:ea typeface="Cambria Math"/>
                      </a:rPr>
                      <m:t>𝑌</m:t>
                    </m:r>
                  </m:oMath>
                </a14:m>
                <a:r>
                  <a:rPr lang="en-US" dirty="0" smtClean="0"/>
                  <a:t>. The pair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A</m:t>
                    </m:r>
                    <m:r>
                      <a:rPr lang="en-US" b="0" i="0" smtClean="0">
                        <a:latin typeface="Cambria Math"/>
                        <a:ea typeface="Cambria Math"/>
                      </a:rPr>
                      <m:t>,</m:t>
                    </m:r>
                    <m:r>
                      <m:rPr>
                        <m:sty m:val="p"/>
                      </m:rPr>
                      <a:rPr lang="en-US">
                        <a:latin typeface="Cambria Math"/>
                        <a:ea typeface="Cambria Math"/>
                      </a:rPr>
                      <m:t>B</m:t>
                    </m:r>
                    <m:r>
                      <a:rPr lang="en-US" b="0" i="0" smtClean="0">
                        <a:latin typeface="Cambria Math"/>
                        <a:ea typeface="Cambria Math"/>
                      </a:rPr>
                      <m:t>)</m:t>
                    </m:r>
                  </m:oMath>
                </a14:m>
                <a:r>
                  <a:rPr lang="en-US" dirty="0" smtClean="0"/>
                  <a:t> is a formal concept if and only if </a:t>
                </a:r>
                <a14:m>
                  <m:oMath xmlns:m="http://schemas.openxmlformats.org/officeDocument/2006/math">
                    <m:r>
                      <m:rPr>
                        <m:sty m:val="p"/>
                      </m:rPr>
                      <a:rPr lang="en-US">
                        <a:latin typeface="Cambria Math"/>
                        <a:ea typeface="Cambria Math"/>
                      </a:rPr>
                      <m:t>A</m:t>
                    </m:r>
                    <m:r>
                      <a:rPr lang="en-US" i="1">
                        <a:latin typeface="Cambria Math"/>
                        <a:ea typeface="Cambria Math"/>
                      </a:rPr>
                      <m:t>×</m:t>
                    </m:r>
                    <m:r>
                      <m:rPr>
                        <m:sty m:val="p"/>
                      </m:rPr>
                      <a:rPr lang="en-US">
                        <a:latin typeface="Cambria Math"/>
                        <a:ea typeface="Cambria Math"/>
                      </a:rPr>
                      <m:t>B</m:t>
                    </m:r>
                  </m:oMath>
                </a14:m>
                <a:r>
                  <a:rPr lang="en-US" dirty="0" smtClean="0"/>
                  <a:t> is a non enlargeable rectangle.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55C140-DB36-49F8-B6FA-4AD3CD817BB7}" type="slidenum">
              <a:rPr lang="en-US" smtClean="0"/>
              <a:t>9</a:t>
            </a:fld>
            <a:endParaRPr lang="en-US"/>
          </a:p>
        </p:txBody>
      </p:sp>
      <p:sp>
        <p:nvSpPr>
          <p:cNvPr id="6" name="Title 1"/>
          <p:cNvSpPr>
            <a:spLocks noGrp="1"/>
          </p:cNvSpPr>
          <p:nvPr>
            <p:ph type="title"/>
          </p:nvPr>
        </p:nvSpPr>
        <p:spPr>
          <a:xfrm>
            <a:off x="457200" y="0"/>
            <a:ext cx="8229600" cy="838200"/>
          </a:xfrm>
        </p:spPr>
        <p:txBody>
          <a:bodyPr/>
          <a:lstStyle/>
          <a:p>
            <a:r>
              <a:rPr lang="en-US" dirty="0" smtClean="0"/>
              <a:t>Definitions</a:t>
            </a:r>
            <a:endParaRPr lang="en-US" dirty="0"/>
          </a:p>
        </p:txBody>
      </p:sp>
    </p:spTree>
    <p:extLst>
      <p:ext uri="{BB962C8B-B14F-4D97-AF65-F5344CB8AC3E}">
        <p14:creationId xmlns:p14="http://schemas.microsoft.com/office/powerpoint/2010/main" val="34832639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ALI@BVAGIONRCMW0Y5J4" val="57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9726</TotalTime>
  <Words>2642</Words>
  <Application>Microsoft Office PowerPoint</Application>
  <PresentationFormat>On-screen Show (4:3)</PresentationFormat>
  <Paragraphs>842</Paragraphs>
  <Slides>48</Slides>
  <Notes>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Executive</vt:lpstr>
      <vt:lpstr>Text categorization using hyper rectangular keyword extraction:  Application to news articles classification</vt:lpstr>
      <vt:lpstr>Outline</vt:lpstr>
      <vt:lpstr>Projects</vt:lpstr>
      <vt:lpstr>Introduction</vt:lpstr>
      <vt:lpstr>Existing methods</vt:lpstr>
      <vt:lpstr>Features and Classifiers</vt:lpstr>
      <vt:lpstr>Outline</vt:lpstr>
      <vt:lpstr>Definitions</vt:lpstr>
      <vt:lpstr>Definitions</vt:lpstr>
      <vt:lpstr>Rectangle labeling: Economy of Information and Information abstraction</vt:lpstr>
      <vt:lpstr>Pseudo-rectangle</vt:lpstr>
      <vt:lpstr>State of Art</vt:lpstr>
      <vt:lpstr>Pseudo-Rectangle</vt:lpstr>
      <vt:lpstr>Strength of a pair (document, word)</vt:lpstr>
      <vt:lpstr>Feature extraction in decreasing importance order</vt:lpstr>
      <vt:lpstr>Kcherif et al: Fringe Relation </vt:lpstr>
      <vt:lpstr>Approach of Belohlavek and Vychodil (2010)</vt:lpstr>
      <vt:lpstr>Some Publications</vt:lpstr>
      <vt:lpstr>Definitions</vt:lpstr>
      <vt:lpstr>Definitions</vt:lpstr>
      <vt:lpstr>PowerPoint Presentation</vt:lpstr>
      <vt:lpstr>Outline</vt:lpstr>
      <vt:lpstr>      New Keyword extraction Based on Hyper-rectangles</vt:lpstr>
      <vt:lpstr>Keyword extraction</vt:lpstr>
      <vt:lpstr>Keyword extraction</vt:lpstr>
      <vt:lpstr>Keyword extraction</vt:lpstr>
      <vt:lpstr>Keyword extraction</vt:lpstr>
      <vt:lpstr>Keyword extraction</vt:lpstr>
      <vt:lpstr>Keyword extraction</vt:lpstr>
      <vt:lpstr>Keyword extraction</vt:lpstr>
      <vt:lpstr>Keyword extraction</vt:lpstr>
      <vt:lpstr>Keyword extraction</vt:lpstr>
      <vt:lpstr>Keyword extraction</vt:lpstr>
      <vt:lpstr>Keyword extraction</vt:lpstr>
      <vt:lpstr>Keyword extraction</vt:lpstr>
      <vt:lpstr>Keyword extraction</vt:lpstr>
      <vt:lpstr>Keyword extraction</vt:lpstr>
      <vt:lpstr>Outline</vt:lpstr>
      <vt:lpstr>Classification</vt:lpstr>
      <vt:lpstr>Outline</vt:lpstr>
      <vt:lpstr>Results</vt:lpstr>
      <vt:lpstr>Results</vt:lpstr>
      <vt:lpstr>Results</vt:lpstr>
      <vt:lpstr>Results</vt:lpstr>
      <vt:lpstr>Outline</vt:lpstr>
      <vt:lpstr>Conclusion and future work</vt:lpstr>
      <vt:lpstr>Utilization of Hyper-rectangles for minimal rectangular coverage</vt:lpstr>
      <vt:lpstr>THANK YOU !!!</vt:lpstr>
    </vt:vector>
  </TitlesOfParts>
  <Company>Qatar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 Rectangular Trend Analysis Application to Islamic Rulings (Fatwas)</dc:title>
  <dc:creator>Ali</dc:creator>
  <cp:lastModifiedBy>Ali Mohamed Jaoua</cp:lastModifiedBy>
  <cp:revision>101</cp:revision>
  <dcterms:created xsi:type="dcterms:W3CDTF">2014-11-11T12:43:00Z</dcterms:created>
  <dcterms:modified xsi:type="dcterms:W3CDTF">2015-10-01T07:02:13Z</dcterms:modified>
</cp:coreProperties>
</file>