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257" r:id="rId3"/>
    <p:sldId id="260" r:id="rId4"/>
    <p:sldId id="264" r:id="rId5"/>
    <p:sldId id="295" r:id="rId6"/>
    <p:sldId id="261" r:id="rId7"/>
    <p:sldId id="268" r:id="rId8"/>
    <p:sldId id="269" r:id="rId9"/>
    <p:sldId id="271" r:id="rId10"/>
    <p:sldId id="270" r:id="rId11"/>
    <p:sldId id="296" r:id="rId12"/>
    <p:sldId id="272" r:id="rId13"/>
    <p:sldId id="273" r:id="rId14"/>
    <p:sldId id="274" r:id="rId15"/>
    <p:sldId id="286" r:id="rId16"/>
    <p:sldId id="290" r:id="rId17"/>
    <p:sldId id="284" r:id="rId18"/>
    <p:sldId id="283" r:id="rId19"/>
    <p:sldId id="291" r:id="rId20"/>
    <p:sldId id="293" r:id="rId21"/>
    <p:sldId id="298" r:id="rId22"/>
    <p:sldId id="297" r:id="rId23"/>
    <p:sldId id="289" r:id="rId24"/>
    <p:sldId id="285" r:id="rId25"/>
    <p:sldId id="299" r:id="rId26"/>
    <p:sldId id="276"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li, Ali" initials="MA"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30" autoAdjust="0"/>
  </p:normalViewPr>
  <p:slideViewPr>
    <p:cSldViewPr>
      <p:cViewPr>
        <p:scale>
          <a:sx n="70" d="100"/>
          <a:sy n="70" d="100"/>
        </p:scale>
        <p:origin x="-1140"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D527FD-A73B-443D-8D13-67F50C31E50D}" type="datetimeFigureOut">
              <a:rPr lang="en-US" smtClean="0"/>
              <a:t>9/30/2015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B0E334-8185-4079-9C0D-FD3055F31253}" type="slidenum">
              <a:rPr lang="en-US" smtClean="0"/>
              <a:t>‹#›</a:t>
            </a:fld>
            <a:endParaRPr lang="en-US"/>
          </a:p>
        </p:txBody>
      </p:sp>
    </p:spTree>
    <p:extLst>
      <p:ext uri="{BB962C8B-B14F-4D97-AF65-F5344CB8AC3E}">
        <p14:creationId xmlns:p14="http://schemas.microsoft.com/office/powerpoint/2010/main" val="372449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An Invariant assertion is :   𝑓=𝑘!</a:t>
            </a:r>
          </a:p>
          <a:p>
            <a:endParaRPr lang="en-US" sz="1300" dirty="0" smtClean="0"/>
          </a:p>
          <a:p>
            <a:pPr lvl="1"/>
            <a:r>
              <a:rPr lang="en-US" dirty="0" smtClean="0"/>
              <a:t>Also dependent on the context of the loop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6</a:t>
            </a:fld>
            <a:endParaRPr lang="en-US"/>
          </a:p>
        </p:txBody>
      </p:sp>
    </p:spTree>
    <p:extLst>
      <p:ext uri="{BB962C8B-B14F-4D97-AF65-F5344CB8AC3E}">
        <p14:creationId xmlns:p14="http://schemas.microsoft.com/office/powerpoint/2010/main" val="130371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25</a:t>
            </a:fld>
            <a:endParaRPr lang="en-US"/>
          </a:p>
        </p:txBody>
      </p:sp>
    </p:spTree>
    <p:extLst>
      <p:ext uri="{BB962C8B-B14F-4D97-AF65-F5344CB8AC3E}">
        <p14:creationId xmlns:p14="http://schemas.microsoft.com/office/powerpoint/2010/main" val="2507511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 consider developments under 2 aspects:</a:t>
            </a:r>
          </a:p>
          <a:p>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26</a:t>
            </a:fld>
            <a:endParaRPr lang="en-US"/>
          </a:p>
        </p:txBody>
      </p:sp>
    </p:spTree>
    <p:extLst>
      <p:ext uri="{BB962C8B-B14F-4D97-AF65-F5344CB8AC3E}">
        <p14:creationId xmlns:p14="http://schemas.microsoft.com/office/powerpoint/2010/main" val="2291619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  the formula A = \</a:t>
            </a:r>
            <a:r>
              <a:rPr lang="en-US" dirty="0" err="1" smtClean="0"/>
              <a:t>widehat</a:t>
            </a:r>
            <a:r>
              <a:rPr lang="en-US" dirty="0" smtClean="0"/>
              <a:t>{R}\</a:t>
            </a:r>
            <a:r>
              <a:rPr lang="en-US" dirty="0" err="1" smtClean="0"/>
              <a:t>circ</a:t>
            </a:r>
            <a:r>
              <a:rPr lang="en-US" dirty="0" smtClean="0"/>
              <a:t> v is interesting because it highlights the structure of invariant assertions by separating the part that depends on the loop (R) from the part that depends on its context (v:  precondition).</a:t>
            </a:r>
          </a:p>
          <a:p>
            <a:endParaRPr lang="en-US" dirty="0" smtClean="0"/>
          </a:p>
          <a:p>
            <a:r>
              <a:rPr lang="en-US" dirty="0" smtClean="0"/>
              <a:t>also:  if all we focus the search of invariant assertions on the search for invariant relations, then we can be sure that we do not miss any invariant assertions, due to result 1.</a:t>
            </a:r>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7</a:t>
            </a:fld>
            <a:endParaRPr lang="en-US"/>
          </a:p>
        </p:txBody>
      </p:sp>
    </p:spTree>
    <p:extLst>
      <p:ext uri="{BB962C8B-B14F-4D97-AF65-F5344CB8AC3E}">
        <p14:creationId xmlns:p14="http://schemas.microsoft.com/office/powerpoint/2010/main" val="1427807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b="1" u="sng" dirty="0" smtClean="0"/>
              <a:t>Interpretation</a:t>
            </a:r>
            <a:endParaRPr lang="en-US" sz="2400" b="1" u="sng" dirty="0" smtClean="0"/>
          </a:p>
          <a:p>
            <a:r>
              <a:rPr lang="en-US" sz="1800" dirty="0" smtClean="0"/>
              <a:t>An invariant relation= a necessary condition of termination</a:t>
            </a:r>
          </a:p>
          <a:p>
            <a:r>
              <a:rPr lang="en-US" sz="1800" dirty="0" smtClean="0"/>
              <a:t>A necessary and sufficient condition possible</a:t>
            </a:r>
          </a:p>
          <a:p>
            <a:pPr lvl="1"/>
            <a:r>
              <a:rPr lang="en-US" sz="1600" dirty="0" smtClean="0"/>
              <a:t>With enough invariant relations</a:t>
            </a:r>
          </a:p>
          <a:p>
            <a:r>
              <a:rPr lang="en-US" sz="1800" dirty="0" smtClean="0"/>
              <a:t>Termination aspect is irrelevant</a:t>
            </a:r>
          </a:p>
          <a:p>
            <a:pPr lvl="1"/>
            <a:r>
              <a:rPr lang="en-US" sz="1600" dirty="0" smtClean="0"/>
              <a:t>Only needs to be evidenced by the invariant relation</a:t>
            </a:r>
          </a:p>
        </p:txBody>
      </p:sp>
      <p:sp>
        <p:nvSpPr>
          <p:cNvPr id="4" name="Slide Number Placeholder 3"/>
          <p:cNvSpPr>
            <a:spLocks noGrp="1"/>
          </p:cNvSpPr>
          <p:nvPr>
            <p:ph type="sldNum" sz="quarter" idx="10"/>
          </p:nvPr>
        </p:nvSpPr>
        <p:spPr/>
        <p:txBody>
          <a:bodyPr/>
          <a:lstStyle/>
          <a:p>
            <a:fld id="{62B0E334-8185-4079-9C0D-FD3055F31253}" type="slidenum">
              <a:rPr lang="en-US" smtClean="0"/>
              <a:t>8</a:t>
            </a:fld>
            <a:endParaRPr lang="en-US"/>
          </a:p>
        </p:txBody>
      </p:sp>
    </p:spTree>
    <p:extLst>
      <p:ext uri="{BB962C8B-B14F-4D97-AF65-F5344CB8AC3E}">
        <p14:creationId xmlns:p14="http://schemas.microsoft.com/office/powerpoint/2010/main" val="4060853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a:t>
            </a:r>
            <a:r>
              <a:rPr lang="en-US" dirty="0" err="1" smtClean="0"/>
              <a:t>dom</a:t>
            </a:r>
            <a:r>
              <a:rPr lang="en-US" dirty="0" smtClean="0"/>
              <a:t>(B)</a:t>
            </a:r>
            <a:r>
              <a:rPr lang="en-US" baseline="0" dirty="0" smtClean="0"/>
              <a:t> to record the abort conditions we want to model</a:t>
            </a:r>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9</a:t>
            </a:fld>
            <a:endParaRPr lang="en-US"/>
          </a:p>
        </p:txBody>
      </p:sp>
    </p:spTree>
    <p:extLst>
      <p:ext uri="{BB962C8B-B14F-4D97-AF65-F5344CB8AC3E}">
        <p14:creationId xmlns:p14="http://schemas.microsoft.com/office/powerpoint/2010/main" val="3696831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10</a:t>
            </a:fld>
            <a:endParaRPr lang="en-US"/>
          </a:p>
        </p:txBody>
      </p:sp>
    </p:spTree>
    <p:extLst>
      <p:ext uri="{BB962C8B-B14F-4D97-AF65-F5344CB8AC3E}">
        <p14:creationId xmlns:p14="http://schemas.microsoft.com/office/powerpoint/2010/main" val="1847597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results are obtained by applying theorem 3 twice, using the result of the inner loop as </a:t>
            </a:r>
            <a:r>
              <a:rPr lang="en-US" dirty="0" err="1" smtClean="0"/>
              <a:t>dom</a:t>
            </a:r>
            <a:r>
              <a:rPr lang="en-US" dirty="0" smtClean="0"/>
              <a:t>(B) for the outer loop</a:t>
            </a:r>
          </a:p>
          <a:p>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11</a:t>
            </a:fld>
            <a:endParaRPr lang="en-US"/>
          </a:p>
        </p:txBody>
      </p:sp>
    </p:spTree>
    <p:extLst>
      <p:ext uri="{BB962C8B-B14F-4D97-AF65-F5344CB8AC3E}">
        <p14:creationId xmlns:p14="http://schemas.microsoft.com/office/powerpoint/2010/main" val="3434557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in order for program p ′ to be more-correct than program p, it does not have to duplicate the behavior of p over the competence domain of p: It may have a different behavior (since R is potentially non-deterministic) provided this behavior is also correct with respect to R</a:t>
            </a:r>
          </a:p>
          <a:p>
            <a:r>
              <a:rPr lang="en-US" dirty="0" smtClean="0"/>
              <a:t>mention here:  correctness enhancement without duplication: being more-correct does not </a:t>
            </a:r>
            <a:r>
              <a:rPr lang="en-US" dirty="0" err="1" smtClean="0"/>
              <a:t>mena</a:t>
            </a:r>
            <a:r>
              <a:rPr lang="en-US" dirty="0" smtClean="0"/>
              <a:t> duplicating correct behavior and behaving correctly elsewhere.  it may </a:t>
            </a:r>
            <a:r>
              <a:rPr lang="en-US" dirty="0" err="1" smtClean="0"/>
              <a:t>mena</a:t>
            </a:r>
            <a:r>
              <a:rPr lang="en-US" dirty="0" smtClean="0"/>
              <a:t> behaving differently everywhere.</a:t>
            </a:r>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15</a:t>
            </a:fld>
            <a:endParaRPr lang="en-US"/>
          </a:p>
        </p:txBody>
      </p:sp>
    </p:spTree>
    <p:extLst>
      <p:ext uri="{BB962C8B-B14F-4D97-AF65-F5344CB8AC3E}">
        <p14:creationId xmlns:p14="http://schemas.microsoft.com/office/powerpoint/2010/main" val="1510154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2B0E334-8185-4079-9C0D-FD3055F31253}" type="slidenum">
              <a:rPr lang="en-US" smtClean="0"/>
              <a:t>23</a:t>
            </a:fld>
            <a:endParaRPr lang="en-US"/>
          </a:p>
        </p:txBody>
      </p:sp>
    </p:spTree>
    <p:extLst>
      <p:ext uri="{BB962C8B-B14F-4D97-AF65-F5344CB8AC3E}">
        <p14:creationId xmlns:p14="http://schemas.microsoft.com/office/powerpoint/2010/main" val="1603740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 the difference between testing for absolute correctness (loop fails)</a:t>
            </a:r>
          </a:p>
          <a:p>
            <a:r>
              <a:rPr lang="en-US" dirty="0" smtClean="0"/>
              <a:t>and testing for relative correctness (loop succeeds).</a:t>
            </a:r>
          </a:p>
          <a:p>
            <a:endParaRPr lang="en-US" dirty="0"/>
          </a:p>
        </p:txBody>
      </p:sp>
      <p:sp>
        <p:nvSpPr>
          <p:cNvPr id="4" name="Slide Number Placeholder 3"/>
          <p:cNvSpPr>
            <a:spLocks noGrp="1"/>
          </p:cNvSpPr>
          <p:nvPr>
            <p:ph type="sldNum" sz="quarter" idx="10"/>
          </p:nvPr>
        </p:nvSpPr>
        <p:spPr/>
        <p:txBody>
          <a:bodyPr/>
          <a:lstStyle/>
          <a:p>
            <a:fld id="{62B0E334-8185-4079-9C0D-FD3055F31253}" type="slidenum">
              <a:rPr lang="en-US" smtClean="0"/>
              <a:t>24</a:t>
            </a:fld>
            <a:endParaRPr lang="en-US"/>
          </a:p>
        </p:txBody>
      </p:sp>
    </p:spTree>
    <p:extLst>
      <p:ext uri="{BB962C8B-B14F-4D97-AF65-F5344CB8AC3E}">
        <p14:creationId xmlns:p14="http://schemas.microsoft.com/office/powerpoint/2010/main" val="220004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956BF9-8E1F-4EB2-BB2D-77BF1238B9C3}" type="datetime1">
              <a:rPr lang="en-US" smtClean="0"/>
              <a:t>9/30/2015</a:t>
            </a:fld>
            <a:endParaRPr lang="en-US"/>
          </a:p>
        </p:txBody>
      </p:sp>
      <p:sp>
        <p:nvSpPr>
          <p:cNvPr id="5" name="Footer Placeholder 4"/>
          <p:cNvSpPr>
            <a:spLocks noGrp="1"/>
          </p:cNvSpPr>
          <p:nvPr>
            <p:ph type="ftr" sz="quarter" idx="11"/>
          </p:nvPr>
        </p:nvSpPr>
        <p:spPr/>
        <p:txBody>
          <a:bodyPr/>
          <a:lstStyle/>
          <a:p>
            <a:r>
              <a:rPr lang="en-US" smtClean="0"/>
              <a:t>Loop Analysis and Repair- RAMICS 2015</a:t>
            </a:r>
            <a:endParaRPr lang="en-US"/>
          </a:p>
        </p:txBody>
      </p:sp>
      <p:sp>
        <p:nvSpPr>
          <p:cNvPr id="6" name="Slide Number Placeholder 5"/>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1452602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C3C6B-3B15-41CA-B368-75F6EF9E9371}" type="datetime1">
              <a:rPr lang="en-US" smtClean="0"/>
              <a:t>9/30/2015</a:t>
            </a:fld>
            <a:endParaRPr lang="en-US"/>
          </a:p>
        </p:txBody>
      </p:sp>
      <p:sp>
        <p:nvSpPr>
          <p:cNvPr id="5" name="Footer Placeholder 4"/>
          <p:cNvSpPr>
            <a:spLocks noGrp="1"/>
          </p:cNvSpPr>
          <p:nvPr>
            <p:ph type="ftr" sz="quarter" idx="11"/>
          </p:nvPr>
        </p:nvSpPr>
        <p:spPr/>
        <p:txBody>
          <a:bodyPr/>
          <a:lstStyle/>
          <a:p>
            <a:r>
              <a:rPr lang="en-US" smtClean="0"/>
              <a:t>Loop Analysis and Repair- RAMICS 2015</a:t>
            </a:r>
            <a:endParaRPr lang="en-US"/>
          </a:p>
        </p:txBody>
      </p:sp>
      <p:sp>
        <p:nvSpPr>
          <p:cNvPr id="6" name="Slide Number Placeholder 5"/>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120918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6D537-6CA0-488E-8206-D06AA18A730E}" type="datetime1">
              <a:rPr lang="en-US" smtClean="0"/>
              <a:t>9/30/2015</a:t>
            </a:fld>
            <a:endParaRPr lang="en-US"/>
          </a:p>
        </p:txBody>
      </p:sp>
      <p:sp>
        <p:nvSpPr>
          <p:cNvPr id="5" name="Footer Placeholder 4"/>
          <p:cNvSpPr>
            <a:spLocks noGrp="1"/>
          </p:cNvSpPr>
          <p:nvPr>
            <p:ph type="ftr" sz="quarter" idx="11"/>
          </p:nvPr>
        </p:nvSpPr>
        <p:spPr/>
        <p:txBody>
          <a:bodyPr/>
          <a:lstStyle/>
          <a:p>
            <a:r>
              <a:rPr lang="en-US" smtClean="0"/>
              <a:t>Loop Analysis and Repair- RAMICS 2015</a:t>
            </a:r>
            <a:endParaRPr lang="en-US"/>
          </a:p>
        </p:txBody>
      </p:sp>
      <p:sp>
        <p:nvSpPr>
          <p:cNvPr id="6" name="Slide Number Placeholder 5"/>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394116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6015F0-A3BA-4F10-957F-4E02F9BD2817}" type="datetime1">
              <a:rPr lang="en-US" smtClean="0"/>
              <a:t>9/30/2015</a:t>
            </a:fld>
            <a:endParaRPr lang="en-US"/>
          </a:p>
        </p:txBody>
      </p:sp>
      <p:sp>
        <p:nvSpPr>
          <p:cNvPr id="5" name="Footer Placeholder 4"/>
          <p:cNvSpPr>
            <a:spLocks noGrp="1"/>
          </p:cNvSpPr>
          <p:nvPr>
            <p:ph type="ftr" sz="quarter" idx="11"/>
          </p:nvPr>
        </p:nvSpPr>
        <p:spPr/>
        <p:txBody>
          <a:bodyPr/>
          <a:lstStyle/>
          <a:p>
            <a:r>
              <a:rPr lang="en-US" smtClean="0"/>
              <a:t>Loop Analysis and Repair- RAMICS 2015</a:t>
            </a:r>
            <a:endParaRPr lang="en-US"/>
          </a:p>
        </p:txBody>
      </p:sp>
      <p:sp>
        <p:nvSpPr>
          <p:cNvPr id="6" name="Slide Number Placeholder 5"/>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427907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8BCD7-B1DA-4D8C-B4E5-A4E1887C1593}" type="datetime1">
              <a:rPr lang="en-US" smtClean="0"/>
              <a:t>9/30/2015</a:t>
            </a:fld>
            <a:endParaRPr lang="en-US"/>
          </a:p>
        </p:txBody>
      </p:sp>
      <p:sp>
        <p:nvSpPr>
          <p:cNvPr id="5" name="Footer Placeholder 4"/>
          <p:cNvSpPr>
            <a:spLocks noGrp="1"/>
          </p:cNvSpPr>
          <p:nvPr>
            <p:ph type="ftr" sz="quarter" idx="11"/>
          </p:nvPr>
        </p:nvSpPr>
        <p:spPr/>
        <p:txBody>
          <a:bodyPr/>
          <a:lstStyle/>
          <a:p>
            <a:r>
              <a:rPr lang="en-US" smtClean="0"/>
              <a:t>Loop Analysis and Repair- RAMICS 2015</a:t>
            </a:r>
            <a:endParaRPr lang="en-US"/>
          </a:p>
        </p:txBody>
      </p:sp>
      <p:sp>
        <p:nvSpPr>
          <p:cNvPr id="6" name="Slide Number Placeholder 5"/>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3051452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01A25-63BF-47E6-A059-3564E8EECF71}" type="datetime1">
              <a:rPr lang="en-US" smtClean="0"/>
              <a:t>9/30/2015</a:t>
            </a:fld>
            <a:endParaRPr lang="en-US"/>
          </a:p>
        </p:txBody>
      </p:sp>
      <p:sp>
        <p:nvSpPr>
          <p:cNvPr id="6" name="Footer Placeholder 5"/>
          <p:cNvSpPr>
            <a:spLocks noGrp="1"/>
          </p:cNvSpPr>
          <p:nvPr>
            <p:ph type="ftr" sz="quarter" idx="11"/>
          </p:nvPr>
        </p:nvSpPr>
        <p:spPr/>
        <p:txBody>
          <a:bodyPr/>
          <a:lstStyle/>
          <a:p>
            <a:r>
              <a:rPr lang="en-US" smtClean="0"/>
              <a:t>Loop Analysis and Repair- RAMICS 2015</a:t>
            </a:r>
            <a:endParaRPr lang="en-US"/>
          </a:p>
        </p:txBody>
      </p:sp>
      <p:sp>
        <p:nvSpPr>
          <p:cNvPr id="7" name="Slide Number Placeholder 6"/>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2126804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F459AB-F8D6-44C6-A4F3-733A9295447C}" type="datetime1">
              <a:rPr lang="en-US" smtClean="0"/>
              <a:t>9/30/2015</a:t>
            </a:fld>
            <a:endParaRPr lang="en-US"/>
          </a:p>
        </p:txBody>
      </p:sp>
      <p:sp>
        <p:nvSpPr>
          <p:cNvPr id="8" name="Footer Placeholder 7"/>
          <p:cNvSpPr>
            <a:spLocks noGrp="1"/>
          </p:cNvSpPr>
          <p:nvPr>
            <p:ph type="ftr" sz="quarter" idx="11"/>
          </p:nvPr>
        </p:nvSpPr>
        <p:spPr/>
        <p:txBody>
          <a:bodyPr/>
          <a:lstStyle/>
          <a:p>
            <a:r>
              <a:rPr lang="en-US" smtClean="0"/>
              <a:t>Loop Analysis and Repair- RAMICS 2015</a:t>
            </a:r>
            <a:endParaRPr lang="en-US"/>
          </a:p>
        </p:txBody>
      </p:sp>
      <p:sp>
        <p:nvSpPr>
          <p:cNvPr id="9" name="Slide Number Placeholder 8"/>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69711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830757-5F4D-4101-A441-1E2000BFE6F0}" type="datetime1">
              <a:rPr lang="en-US" smtClean="0"/>
              <a:t>9/30/2015</a:t>
            </a:fld>
            <a:endParaRPr lang="en-US"/>
          </a:p>
        </p:txBody>
      </p:sp>
      <p:sp>
        <p:nvSpPr>
          <p:cNvPr id="4" name="Footer Placeholder 3"/>
          <p:cNvSpPr>
            <a:spLocks noGrp="1"/>
          </p:cNvSpPr>
          <p:nvPr>
            <p:ph type="ftr" sz="quarter" idx="11"/>
          </p:nvPr>
        </p:nvSpPr>
        <p:spPr/>
        <p:txBody>
          <a:bodyPr/>
          <a:lstStyle/>
          <a:p>
            <a:r>
              <a:rPr lang="en-US" smtClean="0"/>
              <a:t>Loop Analysis and Repair- RAMICS 2015</a:t>
            </a:r>
            <a:endParaRPr lang="en-US"/>
          </a:p>
        </p:txBody>
      </p:sp>
      <p:sp>
        <p:nvSpPr>
          <p:cNvPr id="5" name="Slide Number Placeholder 4"/>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957669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1845B-F4B3-4D8B-B01B-878FB9F8A587}" type="datetime1">
              <a:rPr lang="en-US" smtClean="0"/>
              <a:t>9/30/2015</a:t>
            </a:fld>
            <a:endParaRPr lang="en-US"/>
          </a:p>
        </p:txBody>
      </p:sp>
      <p:sp>
        <p:nvSpPr>
          <p:cNvPr id="3" name="Footer Placeholder 2"/>
          <p:cNvSpPr>
            <a:spLocks noGrp="1"/>
          </p:cNvSpPr>
          <p:nvPr>
            <p:ph type="ftr" sz="quarter" idx="11"/>
          </p:nvPr>
        </p:nvSpPr>
        <p:spPr/>
        <p:txBody>
          <a:bodyPr/>
          <a:lstStyle/>
          <a:p>
            <a:r>
              <a:rPr lang="en-US" smtClean="0"/>
              <a:t>Loop Analysis and Repair- RAMICS 2015</a:t>
            </a:r>
            <a:endParaRPr lang="en-US"/>
          </a:p>
        </p:txBody>
      </p:sp>
      <p:sp>
        <p:nvSpPr>
          <p:cNvPr id="4" name="Slide Number Placeholder 3"/>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1457091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16A6A-F881-46F7-A377-F9B08885942F}" type="datetime1">
              <a:rPr lang="en-US" smtClean="0"/>
              <a:t>9/30/2015</a:t>
            </a:fld>
            <a:endParaRPr lang="en-US"/>
          </a:p>
        </p:txBody>
      </p:sp>
      <p:sp>
        <p:nvSpPr>
          <p:cNvPr id="6" name="Footer Placeholder 5"/>
          <p:cNvSpPr>
            <a:spLocks noGrp="1"/>
          </p:cNvSpPr>
          <p:nvPr>
            <p:ph type="ftr" sz="quarter" idx="11"/>
          </p:nvPr>
        </p:nvSpPr>
        <p:spPr/>
        <p:txBody>
          <a:bodyPr/>
          <a:lstStyle/>
          <a:p>
            <a:r>
              <a:rPr lang="en-US" smtClean="0"/>
              <a:t>Loop Analysis and Repair- RAMICS 2015</a:t>
            </a:r>
            <a:endParaRPr lang="en-US"/>
          </a:p>
        </p:txBody>
      </p:sp>
      <p:sp>
        <p:nvSpPr>
          <p:cNvPr id="7" name="Slide Number Placeholder 6"/>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298119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6CA317-1161-464F-AE88-0661136B5BC8}" type="datetime1">
              <a:rPr lang="en-US" smtClean="0"/>
              <a:t>9/30/2015</a:t>
            </a:fld>
            <a:endParaRPr lang="en-US"/>
          </a:p>
        </p:txBody>
      </p:sp>
      <p:sp>
        <p:nvSpPr>
          <p:cNvPr id="6" name="Footer Placeholder 5"/>
          <p:cNvSpPr>
            <a:spLocks noGrp="1"/>
          </p:cNvSpPr>
          <p:nvPr>
            <p:ph type="ftr" sz="quarter" idx="11"/>
          </p:nvPr>
        </p:nvSpPr>
        <p:spPr/>
        <p:txBody>
          <a:bodyPr/>
          <a:lstStyle/>
          <a:p>
            <a:r>
              <a:rPr lang="en-US" smtClean="0"/>
              <a:t>Loop Analysis and Repair- RAMICS 2015</a:t>
            </a:r>
            <a:endParaRPr lang="en-US"/>
          </a:p>
        </p:txBody>
      </p:sp>
      <p:sp>
        <p:nvSpPr>
          <p:cNvPr id="7" name="Slide Number Placeholder 6"/>
          <p:cNvSpPr>
            <a:spLocks noGrp="1"/>
          </p:cNvSpPr>
          <p:nvPr>
            <p:ph type="sldNum" sz="quarter" idx="12"/>
          </p:nvPr>
        </p:nvSpPr>
        <p:spPr/>
        <p:txBody>
          <a:bodyPr/>
          <a:lstStyle/>
          <a:p>
            <a:fld id="{F4137E15-D929-4177-A855-BD33B3F49BFE}" type="slidenum">
              <a:rPr lang="en-US" smtClean="0"/>
              <a:t>‹#›</a:t>
            </a:fld>
            <a:endParaRPr lang="en-US"/>
          </a:p>
        </p:txBody>
      </p:sp>
    </p:spTree>
    <p:extLst>
      <p:ext uri="{BB962C8B-B14F-4D97-AF65-F5344CB8AC3E}">
        <p14:creationId xmlns:p14="http://schemas.microsoft.com/office/powerpoint/2010/main" val="201922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4E06D8-15D5-49DD-946C-942C2BBB8B6E}" type="datetime1">
              <a:rPr lang="en-US" smtClean="0"/>
              <a:t>9/30/2015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Loop Analysis and Repair- RAMICS 2015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137E15-D929-4177-A855-BD33B3F49BFE}" type="slidenum">
              <a:rPr lang="en-US" smtClean="0"/>
              <a:t>‹#›</a:t>
            </a:fld>
            <a:endParaRPr lang="en-US"/>
          </a:p>
        </p:txBody>
      </p:sp>
    </p:spTree>
    <p:extLst>
      <p:ext uri="{BB962C8B-B14F-4D97-AF65-F5344CB8AC3E}">
        <p14:creationId xmlns:p14="http://schemas.microsoft.com/office/powerpoint/2010/main" val="937361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0.png"/><Relationship Id="rId4" Type="http://schemas.openxmlformats.org/officeDocument/2006/relationships/image" Target="../media/image130.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5400" b="1" dirty="0" smtClean="0"/>
              <a:t>Loop Analysis and Repair</a:t>
            </a:r>
            <a:endParaRPr lang="en-US" sz="5400" b="1" dirty="0"/>
          </a:p>
        </p:txBody>
      </p:sp>
      <p:sp>
        <p:nvSpPr>
          <p:cNvPr id="3" name="Subtitle 2"/>
          <p:cNvSpPr>
            <a:spLocks noGrp="1"/>
          </p:cNvSpPr>
          <p:nvPr>
            <p:ph type="subTitle" idx="1"/>
          </p:nvPr>
        </p:nvSpPr>
        <p:spPr>
          <a:xfrm>
            <a:off x="5181600" y="4724400"/>
            <a:ext cx="3505200" cy="1752600"/>
          </a:xfrm>
        </p:spPr>
        <p:txBody>
          <a:bodyPr>
            <a:noAutofit/>
          </a:bodyPr>
          <a:lstStyle/>
          <a:p>
            <a:r>
              <a:rPr lang="it-IT" sz="2400" dirty="0" smtClean="0">
                <a:solidFill>
                  <a:schemeClr val="tx1"/>
                </a:solidFill>
              </a:rPr>
              <a:t>Nafi Diallo</a:t>
            </a:r>
          </a:p>
          <a:p>
            <a:r>
              <a:rPr lang="it-IT" sz="2400" dirty="0" smtClean="0">
                <a:solidFill>
                  <a:schemeClr val="tx1"/>
                </a:solidFill>
              </a:rPr>
              <a:t>Computer Science</a:t>
            </a:r>
          </a:p>
          <a:p>
            <a:r>
              <a:rPr lang="it-IT" sz="2400" dirty="0" smtClean="0">
                <a:solidFill>
                  <a:schemeClr val="tx1"/>
                </a:solidFill>
              </a:rPr>
              <a:t>NJIT</a:t>
            </a:r>
          </a:p>
          <a:p>
            <a:r>
              <a:rPr lang="it-IT" sz="2400" dirty="0" smtClean="0">
                <a:solidFill>
                  <a:schemeClr val="tx1"/>
                </a:solidFill>
              </a:rPr>
              <a:t>Advisor:  Dr. Ali Mili</a:t>
            </a:r>
          </a:p>
          <a:p>
            <a:endParaRPr lang="en-US" sz="2400" dirty="0">
              <a:solidFill>
                <a:schemeClr val="tx1"/>
              </a:solidFill>
            </a:endParaRPr>
          </a:p>
        </p:txBody>
      </p:sp>
    </p:spTree>
    <p:extLst>
      <p:ext uri="{BB962C8B-B14F-4D97-AF65-F5344CB8AC3E}">
        <p14:creationId xmlns:p14="http://schemas.microsoft.com/office/powerpoint/2010/main" val="36295536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600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Termination: Example</a:t>
            </a:r>
            <a:endParaRPr lang="en-US" sz="3600" b="1" dirty="0"/>
          </a:p>
        </p:txBody>
      </p:sp>
      <p:sp>
        <p:nvSpPr>
          <p:cNvPr id="5" name="Rectangle 4"/>
          <p:cNvSpPr/>
          <p:nvPr/>
        </p:nvSpPr>
        <p:spPr>
          <a:xfrm>
            <a:off x="0" y="1143000"/>
            <a:ext cx="1905000" cy="57405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905000" y="1160145"/>
                <a:ext cx="7086600" cy="5090837"/>
              </a:xfrm>
            </p:spPr>
            <p:txBody>
              <a:bodyPr>
                <a:normAutofit/>
              </a:bodyPr>
              <a:lstStyle/>
              <a:p>
                <a:pPr marL="0" lvl="1" indent="0">
                  <a:buNone/>
                </a:pPr>
                <a14:m>
                  <m:oMathPara xmlns:m="http://schemas.openxmlformats.org/officeDocument/2006/math">
                    <m:oMathParaPr>
                      <m:jc m:val="center"/>
                    </m:oMathParaPr>
                    <m:oMath xmlns:m="http://schemas.openxmlformats.org/officeDocument/2006/math">
                      <m:r>
                        <m:rPr>
                          <m:nor/>
                        </m:rPr>
                        <a:rPr lang="es-ES" sz="2400" smtClean="0">
                          <a:latin typeface="Calibri Light" panose="020F0302020204030204" pitchFamily="34" charset="0"/>
                        </a:rPr>
                        <m:t>while</m:t>
                      </m:r>
                      <m:r>
                        <m:rPr>
                          <m:nor/>
                        </m:rPr>
                        <a:rPr lang="es-ES" sz="2400" smtClean="0">
                          <a:latin typeface="Calibri Light" panose="020F0302020204030204" pitchFamily="34" charset="0"/>
                        </a:rPr>
                        <m:t> (</m:t>
                      </m:r>
                      <m:r>
                        <m:rPr>
                          <m:nor/>
                        </m:rPr>
                        <a:rPr lang="es-ES" sz="2400" smtClean="0">
                          <a:latin typeface="Calibri Light" panose="020F0302020204030204" pitchFamily="34" charset="0"/>
                        </a:rPr>
                        <m:t>i</m:t>
                      </m:r>
                      <m:r>
                        <m:rPr>
                          <m:nor/>
                        </m:rPr>
                        <a:rPr lang="es-ES" sz="2400" smtClean="0">
                          <a:latin typeface="Calibri Light" panose="020F0302020204030204" pitchFamily="34" charset="0"/>
                        </a:rPr>
                        <m:t>!=0) {</m:t>
                      </m:r>
                      <m:r>
                        <m:rPr>
                          <m:nor/>
                        </m:rPr>
                        <a:rPr lang="es-ES" sz="2400" smtClean="0">
                          <a:latin typeface="Calibri Light" panose="020F0302020204030204" pitchFamily="34" charset="0"/>
                        </a:rPr>
                        <m:t>i</m:t>
                      </m:r>
                      <m:r>
                        <m:rPr>
                          <m:nor/>
                        </m:rPr>
                        <a:rPr lang="es-ES" sz="2400" smtClean="0">
                          <a:latin typeface="Calibri Light" panose="020F0302020204030204" pitchFamily="34" charset="0"/>
                        </a:rPr>
                        <m:t>=</m:t>
                      </m:r>
                      <m:r>
                        <m:rPr>
                          <m:nor/>
                        </m:rPr>
                        <a:rPr lang="es-ES" sz="2400" smtClean="0">
                          <a:latin typeface="Calibri Light" panose="020F0302020204030204" pitchFamily="34" charset="0"/>
                        </a:rPr>
                        <m:t>i</m:t>
                      </m:r>
                      <m:r>
                        <m:rPr>
                          <m:nor/>
                        </m:rPr>
                        <a:rPr lang="es-ES" sz="2400" smtClean="0">
                          <a:latin typeface="Calibri Light" panose="020F0302020204030204" pitchFamily="34" charset="0"/>
                        </a:rPr>
                        <m:t>+2; </m:t>
                      </m:r>
                      <m:r>
                        <m:rPr>
                          <m:nor/>
                        </m:rPr>
                        <a:rPr lang="es-ES" sz="2400" smtClean="0">
                          <a:latin typeface="Calibri Light" panose="020F0302020204030204" pitchFamily="34" charset="0"/>
                        </a:rPr>
                        <m:t>x</m:t>
                      </m:r>
                      <m:r>
                        <m:rPr>
                          <m:nor/>
                        </m:rPr>
                        <a:rPr lang="es-ES" sz="2400" smtClean="0">
                          <a:latin typeface="Calibri Light" panose="020F0302020204030204" pitchFamily="34" charset="0"/>
                        </a:rPr>
                        <m:t>=</m:t>
                      </m:r>
                      <m:r>
                        <m:rPr>
                          <m:nor/>
                        </m:rPr>
                        <a:rPr lang="es-ES" sz="2400" smtClean="0">
                          <a:latin typeface="Calibri Light" panose="020F0302020204030204" pitchFamily="34" charset="0"/>
                        </a:rPr>
                        <m:t>x</m:t>
                      </m:r>
                      <m:r>
                        <m:rPr>
                          <m:nor/>
                        </m:rPr>
                        <a:rPr lang="es-ES" sz="2400" smtClean="0">
                          <a:latin typeface="Calibri Light" panose="020F0302020204030204" pitchFamily="34" charset="0"/>
                        </a:rPr>
                        <m:t>−5; </m:t>
                      </m:r>
                      <m:r>
                        <m:rPr>
                          <m:nor/>
                        </m:rPr>
                        <a:rPr lang="es-ES" sz="2400" smtClean="0">
                          <a:latin typeface="Calibri Light" panose="020F0302020204030204" pitchFamily="34" charset="0"/>
                        </a:rPr>
                        <m:t>y</m:t>
                      </m:r>
                      <m:r>
                        <m:rPr>
                          <m:nor/>
                        </m:rPr>
                        <a:rPr lang="es-ES" sz="2400" smtClean="0">
                          <a:latin typeface="Calibri Light" panose="020F0302020204030204" pitchFamily="34" charset="0"/>
                        </a:rPr>
                        <m:t>=</m:t>
                      </m:r>
                      <m:r>
                        <m:rPr>
                          <m:nor/>
                        </m:rPr>
                        <a:rPr lang="es-ES" sz="2400" smtClean="0">
                          <a:latin typeface="Calibri Light" panose="020F0302020204030204" pitchFamily="34" charset="0"/>
                        </a:rPr>
                        <m:t>y</m:t>
                      </m:r>
                      <m:r>
                        <m:rPr>
                          <m:nor/>
                        </m:rPr>
                        <a:rPr lang="es-ES" sz="2400" smtClean="0">
                          <a:latin typeface="Calibri Light" panose="020F0302020204030204" pitchFamily="34" charset="0"/>
                        </a:rPr>
                        <m:t>−</m:t>
                      </m:r>
                      <m:r>
                        <m:rPr>
                          <m:nor/>
                        </m:rPr>
                        <a:rPr lang="es-ES" sz="2400" smtClean="0">
                          <a:latin typeface="Calibri Light" panose="020F0302020204030204" pitchFamily="34" charset="0"/>
                        </a:rPr>
                        <m:t>y</m:t>
                      </m:r>
                      <m:r>
                        <m:rPr>
                          <m:nor/>
                        </m:rPr>
                        <a:rPr lang="es-ES" sz="2400" smtClean="0">
                          <a:latin typeface="Calibri Light" panose="020F0302020204030204" pitchFamily="34" charset="0"/>
                        </a:rPr>
                        <m:t>/</m:t>
                      </m:r>
                      <m:r>
                        <m:rPr>
                          <m:nor/>
                        </m:rPr>
                        <a:rPr lang="es-ES" sz="2400" smtClean="0">
                          <a:latin typeface="Calibri Light" panose="020F0302020204030204" pitchFamily="34" charset="0"/>
                        </a:rPr>
                        <m:t>x</m:t>
                      </m:r>
                      <m:r>
                        <m:rPr>
                          <m:nor/>
                        </m:rPr>
                        <a:rPr lang="es-ES" sz="2400" smtClean="0">
                          <a:latin typeface="Calibri Light" panose="020F0302020204030204" pitchFamily="34" charset="0"/>
                        </a:rPr>
                        <m:t>;}</m:t>
                      </m:r>
                    </m:oMath>
                  </m:oMathPara>
                </a14:m>
                <a:endParaRPr lang="en-US" sz="2400" dirty="0" smtClean="0">
                  <a:latin typeface="Calibri Light" panose="020F0302020204030204" pitchFamily="34" charset="0"/>
                </a:endParaRPr>
              </a:p>
              <a:p>
                <a:endParaRPr lang="en-US" sz="2000" dirty="0" smtClean="0"/>
              </a:p>
              <a:p>
                <a:r>
                  <a:rPr lang="en-US" sz="2000" dirty="0" smtClean="0"/>
                  <a:t>Abort condition: Illegal arithmetic operation</a:t>
                </a:r>
              </a:p>
              <a:p>
                <a:endParaRPr lang="en-US" sz="1600" b="1" i="1" dirty="0" smtClean="0">
                  <a:latin typeface="Cambria Math"/>
                  <a:sym typeface="Wingdings" panose="05000000000000000000" pitchFamily="2" charset="2"/>
                </a:endParaRPr>
              </a:p>
              <a:p>
                <a14:m>
                  <m:oMath xmlns:m="http://schemas.openxmlformats.org/officeDocument/2006/math">
                    <m:r>
                      <a:rPr lang="en-US" sz="1600" b="1" i="1">
                        <a:latin typeface="Cambria Math"/>
                        <a:sym typeface="Wingdings" panose="05000000000000000000" pitchFamily="2" charset="2"/>
                      </a:rPr>
                      <m:t>𝑹</m:t>
                    </m:r>
                    <m:r>
                      <a:rPr lang="en-US" sz="1600" b="1" i="1">
                        <a:latin typeface="Cambria Math"/>
                        <a:sym typeface="Wingdings" panose="05000000000000000000" pitchFamily="2" charset="2"/>
                      </a:rPr>
                      <m:t>=</m:t>
                    </m:r>
                    <m:d>
                      <m:dPr>
                        <m:begChr m:val="{"/>
                        <m:endChr m:val="}"/>
                        <m:ctrlPr>
                          <a:rPr lang="en-US" sz="1600" b="1" i="1">
                            <a:latin typeface="Cambria Math"/>
                            <a:sym typeface="Wingdings" panose="05000000000000000000" pitchFamily="2" charset="2"/>
                          </a:rPr>
                        </m:ctrlPr>
                      </m:dPr>
                      <m:e>
                        <m:d>
                          <m:dPr>
                            <m:ctrlPr>
                              <a:rPr lang="en-US" sz="1600" b="1" i="1">
                                <a:latin typeface="Cambria Math"/>
                                <a:sym typeface="Wingdings" panose="05000000000000000000" pitchFamily="2" charset="2"/>
                              </a:rPr>
                            </m:ctrlPr>
                          </m:dPr>
                          <m:e>
                            <m:r>
                              <a:rPr lang="en-US" sz="1600" b="1" i="1">
                                <a:latin typeface="Cambria Math"/>
                                <a:sym typeface="Wingdings" panose="05000000000000000000" pitchFamily="2" charset="2"/>
                              </a:rPr>
                              <m:t>𝒔</m:t>
                            </m:r>
                            <m:r>
                              <a:rPr lang="en-US" sz="1600" b="1" i="1">
                                <a:latin typeface="Cambria Math"/>
                                <a:sym typeface="Wingdings" panose="05000000000000000000" pitchFamily="2" charset="2"/>
                              </a:rPr>
                              <m:t>,</m:t>
                            </m:r>
                            <m:sSup>
                              <m:sSupPr>
                                <m:ctrlPr>
                                  <a:rPr lang="en-US" sz="1600" b="1" i="1">
                                    <a:latin typeface="Cambria Math"/>
                                    <a:sym typeface="Wingdings" panose="05000000000000000000" pitchFamily="2" charset="2"/>
                                  </a:rPr>
                                </m:ctrlPr>
                              </m:sSupPr>
                              <m:e>
                                <m:r>
                                  <a:rPr lang="en-US" sz="1600" b="1" i="1">
                                    <a:latin typeface="Cambria Math"/>
                                    <a:sym typeface="Wingdings" panose="05000000000000000000" pitchFamily="2" charset="2"/>
                                  </a:rPr>
                                  <m:t>𝒔</m:t>
                                </m:r>
                              </m:e>
                              <m:sup>
                                <m:r>
                                  <a:rPr lang="en-US" sz="1600" b="1" i="1">
                                    <a:latin typeface="Cambria Math"/>
                                    <a:sym typeface="Wingdings" panose="05000000000000000000" pitchFamily="2" charset="2"/>
                                  </a:rPr>
                                  <m:t>′</m:t>
                                </m:r>
                              </m:sup>
                            </m:sSup>
                          </m:e>
                        </m:d>
                      </m:e>
                      <m:e>
                        <m:r>
                          <a:rPr lang="en-US" sz="1600" b="1" i="1">
                            <a:latin typeface="Cambria Math"/>
                            <a:ea typeface="Cambria Math"/>
                            <a:sym typeface="Wingdings" panose="05000000000000000000" pitchFamily="2" charset="2"/>
                          </a:rPr>
                          <m:t>∀</m:t>
                        </m:r>
                        <m:r>
                          <a:rPr lang="en-US" sz="1600" b="1" i="1">
                            <a:latin typeface="Cambria Math"/>
                            <a:ea typeface="Cambria Math"/>
                            <a:sym typeface="Wingdings" panose="05000000000000000000" pitchFamily="2" charset="2"/>
                          </a:rPr>
                          <m:t>𝒖</m:t>
                        </m:r>
                        <m:r>
                          <a:rPr lang="en-US" sz="1600" b="1" i="1">
                            <a:latin typeface="Cambria Math"/>
                            <a:ea typeface="Cambria Math"/>
                            <a:sym typeface="Wingdings" panose="05000000000000000000" pitchFamily="2" charset="2"/>
                          </a:rPr>
                          <m:t>:</m:t>
                        </m:r>
                        <m:d>
                          <m:dPr>
                            <m:ctrlPr>
                              <a:rPr lang="en-US" sz="1600" b="1" i="1">
                                <a:latin typeface="Cambria Math"/>
                                <a:ea typeface="Cambria Math"/>
                                <a:sym typeface="Wingdings" panose="05000000000000000000" pitchFamily="2" charset="2"/>
                              </a:rPr>
                            </m:ctrlPr>
                          </m:dPr>
                          <m:e>
                            <m:r>
                              <a:rPr lang="en-US" sz="1600" b="1" i="1">
                                <a:latin typeface="Cambria Math"/>
                                <a:ea typeface="Cambria Math"/>
                                <a:sym typeface="Wingdings" panose="05000000000000000000" pitchFamily="2" charset="2"/>
                              </a:rPr>
                              <m:t>𝒔</m:t>
                            </m:r>
                            <m:r>
                              <a:rPr lang="en-US" sz="1600" b="1" i="1">
                                <a:latin typeface="Cambria Math"/>
                                <a:ea typeface="Cambria Math"/>
                                <a:sym typeface="Wingdings" panose="05000000000000000000" pitchFamily="2" charset="2"/>
                              </a:rPr>
                              <m:t>,</m:t>
                            </m:r>
                            <m:r>
                              <a:rPr lang="en-US" sz="1600" b="1" i="1">
                                <a:latin typeface="Cambria Math"/>
                                <a:ea typeface="Cambria Math"/>
                                <a:sym typeface="Wingdings" panose="05000000000000000000" pitchFamily="2" charset="2"/>
                              </a:rPr>
                              <m:t>𝒖</m:t>
                            </m:r>
                          </m:e>
                        </m:d>
                        <m:r>
                          <a:rPr lang="en-US" sz="1600" b="1" i="1">
                            <a:latin typeface="Cambria Math"/>
                            <a:ea typeface="Cambria Math"/>
                            <a:sym typeface="Wingdings" panose="05000000000000000000" pitchFamily="2" charset="2"/>
                          </a:rPr>
                          <m:t>∈</m:t>
                        </m:r>
                        <m:sSup>
                          <m:sSupPr>
                            <m:ctrlPr>
                              <a:rPr lang="en-US" sz="1600" b="1" i="1">
                                <a:latin typeface="Cambria Math"/>
                                <a:ea typeface="Cambria Math"/>
                                <a:sym typeface="Wingdings" panose="05000000000000000000" pitchFamily="2" charset="2"/>
                              </a:rPr>
                            </m:ctrlPr>
                          </m:sSupPr>
                          <m:e>
                            <m:r>
                              <a:rPr lang="en-US" sz="1600" b="1" i="1">
                                <a:latin typeface="Cambria Math"/>
                                <a:ea typeface="Cambria Math"/>
                                <a:sym typeface="Wingdings" panose="05000000000000000000" pitchFamily="2" charset="2"/>
                              </a:rPr>
                              <m:t>𝑩</m:t>
                            </m:r>
                          </m:e>
                          <m:sup>
                            <m:r>
                              <a:rPr lang="en-US" sz="1600" b="1" i="1">
                                <a:latin typeface="Cambria Math"/>
                                <a:ea typeface="Cambria Math"/>
                                <a:sym typeface="Wingdings" panose="05000000000000000000" pitchFamily="2" charset="2"/>
                              </a:rPr>
                              <m:t>′∗</m:t>
                            </m:r>
                          </m:sup>
                        </m:sSup>
                        <m:r>
                          <a:rPr lang="en-US" sz="1600" b="1" i="1">
                            <a:latin typeface="Cambria Math"/>
                            <a:ea typeface="Cambria Math"/>
                            <a:sym typeface="Wingdings" panose="05000000000000000000" pitchFamily="2" charset="2"/>
                          </a:rPr>
                          <m:t>∧</m:t>
                        </m:r>
                        <m:d>
                          <m:dPr>
                            <m:ctrlPr>
                              <a:rPr lang="en-US" sz="1600" b="1" i="1">
                                <a:latin typeface="Cambria Math"/>
                                <a:ea typeface="Cambria Math"/>
                                <a:sym typeface="Wingdings" panose="05000000000000000000" pitchFamily="2" charset="2"/>
                              </a:rPr>
                            </m:ctrlPr>
                          </m:dPr>
                          <m:e>
                            <m:r>
                              <a:rPr lang="en-US" sz="1600" b="1" i="1">
                                <a:latin typeface="Cambria Math"/>
                                <a:ea typeface="Cambria Math"/>
                                <a:sym typeface="Wingdings" panose="05000000000000000000" pitchFamily="2" charset="2"/>
                              </a:rPr>
                              <m:t>𝒖</m:t>
                            </m:r>
                            <m:r>
                              <a:rPr lang="en-US" sz="1600" b="1" i="1">
                                <a:latin typeface="Cambria Math"/>
                                <a:ea typeface="Cambria Math"/>
                                <a:sym typeface="Wingdings" panose="05000000000000000000" pitchFamily="2" charset="2"/>
                              </a:rPr>
                              <m:t>,</m:t>
                            </m:r>
                            <m:sSup>
                              <m:sSupPr>
                                <m:ctrlPr>
                                  <a:rPr lang="en-US" sz="1600" b="1" i="1">
                                    <a:latin typeface="Cambria Math"/>
                                    <a:ea typeface="Cambria Math"/>
                                    <a:sym typeface="Wingdings" panose="05000000000000000000" pitchFamily="2" charset="2"/>
                                  </a:rPr>
                                </m:ctrlPr>
                              </m:sSupPr>
                              <m:e>
                                <m:r>
                                  <a:rPr lang="en-US" sz="1600" b="1" i="1">
                                    <a:latin typeface="Cambria Math"/>
                                    <a:ea typeface="Cambria Math"/>
                                    <a:sym typeface="Wingdings" panose="05000000000000000000" pitchFamily="2" charset="2"/>
                                  </a:rPr>
                                  <m:t>𝒔</m:t>
                                </m:r>
                              </m:e>
                              <m:sup>
                                <m:r>
                                  <a:rPr lang="en-US" sz="1600" b="1" i="1">
                                    <a:latin typeface="Cambria Math"/>
                                    <a:ea typeface="Cambria Math"/>
                                    <a:sym typeface="Wingdings" panose="05000000000000000000" pitchFamily="2" charset="2"/>
                                  </a:rPr>
                                  <m:t>′</m:t>
                                </m:r>
                              </m:sup>
                            </m:sSup>
                          </m:e>
                        </m:d>
                        <m:r>
                          <a:rPr lang="en-US" sz="1600" b="1" i="1">
                            <a:latin typeface="Cambria Math"/>
                            <a:ea typeface="Cambria Math"/>
                            <a:sym typeface="Wingdings" panose="05000000000000000000" pitchFamily="2" charset="2"/>
                          </a:rPr>
                          <m:t>∈</m:t>
                        </m:r>
                        <m:sSup>
                          <m:sSupPr>
                            <m:ctrlPr>
                              <a:rPr lang="en-US" sz="1600" b="1" i="1">
                                <a:latin typeface="Cambria Math"/>
                                <a:ea typeface="Cambria Math"/>
                                <a:sym typeface="Wingdings" panose="05000000000000000000" pitchFamily="2" charset="2"/>
                              </a:rPr>
                            </m:ctrlPr>
                          </m:sSupPr>
                          <m:e>
                            <m:r>
                              <a:rPr lang="en-US" sz="1600" b="1" i="1">
                                <a:latin typeface="Cambria Math"/>
                                <a:ea typeface="Cambria Math"/>
                                <a:sym typeface="Wingdings" panose="05000000000000000000" pitchFamily="2" charset="2"/>
                              </a:rPr>
                              <m:t>𝑩</m:t>
                            </m:r>
                          </m:e>
                          <m:sup>
                            <m:r>
                              <a:rPr lang="en-US" sz="1600" b="1" i="1">
                                <a:latin typeface="Cambria Math"/>
                                <a:ea typeface="Cambria Math"/>
                                <a:sym typeface="Wingdings" panose="05000000000000000000" pitchFamily="2" charset="2"/>
                              </a:rPr>
                              <m:t>′+</m:t>
                            </m:r>
                          </m:sup>
                        </m:sSup>
                        <m:r>
                          <a:rPr lang="en-US" sz="1600" b="1" i="1">
                            <a:latin typeface="Cambria Math"/>
                            <a:ea typeface="Cambria Math"/>
                            <a:sym typeface="Wingdings" panose="05000000000000000000" pitchFamily="2" charset="2"/>
                          </a:rPr>
                          <m:t>⇒</m:t>
                        </m:r>
                        <m:r>
                          <a:rPr lang="en-US" sz="1600" b="1" i="1">
                            <a:latin typeface="Cambria Math"/>
                            <a:ea typeface="Cambria Math"/>
                            <a:sym typeface="Wingdings" panose="05000000000000000000" pitchFamily="2" charset="2"/>
                          </a:rPr>
                          <m:t>𝒖</m:t>
                        </m:r>
                        <m:r>
                          <a:rPr lang="en-US" sz="1600" b="1" i="1">
                            <a:latin typeface="Cambria Math"/>
                            <a:ea typeface="Cambria Math"/>
                            <a:sym typeface="Wingdings" panose="05000000000000000000" pitchFamily="2" charset="2"/>
                          </a:rPr>
                          <m:t>∈</m:t>
                        </m:r>
                        <m:r>
                          <a:rPr lang="en-US" sz="1600" b="1" i="1" smtClean="0">
                            <a:latin typeface="Cambria Math"/>
                            <a:ea typeface="Cambria Math"/>
                            <a:sym typeface="Wingdings" panose="05000000000000000000" pitchFamily="2" charset="2"/>
                          </a:rPr>
                          <m:t>𝒅𝒆𝒇</m:t>
                        </m:r>
                        <m:d>
                          <m:dPr>
                            <m:ctrlPr>
                              <a:rPr lang="en-US" sz="1600" b="1" i="1">
                                <a:latin typeface="Cambria Math"/>
                                <a:ea typeface="Cambria Math"/>
                                <a:sym typeface="Wingdings" panose="05000000000000000000" pitchFamily="2" charset="2"/>
                              </a:rPr>
                            </m:ctrlPr>
                          </m:dPr>
                          <m:e>
                            <m:r>
                              <a:rPr lang="en-US" sz="1600" b="1" i="1" smtClean="0">
                                <a:latin typeface="Cambria Math"/>
                                <a:ea typeface="Cambria Math"/>
                                <a:sym typeface="Wingdings" panose="05000000000000000000" pitchFamily="2" charset="2"/>
                              </a:rPr>
                              <m:t>𝒇</m:t>
                            </m:r>
                          </m:e>
                        </m:d>
                      </m:e>
                    </m:d>
                  </m:oMath>
                </a14:m>
                <a:endParaRPr lang="en-US" sz="1600" b="1" dirty="0" smtClean="0">
                  <a:sym typeface="Wingdings" panose="05000000000000000000" pitchFamily="2" charset="2"/>
                </a:endParaRPr>
              </a:p>
              <a:p>
                <a14:m>
                  <m:oMath xmlns:m="http://schemas.openxmlformats.org/officeDocument/2006/math">
                    <m:r>
                      <a:rPr lang="en-US" sz="1600" b="1" i="1" smtClean="0">
                        <a:latin typeface="Cambria Math"/>
                        <a:sym typeface="Wingdings" panose="05000000000000000000" pitchFamily="2" charset="2"/>
                      </a:rPr>
                      <m:t>𝒇</m:t>
                    </m:r>
                    <m:d>
                      <m:dPr>
                        <m:ctrlPr>
                          <a:rPr lang="en-US" sz="1600" b="1" i="1" smtClean="0">
                            <a:latin typeface="Cambria Math"/>
                            <a:sym typeface="Wingdings" panose="05000000000000000000" pitchFamily="2" charset="2"/>
                          </a:rPr>
                        </m:ctrlPr>
                      </m:dPr>
                      <m:e>
                        <m:r>
                          <a:rPr lang="en-US" sz="1600" b="1" i="1" smtClean="0">
                            <a:latin typeface="Cambria Math"/>
                            <a:sym typeface="Wingdings" panose="05000000000000000000" pitchFamily="2" charset="2"/>
                          </a:rPr>
                          <m:t>𝒙</m:t>
                        </m:r>
                      </m:e>
                    </m:d>
                    <m:r>
                      <a:rPr lang="en-US" sz="1600" b="1" i="1" smtClean="0">
                        <a:latin typeface="Cambria Math"/>
                        <a:sym typeface="Wingdings" panose="05000000000000000000" pitchFamily="2" charset="2"/>
                      </a:rPr>
                      <m:t>=</m:t>
                    </m:r>
                    <m:f>
                      <m:fPr>
                        <m:ctrlPr>
                          <a:rPr lang="en-US" sz="1600" b="1" i="1" smtClean="0">
                            <a:latin typeface="Cambria Math"/>
                            <a:sym typeface="Wingdings" panose="05000000000000000000" pitchFamily="2" charset="2"/>
                          </a:rPr>
                        </m:ctrlPr>
                      </m:fPr>
                      <m:num>
                        <m:r>
                          <a:rPr lang="en-US" sz="1600" b="1" i="1" smtClean="0">
                            <a:latin typeface="Cambria Math"/>
                            <a:sym typeface="Wingdings" panose="05000000000000000000" pitchFamily="2" charset="2"/>
                          </a:rPr>
                          <m:t>𝟏</m:t>
                        </m:r>
                      </m:num>
                      <m:den>
                        <m:r>
                          <a:rPr lang="en-US" sz="1600" b="1" i="1" smtClean="0">
                            <a:latin typeface="Cambria Math"/>
                            <a:sym typeface="Wingdings" panose="05000000000000000000" pitchFamily="2" charset="2"/>
                          </a:rPr>
                          <m:t>𝒙</m:t>
                        </m:r>
                      </m:den>
                    </m:f>
                  </m:oMath>
                </a14:m>
                <a:r>
                  <a:rPr lang="en-US" sz="2000" b="1" dirty="0" smtClean="0">
                    <a:sym typeface="Wingdings" panose="05000000000000000000" pitchFamily="2" charset="2"/>
                  </a:rPr>
                  <a:t> </a:t>
                </a:r>
                <a:endParaRPr lang="en-US" sz="2000" b="1" dirty="0">
                  <a:sym typeface="Wingdings" panose="05000000000000000000" pitchFamily="2" charset="2"/>
                </a:endParaRPr>
              </a:p>
              <a:p>
                <a14:m>
                  <m:oMath xmlns:m="http://schemas.openxmlformats.org/officeDocument/2006/math">
                    <m:sSup>
                      <m:sSupPr>
                        <m:ctrlPr>
                          <a:rPr lang="en-US" sz="1600" b="1" i="1" smtClean="0">
                            <a:latin typeface="Cambria Math"/>
                          </a:rPr>
                        </m:ctrlPr>
                      </m:sSupPr>
                      <m:e>
                        <m:r>
                          <a:rPr lang="en-US" sz="1600" b="1" i="1" smtClean="0">
                            <a:latin typeface="Cambria Math"/>
                          </a:rPr>
                          <m:t>𝑩</m:t>
                        </m:r>
                      </m:e>
                      <m:sup>
                        <m:r>
                          <a:rPr lang="en-US" sz="1600" b="1" i="1" smtClean="0">
                            <a:latin typeface="Cambria Math"/>
                          </a:rPr>
                          <m:t>′</m:t>
                        </m:r>
                      </m:sup>
                    </m:sSup>
                    <m:r>
                      <a:rPr lang="en-US" sz="1600" b="1" i="1" smtClean="0">
                        <a:latin typeface="Cambria Math"/>
                      </a:rPr>
                      <m:t>={</m:t>
                    </m:r>
                    <m:d>
                      <m:dPr>
                        <m:endChr m:val="}"/>
                        <m:ctrlPr>
                          <a:rPr lang="en-US" sz="1600" b="1" i="1" smtClean="0">
                            <a:latin typeface="Cambria Math"/>
                          </a:rPr>
                        </m:ctrlPr>
                      </m:dPr>
                      <m:e>
                        <m:r>
                          <a:rPr lang="en-US" sz="1600" b="1" i="1" smtClean="0">
                            <a:latin typeface="Cambria Math"/>
                          </a:rPr>
                          <m:t>𝒔</m:t>
                        </m:r>
                        <m:r>
                          <a:rPr lang="en-US" sz="1600" b="1" i="1" smtClean="0">
                            <a:latin typeface="Cambria Math"/>
                          </a:rPr>
                          <m:t>,</m:t>
                        </m:r>
                        <m:sSup>
                          <m:sSupPr>
                            <m:ctrlPr>
                              <a:rPr lang="en-US" sz="1600" b="1" i="1" smtClean="0">
                                <a:latin typeface="Cambria Math"/>
                              </a:rPr>
                            </m:ctrlPr>
                          </m:sSupPr>
                          <m:e>
                            <m:r>
                              <a:rPr lang="en-US" sz="1600" b="1" i="1" smtClean="0">
                                <a:latin typeface="Cambria Math"/>
                              </a:rPr>
                              <m:t>𝒔</m:t>
                            </m:r>
                          </m:e>
                          <m:sup>
                            <m:r>
                              <a:rPr lang="en-US" sz="1600" b="1" i="1" smtClean="0">
                                <a:latin typeface="Cambria Math"/>
                              </a:rPr>
                              <m:t>′</m:t>
                            </m:r>
                          </m:sup>
                        </m:sSup>
                      </m:e>
                      <m:e>
                        <m:sSup>
                          <m:sSupPr>
                            <m:ctrlPr>
                              <a:rPr lang="en-US" sz="1600" b="1" i="1" smtClean="0">
                                <a:latin typeface="Cambria Math"/>
                              </a:rPr>
                            </m:ctrlPr>
                          </m:sSupPr>
                          <m:e>
                            <m:r>
                              <a:rPr lang="en-US" sz="1600" b="1" i="1" smtClean="0">
                                <a:latin typeface="Cambria Math"/>
                              </a:rPr>
                              <m:t>𝒙</m:t>
                            </m:r>
                          </m:e>
                          <m:sup>
                            <m:r>
                              <a:rPr lang="en-US" sz="1600" b="1" i="1" smtClean="0">
                                <a:latin typeface="Cambria Math"/>
                              </a:rPr>
                              <m:t>′</m:t>
                            </m:r>
                          </m:sup>
                        </m:sSup>
                        <m:r>
                          <a:rPr lang="en-US" sz="1600" b="1" i="1" smtClean="0">
                            <a:latin typeface="Cambria Math"/>
                          </a:rPr>
                          <m:t>=</m:t>
                        </m:r>
                        <m:r>
                          <a:rPr lang="en-US" sz="1600" b="1" i="1" smtClean="0">
                            <a:latin typeface="Cambria Math"/>
                          </a:rPr>
                          <m:t>𝒙</m:t>
                        </m:r>
                        <m:r>
                          <a:rPr lang="en-US" sz="1600" b="1" i="1" smtClean="0">
                            <a:latin typeface="Cambria Math"/>
                          </a:rPr>
                          <m:t>−</m:t>
                        </m:r>
                        <m:r>
                          <a:rPr lang="en-US" sz="1600" b="1" i="1" smtClean="0">
                            <a:latin typeface="Cambria Math"/>
                          </a:rPr>
                          <m:t>𝟓</m:t>
                        </m:r>
                      </m:e>
                    </m:d>
                    <m:r>
                      <a:rPr lang="en-US" sz="1600" b="1" i="1" smtClean="0">
                        <a:latin typeface="Cambria Math"/>
                      </a:rPr>
                      <m:t>      </m:t>
                    </m:r>
                    <m:sSup>
                      <m:sSupPr>
                        <m:ctrlPr>
                          <a:rPr lang="en-US" sz="1600" b="1" i="1" smtClean="0">
                            <a:latin typeface="Cambria Math"/>
                          </a:rPr>
                        </m:ctrlPr>
                      </m:sSupPr>
                      <m:e>
                        <m:r>
                          <a:rPr lang="en-US" sz="1600" b="1" i="1" smtClean="0">
                            <a:latin typeface="Cambria Math"/>
                          </a:rPr>
                          <m:t>𝑩</m:t>
                        </m:r>
                      </m:e>
                      <m:sup>
                        <m:r>
                          <a:rPr lang="en-US" sz="1600" b="1" i="1" smtClean="0">
                            <a:latin typeface="Cambria Math"/>
                          </a:rPr>
                          <m:t>′+</m:t>
                        </m:r>
                      </m:sup>
                    </m:sSup>
                    <m:r>
                      <a:rPr lang="en-US" sz="1600" b="1" i="1" smtClean="0">
                        <a:latin typeface="Cambria Math"/>
                      </a:rPr>
                      <m:t>=</m:t>
                    </m:r>
                    <m:d>
                      <m:dPr>
                        <m:begChr m:val="{"/>
                        <m:endChr m:val="}"/>
                        <m:ctrlPr>
                          <a:rPr lang="en-US" sz="1600" b="1" i="1" smtClean="0">
                            <a:latin typeface="Cambria Math"/>
                          </a:rPr>
                        </m:ctrlPr>
                      </m:dPr>
                      <m:e>
                        <m:d>
                          <m:dPr>
                            <m:ctrlPr>
                              <a:rPr lang="en-US" sz="1600" b="1" i="1" smtClean="0">
                                <a:latin typeface="Cambria Math"/>
                              </a:rPr>
                            </m:ctrlPr>
                          </m:dPr>
                          <m:e>
                            <m:r>
                              <a:rPr lang="en-US" sz="1600" b="1" i="1" smtClean="0">
                                <a:latin typeface="Cambria Math"/>
                              </a:rPr>
                              <m:t>𝒔</m:t>
                            </m:r>
                            <m:r>
                              <a:rPr lang="en-US" sz="1600" b="1" i="1" smtClean="0">
                                <a:latin typeface="Cambria Math"/>
                              </a:rPr>
                              <m:t>,</m:t>
                            </m:r>
                            <m:sSup>
                              <m:sSupPr>
                                <m:ctrlPr>
                                  <a:rPr lang="en-US" sz="1600" b="1" i="1" smtClean="0">
                                    <a:latin typeface="Cambria Math"/>
                                  </a:rPr>
                                </m:ctrlPr>
                              </m:sSupPr>
                              <m:e>
                                <m:r>
                                  <a:rPr lang="en-US" sz="1600" b="1" i="1" smtClean="0">
                                    <a:latin typeface="Cambria Math"/>
                                  </a:rPr>
                                  <m:t>𝒔</m:t>
                                </m:r>
                              </m:e>
                              <m:sup>
                                <m:r>
                                  <a:rPr lang="en-US" sz="1600" b="1" i="1" smtClean="0">
                                    <a:latin typeface="Cambria Math"/>
                                  </a:rPr>
                                  <m:t>′</m:t>
                                </m:r>
                              </m:sup>
                            </m:sSup>
                          </m:e>
                        </m:d>
                      </m:e>
                      <m:e>
                        <m:sSup>
                          <m:sSupPr>
                            <m:ctrlPr>
                              <a:rPr lang="en-US" sz="1600" b="1" i="1" smtClean="0">
                                <a:latin typeface="Cambria Math"/>
                              </a:rPr>
                            </m:ctrlPr>
                          </m:sSupPr>
                          <m:e>
                            <m:r>
                              <a:rPr lang="en-US" sz="1600" b="1" i="1" smtClean="0">
                                <a:latin typeface="Cambria Math"/>
                              </a:rPr>
                              <m:t>𝒙</m:t>
                            </m:r>
                          </m:e>
                          <m:sup>
                            <m:r>
                              <a:rPr lang="en-US" sz="1600" b="1" i="1" smtClean="0">
                                <a:latin typeface="Cambria Math"/>
                              </a:rPr>
                              <m:t>′</m:t>
                            </m:r>
                          </m:sup>
                        </m:sSup>
                        <m:r>
                          <a:rPr lang="en-US" sz="1600" b="1" i="1" smtClean="0">
                            <a:latin typeface="Cambria Math"/>
                          </a:rPr>
                          <m:t>&lt;</m:t>
                        </m:r>
                        <m:r>
                          <a:rPr lang="en-US" sz="1600" b="1" i="1" smtClean="0">
                            <a:latin typeface="Cambria Math"/>
                          </a:rPr>
                          <m:t>𝒙</m:t>
                        </m:r>
                      </m:e>
                    </m:d>
                    <m:r>
                      <a:rPr lang="en-US" sz="1600" b="1" i="1" smtClean="0">
                        <a:latin typeface="Cambria Math"/>
                      </a:rPr>
                      <m:t> </m:t>
                    </m:r>
                    <m:sSup>
                      <m:sSupPr>
                        <m:ctrlPr>
                          <a:rPr lang="en-US" sz="1600" b="1" i="1" smtClean="0">
                            <a:latin typeface="Cambria Math"/>
                          </a:rPr>
                        </m:ctrlPr>
                      </m:sSupPr>
                      <m:e>
                        <m:r>
                          <a:rPr lang="en-US" sz="1600" b="1" i="1" smtClean="0">
                            <a:latin typeface="Cambria Math"/>
                          </a:rPr>
                          <m:t>           </m:t>
                        </m:r>
                        <m:r>
                          <a:rPr lang="en-US" sz="1600" b="1" i="1" smtClean="0">
                            <a:latin typeface="Cambria Math"/>
                          </a:rPr>
                          <m:t>𝑩</m:t>
                        </m:r>
                      </m:e>
                      <m:sup>
                        <m:r>
                          <a:rPr lang="en-US" sz="1600" b="1" i="1" smtClean="0">
                            <a:latin typeface="Cambria Math"/>
                          </a:rPr>
                          <m:t>′∗</m:t>
                        </m:r>
                      </m:sup>
                    </m:sSup>
                    <m:r>
                      <a:rPr lang="en-US" sz="1600" b="1" i="1" smtClean="0">
                        <a:latin typeface="Cambria Math"/>
                      </a:rPr>
                      <m:t>={(</m:t>
                    </m:r>
                    <m:r>
                      <a:rPr lang="en-US" sz="1600" b="1" i="1" smtClean="0">
                        <a:latin typeface="Cambria Math"/>
                      </a:rPr>
                      <m:t>𝒔</m:t>
                    </m:r>
                    <m:r>
                      <a:rPr lang="en-US" sz="1600" b="1" i="1" smtClean="0">
                        <a:latin typeface="Cambria Math"/>
                      </a:rPr>
                      <m:t>,</m:t>
                    </m:r>
                    <m:sSup>
                      <m:sSupPr>
                        <m:ctrlPr>
                          <a:rPr lang="en-US" sz="1600" b="1" i="1" smtClean="0">
                            <a:latin typeface="Cambria Math"/>
                          </a:rPr>
                        </m:ctrlPr>
                      </m:sSupPr>
                      <m:e>
                        <m:r>
                          <a:rPr lang="en-US" sz="1600" b="1" i="1" smtClean="0">
                            <a:latin typeface="Cambria Math"/>
                          </a:rPr>
                          <m:t>𝒔</m:t>
                        </m:r>
                      </m:e>
                      <m:sup>
                        <m:r>
                          <a:rPr lang="en-US" sz="1600" b="1" i="1" smtClean="0">
                            <a:latin typeface="Cambria Math"/>
                          </a:rPr>
                          <m:t>′</m:t>
                        </m:r>
                      </m:sup>
                    </m:sSup>
                    <m:r>
                      <a:rPr lang="en-US" sz="1600" b="1" i="1" smtClean="0">
                        <a:latin typeface="Cambria Math"/>
                      </a:rPr>
                      <m:t>)|</m:t>
                    </m:r>
                    <m:sSup>
                      <m:sSupPr>
                        <m:ctrlPr>
                          <a:rPr lang="en-US" sz="1600" b="1" i="1" smtClean="0">
                            <a:latin typeface="Cambria Math"/>
                          </a:rPr>
                        </m:ctrlPr>
                      </m:sSupPr>
                      <m:e>
                        <m:r>
                          <a:rPr lang="en-US" sz="1600" b="1" i="1" smtClean="0">
                            <a:latin typeface="Cambria Math"/>
                          </a:rPr>
                          <m:t>𝒙</m:t>
                        </m:r>
                      </m:e>
                      <m:sup>
                        <m:r>
                          <a:rPr lang="en-US" sz="1600" b="1" i="1" smtClean="0">
                            <a:latin typeface="Cambria Math"/>
                          </a:rPr>
                          <m:t>′</m:t>
                        </m:r>
                      </m:sup>
                    </m:sSup>
                    <m:r>
                      <a:rPr lang="en-US" sz="1600" b="1" i="1" smtClean="0">
                        <a:latin typeface="Cambria Math"/>
                      </a:rPr>
                      <m:t>≤</m:t>
                    </m:r>
                    <m:r>
                      <a:rPr lang="en-US" sz="1600" b="1" i="1" smtClean="0">
                        <a:latin typeface="Cambria Math"/>
                      </a:rPr>
                      <m:t>𝒙</m:t>
                    </m:r>
                    <m:r>
                      <a:rPr lang="en-US" sz="1600" b="1" i="1" smtClean="0">
                        <a:latin typeface="Cambria Math"/>
                      </a:rPr>
                      <m:t>}</m:t>
                    </m:r>
                  </m:oMath>
                </a14:m>
                <a:endParaRPr lang="en-US" sz="1600" b="1" dirty="0" smtClean="0"/>
              </a:p>
              <a:p>
                <a:endParaRPr lang="en-US" sz="1800" b="1" i="1" dirty="0" smtClean="0">
                  <a:latin typeface="Cambria Math"/>
                  <a:sym typeface="Wingdings" panose="05000000000000000000" pitchFamily="2" charset="2"/>
                </a:endParaRPr>
              </a:p>
              <a:p>
                <a14:m>
                  <m:oMath xmlns:m="http://schemas.openxmlformats.org/officeDocument/2006/math">
                    <m:sSub>
                      <m:sSubPr>
                        <m:ctrlPr>
                          <a:rPr lang="en-US" sz="1800" b="1" i="1" smtClean="0">
                            <a:latin typeface="Cambria Math"/>
                            <a:sym typeface="Wingdings" panose="05000000000000000000" pitchFamily="2" charset="2"/>
                          </a:rPr>
                        </m:ctrlPr>
                      </m:sSubPr>
                      <m:e>
                        <m:r>
                          <a:rPr lang="en-US" sz="1800" b="1" i="1">
                            <a:latin typeface="Cambria Math"/>
                            <a:sym typeface="Wingdings" panose="05000000000000000000" pitchFamily="2" charset="2"/>
                          </a:rPr>
                          <m:t>𝑹</m:t>
                        </m:r>
                      </m:e>
                      <m:sub>
                        <m:r>
                          <a:rPr lang="en-US" sz="1800" b="1" i="1" smtClean="0">
                            <a:latin typeface="Cambria Math"/>
                            <a:sym typeface="Wingdings" panose="05000000000000000000" pitchFamily="2" charset="2"/>
                          </a:rPr>
                          <m:t>𝟏</m:t>
                        </m:r>
                      </m:sub>
                    </m:sSub>
                    <m:r>
                      <a:rPr lang="en-US" sz="1800" b="1" i="1">
                        <a:latin typeface="Cambria Math"/>
                        <a:sym typeface="Wingdings" panose="05000000000000000000" pitchFamily="2" charset="2"/>
                      </a:rPr>
                      <m:t>=</m:t>
                    </m:r>
                    <m:d>
                      <m:dPr>
                        <m:begChr m:val="{"/>
                        <m:endChr m:val="}"/>
                        <m:ctrlPr>
                          <a:rPr lang="en-US" sz="1800" b="1" i="1">
                            <a:latin typeface="Cambria Math"/>
                            <a:sym typeface="Wingdings" panose="05000000000000000000" pitchFamily="2" charset="2"/>
                          </a:rPr>
                        </m:ctrlPr>
                      </m:dPr>
                      <m:e>
                        <m:d>
                          <m:dPr>
                            <m:ctrlPr>
                              <a:rPr lang="en-US" sz="1800" b="1" i="1">
                                <a:latin typeface="Cambria Math"/>
                                <a:sym typeface="Wingdings" panose="05000000000000000000" pitchFamily="2" charset="2"/>
                              </a:rPr>
                            </m:ctrlPr>
                          </m:dPr>
                          <m:e>
                            <m:r>
                              <a:rPr lang="en-US" sz="1800" b="1" i="1">
                                <a:latin typeface="Cambria Math"/>
                                <a:sym typeface="Wingdings" panose="05000000000000000000" pitchFamily="2" charset="2"/>
                              </a:rPr>
                              <m:t>𝒔</m:t>
                            </m:r>
                            <m:r>
                              <a:rPr lang="en-US" sz="1800" b="1" i="1">
                                <a:latin typeface="Cambria Math"/>
                                <a:sym typeface="Wingdings" panose="05000000000000000000" pitchFamily="2" charset="2"/>
                              </a:rPr>
                              <m:t>,</m:t>
                            </m:r>
                            <m:sSup>
                              <m:sSupPr>
                                <m:ctrlPr>
                                  <a:rPr lang="en-US" sz="1800" b="1" i="1">
                                    <a:latin typeface="Cambria Math"/>
                                    <a:sym typeface="Wingdings" panose="05000000000000000000" pitchFamily="2" charset="2"/>
                                  </a:rPr>
                                </m:ctrlPr>
                              </m:sSupPr>
                              <m:e>
                                <m:r>
                                  <a:rPr lang="en-US" sz="1800" b="1" i="1">
                                    <a:latin typeface="Cambria Math"/>
                                    <a:sym typeface="Wingdings" panose="05000000000000000000" pitchFamily="2" charset="2"/>
                                  </a:rPr>
                                  <m:t>𝒔</m:t>
                                </m:r>
                              </m:e>
                              <m:sup>
                                <m:r>
                                  <a:rPr lang="en-US" sz="1800" b="1" i="1">
                                    <a:latin typeface="Cambria Math"/>
                                    <a:sym typeface="Wingdings" panose="05000000000000000000" pitchFamily="2" charset="2"/>
                                  </a:rPr>
                                  <m:t>′</m:t>
                                </m:r>
                              </m:sup>
                            </m:sSup>
                          </m:e>
                        </m:d>
                      </m:e>
                      <m:e>
                        <m:r>
                          <a:rPr lang="en-US" sz="1800" b="1" i="1">
                            <a:latin typeface="Cambria Math"/>
                            <a:ea typeface="Cambria Math"/>
                            <a:sym typeface="Wingdings" panose="05000000000000000000" pitchFamily="2" charset="2"/>
                          </a:rPr>
                          <m:t>∀</m:t>
                        </m:r>
                        <m:r>
                          <a:rPr lang="en-US" sz="1800" b="1" i="1" smtClean="0">
                            <a:latin typeface="Cambria Math"/>
                            <a:ea typeface="Cambria Math"/>
                            <a:sym typeface="Wingdings" panose="05000000000000000000" pitchFamily="2" charset="2"/>
                          </a:rPr>
                          <m:t>𝒉</m:t>
                        </m:r>
                        <m:r>
                          <a:rPr lang="en-US" sz="1800" b="1" i="1" smtClean="0">
                            <a:latin typeface="Cambria Math"/>
                            <a:ea typeface="Cambria Math"/>
                            <a:sym typeface="Wingdings" panose="05000000000000000000" pitchFamily="2" charset="2"/>
                          </a:rPr>
                          <m:t>:</m:t>
                        </m:r>
                        <m:sSup>
                          <m:sSupPr>
                            <m:ctrlPr>
                              <a:rPr lang="en-US" sz="1800" b="1" i="1" smtClean="0">
                                <a:latin typeface="Cambria Math"/>
                                <a:ea typeface="Cambria Math"/>
                                <a:sym typeface="Wingdings" panose="05000000000000000000" pitchFamily="2" charset="2"/>
                              </a:rPr>
                            </m:ctrlPr>
                          </m:sSupPr>
                          <m:e>
                            <m:r>
                              <a:rPr lang="en-US" sz="1800" b="1" i="1" smtClean="0">
                                <a:latin typeface="Cambria Math"/>
                                <a:ea typeface="Cambria Math"/>
                                <a:sym typeface="Wingdings" panose="05000000000000000000" pitchFamily="2" charset="2"/>
                              </a:rPr>
                              <m:t>𝒙</m:t>
                            </m:r>
                          </m:e>
                          <m:sup>
                            <m:r>
                              <a:rPr lang="en-US" sz="1800" b="1" i="1" smtClean="0">
                                <a:latin typeface="Cambria Math"/>
                                <a:ea typeface="Cambria Math"/>
                                <a:sym typeface="Wingdings" panose="05000000000000000000" pitchFamily="2" charset="2"/>
                              </a:rPr>
                              <m:t>′</m:t>
                            </m:r>
                          </m:sup>
                        </m:sSup>
                        <m:r>
                          <a:rPr lang="en-US" sz="1800" b="1" i="1" smtClean="0">
                            <a:latin typeface="Cambria Math"/>
                            <a:ea typeface="Cambria Math"/>
                            <a:sym typeface="Wingdings" panose="05000000000000000000" pitchFamily="2" charset="2"/>
                          </a:rPr>
                          <m:t>≤</m:t>
                        </m:r>
                        <m:r>
                          <a:rPr lang="en-US" sz="1800" b="1" i="1" smtClean="0">
                            <a:latin typeface="Cambria Math"/>
                            <a:ea typeface="Cambria Math"/>
                            <a:sym typeface="Wingdings" panose="05000000000000000000" pitchFamily="2" charset="2"/>
                          </a:rPr>
                          <m:t>𝒉</m:t>
                        </m:r>
                        <m:r>
                          <a:rPr lang="en-US" sz="1800" b="1" i="1" smtClean="0">
                            <a:latin typeface="Cambria Math"/>
                            <a:ea typeface="Cambria Math"/>
                            <a:sym typeface="Wingdings" panose="05000000000000000000" pitchFamily="2" charset="2"/>
                          </a:rPr>
                          <m:t>&lt;</m:t>
                        </m:r>
                        <m:r>
                          <a:rPr lang="en-US" sz="1800" b="1" i="1" smtClean="0">
                            <a:latin typeface="Cambria Math"/>
                            <a:ea typeface="Cambria Math"/>
                            <a:sym typeface="Wingdings" panose="05000000000000000000" pitchFamily="2" charset="2"/>
                          </a:rPr>
                          <m:t>𝒙</m:t>
                        </m:r>
                        <m:r>
                          <a:rPr lang="en-US" sz="1800" b="1" i="1" smtClean="0">
                            <a:latin typeface="Cambria Math"/>
                            <a:ea typeface="Cambria Math"/>
                            <a:sym typeface="Wingdings" panose="05000000000000000000" pitchFamily="2" charset="2"/>
                          </a:rPr>
                          <m:t>, </m:t>
                        </m:r>
                        <m:r>
                          <a:rPr lang="en-US" sz="1800" b="1" i="1" smtClean="0">
                            <a:latin typeface="Cambria Math"/>
                            <a:ea typeface="Cambria Math"/>
                            <a:sym typeface="Wingdings" panose="05000000000000000000" pitchFamily="2" charset="2"/>
                          </a:rPr>
                          <m:t>𝒉</m:t>
                        </m:r>
                        <m:r>
                          <a:rPr lang="en-US" sz="1800" b="1" i="1" smtClean="0">
                            <a:latin typeface="Cambria Math"/>
                            <a:ea typeface="Cambria Math"/>
                            <a:sym typeface="Wingdings" panose="05000000000000000000" pitchFamily="2" charset="2"/>
                          </a:rPr>
                          <m:t>−</m:t>
                        </m:r>
                        <m:r>
                          <a:rPr lang="en-US" sz="1800" b="1" i="1" smtClean="0">
                            <a:latin typeface="Cambria Math"/>
                            <a:ea typeface="Cambria Math"/>
                            <a:sym typeface="Wingdings" panose="05000000000000000000" pitchFamily="2" charset="2"/>
                          </a:rPr>
                          <m:t>𝟓</m:t>
                        </m:r>
                        <m:r>
                          <a:rPr lang="en-US" sz="1800" b="1" i="1" smtClean="0">
                            <a:latin typeface="Cambria Math"/>
                            <a:ea typeface="Cambria Math"/>
                            <a:sym typeface="Wingdings" panose="05000000000000000000" pitchFamily="2" charset="2"/>
                          </a:rPr>
                          <m:t>≠</m:t>
                        </m:r>
                        <m:r>
                          <a:rPr lang="en-US" sz="1800" b="1" i="1" smtClean="0">
                            <a:latin typeface="Cambria Math"/>
                            <a:ea typeface="Cambria Math"/>
                            <a:sym typeface="Wingdings" panose="05000000000000000000" pitchFamily="2" charset="2"/>
                          </a:rPr>
                          <m:t>𝟎</m:t>
                        </m:r>
                      </m:e>
                    </m:d>
                  </m:oMath>
                </a14:m>
                <a:endParaRPr lang="en-US" sz="1800" b="1" dirty="0"/>
              </a:p>
              <a:p>
                <a14:m>
                  <m:oMath xmlns:m="http://schemas.openxmlformats.org/officeDocument/2006/math">
                    <m:sSub>
                      <m:sSubPr>
                        <m:ctrlPr>
                          <a:rPr lang="en-US" sz="1800" b="1" i="1" smtClean="0">
                            <a:latin typeface="Cambria Math"/>
                            <a:sym typeface="Wingdings" panose="05000000000000000000" pitchFamily="2" charset="2"/>
                          </a:rPr>
                        </m:ctrlPr>
                      </m:sSubPr>
                      <m:e>
                        <m:r>
                          <a:rPr lang="en-US" sz="1800" b="1" i="1" smtClean="0">
                            <a:latin typeface="Cambria Math"/>
                            <a:sym typeface="Wingdings" panose="05000000000000000000" pitchFamily="2" charset="2"/>
                          </a:rPr>
                          <m:t>𝑹</m:t>
                        </m:r>
                      </m:e>
                      <m:sub>
                        <m:r>
                          <a:rPr lang="en-US" sz="1800" b="1" i="1" smtClean="0">
                            <a:latin typeface="Cambria Math"/>
                            <a:sym typeface="Wingdings" panose="05000000000000000000" pitchFamily="2" charset="2"/>
                          </a:rPr>
                          <m:t>𝟐</m:t>
                        </m:r>
                      </m:sub>
                    </m:sSub>
                    <m:r>
                      <a:rPr lang="en-US" sz="1800" b="1" i="1">
                        <a:latin typeface="Cambria Math"/>
                        <a:sym typeface="Wingdings" panose="05000000000000000000" pitchFamily="2" charset="2"/>
                      </a:rPr>
                      <m:t>=</m:t>
                    </m:r>
                    <m:d>
                      <m:dPr>
                        <m:begChr m:val="{"/>
                        <m:endChr m:val="}"/>
                        <m:ctrlPr>
                          <a:rPr lang="en-US" sz="1800" b="1" i="1">
                            <a:latin typeface="Cambria Math"/>
                            <a:sym typeface="Wingdings" panose="05000000000000000000" pitchFamily="2" charset="2"/>
                          </a:rPr>
                        </m:ctrlPr>
                      </m:dPr>
                      <m:e>
                        <m:d>
                          <m:dPr>
                            <m:ctrlPr>
                              <a:rPr lang="en-US" sz="1800" b="1" i="1">
                                <a:latin typeface="Cambria Math"/>
                                <a:sym typeface="Wingdings" panose="05000000000000000000" pitchFamily="2" charset="2"/>
                              </a:rPr>
                            </m:ctrlPr>
                          </m:dPr>
                          <m:e>
                            <m:r>
                              <a:rPr lang="en-US" sz="1800" b="1" i="1">
                                <a:latin typeface="Cambria Math"/>
                                <a:sym typeface="Wingdings" panose="05000000000000000000" pitchFamily="2" charset="2"/>
                              </a:rPr>
                              <m:t>𝒔</m:t>
                            </m:r>
                            <m:r>
                              <a:rPr lang="en-US" sz="1800" b="1" i="1">
                                <a:latin typeface="Cambria Math"/>
                                <a:sym typeface="Wingdings" panose="05000000000000000000" pitchFamily="2" charset="2"/>
                              </a:rPr>
                              <m:t>,</m:t>
                            </m:r>
                            <m:sSup>
                              <m:sSupPr>
                                <m:ctrlPr>
                                  <a:rPr lang="en-US" sz="1800" b="1" i="1">
                                    <a:latin typeface="Cambria Math"/>
                                    <a:sym typeface="Wingdings" panose="05000000000000000000" pitchFamily="2" charset="2"/>
                                  </a:rPr>
                                </m:ctrlPr>
                              </m:sSupPr>
                              <m:e>
                                <m:r>
                                  <a:rPr lang="en-US" sz="1800" b="1" i="1">
                                    <a:latin typeface="Cambria Math"/>
                                    <a:sym typeface="Wingdings" panose="05000000000000000000" pitchFamily="2" charset="2"/>
                                  </a:rPr>
                                  <m:t>𝒔</m:t>
                                </m:r>
                              </m:e>
                              <m:sup>
                                <m:r>
                                  <a:rPr lang="en-US" sz="1800" b="1" i="1">
                                    <a:latin typeface="Cambria Math"/>
                                    <a:sym typeface="Wingdings" panose="05000000000000000000" pitchFamily="2" charset="2"/>
                                  </a:rPr>
                                  <m:t>′</m:t>
                                </m:r>
                              </m:sup>
                            </m:sSup>
                          </m:e>
                        </m:d>
                      </m:e>
                      <m:e>
                        <m:r>
                          <a:rPr lang="en-US" sz="1800" b="1" i="1" smtClean="0">
                            <a:latin typeface="Cambria Math"/>
                            <a:ea typeface="Cambria Math"/>
                            <a:sym typeface="Wingdings" panose="05000000000000000000" pitchFamily="2" charset="2"/>
                          </a:rPr>
                          <m:t>𝒊</m:t>
                        </m:r>
                        <m:r>
                          <a:rPr lang="en-US" sz="1800" b="1" i="1" smtClean="0">
                            <a:latin typeface="Cambria Math"/>
                            <a:ea typeface="Cambria Math"/>
                            <a:sym typeface="Wingdings" panose="05000000000000000000" pitchFamily="2" charset="2"/>
                          </a:rPr>
                          <m:t>≤</m:t>
                        </m:r>
                        <m:sSup>
                          <m:sSupPr>
                            <m:ctrlPr>
                              <a:rPr lang="en-US" sz="1800" b="1" i="1" smtClean="0">
                                <a:latin typeface="Cambria Math"/>
                                <a:ea typeface="Cambria Math"/>
                                <a:sym typeface="Wingdings" panose="05000000000000000000" pitchFamily="2" charset="2"/>
                              </a:rPr>
                            </m:ctrlPr>
                          </m:sSupPr>
                          <m:e>
                            <m:r>
                              <a:rPr lang="en-US" sz="1800" b="1" i="1" smtClean="0">
                                <a:latin typeface="Cambria Math"/>
                                <a:ea typeface="Cambria Math"/>
                                <a:sym typeface="Wingdings" panose="05000000000000000000" pitchFamily="2" charset="2"/>
                              </a:rPr>
                              <m:t>𝒊</m:t>
                            </m:r>
                          </m:e>
                          <m:sup>
                            <m:r>
                              <a:rPr lang="en-US" sz="1800" b="1" i="1" smtClean="0">
                                <a:latin typeface="Cambria Math"/>
                                <a:ea typeface="Cambria Math"/>
                                <a:sym typeface="Wingdings" panose="05000000000000000000" pitchFamily="2" charset="2"/>
                              </a:rPr>
                              <m:t>′</m:t>
                            </m:r>
                          </m:sup>
                        </m:sSup>
                      </m:e>
                    </m:d>
                  </m:oMath>
                </a14:m>
                <a:endParaRPr lang="en-US" sz="1800" b="1" dirty="0"/>
              </a:p>
              <a:p>
                <a14:m>
                  <m:oMath xmlns:m="http://schemas.openxmlformats.org/officeDocument/2006/math">
                    <m:sSub>
                      <m:sSubPr>
                        <m:ctrlPr>
                          <a:rPr lang="en-US" sz="1800" b="1" i="1" smtClean="0">
                            <a:latin typeface="Cambria Math"/>
                            <a:sym typeface="Wingdings" panose="05000000000000000000" pitchFamily="2" charset="2"/>
                          </a:rPr>
                        </m:ctrlPr>
                      </m:sSubPr>
                      <m:e>
                        <m:r>
                          <a:rPr lang="en-US" sz="1800" b="1" i="1">
                            <a:latin typeface="Cambria Math"/>
                            <a:sym typeface="Wingdings" panose="05000000000000000000" pitchFamily="2" charset="2"/>
                          </a:rPr>
                          <m:t>𝑹</m:t>
                        </m:r>
                      </m:e>
                      <m:sub>
                        <m:r>
                          <a:rPr lang="en-US" sz="1800" b="1" i="1" smtClean="0">
                            <a:latin typeface="Cambria Math"/>
                            <a:sym typeface="Wingdings" panose="05000000000000000000" pitchFamily="2" charset="2"/>
                          </a:rPr>
                          <m:t>𝟑</m:t>
                        </m:r>
                      </m:sub>
                    </m:sSub>
                    <m:r>
                      <a:rPr lang="en-US" sz="1800" b="1" i="1">
                        <a:latin typeface="Cambria Math"/>
                        <a:sym typeface="Wingdings" panose="05000000000000000000" pitchFamily="2" charset="2"/>
                      </a:rPr>
                      <m:t>=</m:t>
                    </m:r>
                    <m:d>
                      <m:dPr>
                        <m:begChr m:val="{"/>
                        <m:endChr m:val="}"/>
                        <m:ctrlPr>
                          <a:rPr lang="en-US" sz="1800" b="1" i="1">
                            <a:latin typeface="Cambria Math"/>
                            <a:sym typeface="Wingdings" panose="05000000000000000000" pitchFamily="2" charset="2"/>
                          </a:rPr>
                        </m:ctrlPr>
                      </m:dPr>
                      <m:e>
                        <m:d>
                          <m:dPr>
                            <m:ctrlPr>
                              <a:rPr lang="en-US" sz="1800" b="1" i="1">
                                <a:latin typeface="Cambria Math"/>
                                <a:sym typeface="Wingdings" panose="05000000000000000000" pitchFamily="2" charset="2"/>
                              </a:rPr>
                            </m:ctrlPr>
                          </m:dPr>
                          <m:e>
                            <m:r>
                              <a:rPr lang="en-US" sz="1800" b="1" i="1">
                                <a:latin typeface="Cambria Math"/>
                                <a:sym typeface="Wingdings" panose="05000000000000000000" pitchFamily="2" charset="2"/>
                              </a:rPr>
                              <m:t>𝒔</m:t>
                            </m:r>
                            <m:r>
                              <a:rPr lang="en-US" sz="1800" b="1" i="1">
                                <a:latin typeface="Cambria Math"/>
                                <a:sym typeface="Wingdings" panose="05000000000000000000" pitchFamily="2" charset="2"/>
                              </a:rPr>
                              <m:t>,</m:t>
                            </m:r>
                            <m:sSup>
                              <m:sSupPr>
                                <m:ctrlPr>
                                  <a:rPr lang="en-US" sz="1800" b="1" i="1">
                                    <a:latin typeface="Cambria Math"/>
                                    <a:sym typeface="Wingdings" panose="05000000000000000000" pitchFamily="2" charset="2"/>
                                  </a:rPr>
                                </m:ctrlPr>
                              </m:sSupPr>
                              <m:e>
                                <m:r>
                                  <a:rPr lang="en-US" sz="1800" b="1" i="1">
                                    <a:latin typeface="Cambria Math"/>
                                    <a:sym typeface="Wingdings" panose="05000000000000000000" pitchFamily="2" charset="2"/>
                                  </a:rPr>
                                  <m:t>𝒔</m:t>
                                </m:r>
                              </m:e>
                              <m:sup>
                                <m:r>
                                  <a:rPr lang="en-US" sz="1800" b="1" i="1">
                                    <a:latin typeface="Cambria Math"/>
                                    <a:sym typeface="Wingdings" panose="05000000000000000000" pitchFamily="2" charset="2"/>
                                  </a:rPr>
                                  <m:t>′</m:t>
                                </m:r>
                              </m:sup>
                            </m:sSup>
                          </m:e>
                        </m:d>
                      </m:e>
                      <m:e>
                        <m:r>
                          <a:rPr lang="en-US" sz="1800" b="1" i="1" smtClean="0">
                            <a:latin typeface="Cambria Math"/>
                            <a:ea typeface="Cambria Math"/>
                            <a:sym typeface="Wingdings" panose="05000000000000000000" pitchFamily="2" charset="2"/>
                          </a:rPr>
                          <m:t>𝟓</m:t>
                        </m:r>
                        <m:r>
                          <a:rPr lang="en-US" sz="1800" b="1" i="1" smtClean="0">
                            <a:latin typeface="Cambria Math"/>
                            <a:ea typeface="Cambria Math"/>
                            <a:sym typeface="Wingdings" panose="05000000000000000000" pitchFamily="2" charset="2"/>
                          </a:rPr>
                          <m:t>𝒊</m:t>
                        </m:r>
                        <m:r>
                          <a:rPr lang="en-US" sz="1800" b="1" i="1" smtClean="0">
                            <a:latin typeface="Cambria Math"/>
                            <a:ea typeface="Cambria Math"/>
                            <a:sym typeface="Wingdings" panose="05000000000000000000" pitchFamily="2" charset="2"/>
                          </a:rPr>
                          <m:t>+</m:t>
                        </m:r>
                        <m:r>
                          <a:rPr lang="en-US" sz="1800" b="1" i="1" smtClean="0">
                            <a:latin typeface="Cambria Math"/>
                            <a:ea typeface="Cambria Math"/>
                            <a:sym typeface="Wingdings" panose="05000000000000000000" pitchFamily="2" charset="2"/>
                          </a:rPr>
                          <m:t>𝟐</m:t>
                        </m:r>
                        <m:r>
                          <a:rPr lang="en-US" sz="1800" b="1" i="1" smtClean="0">
                            <a:latin typeface="Cambria Math"/>
                            <a:ea typeface="Cambria Math"/>
                            <a:sym typeface="Wingdings" panose="05000000000000000000" pitchFamily="2" charset="2"/>
                          </a:rPr>
                          <m:t>𝒙</m:t>
                        </m:r>
                        <m:r>
                          <a:rPr lang="en-US" sz="1800" b="1" i="1" smtClean="0">
                            <a:latin typeface="Cambria Math"/>
                            <a:ea typeface="Cambria Math"/>
                            <a:sym typeface="Wingdings" panose="05000000000000000000" pitchFamily="2" charset="2"/>
                          </a:rPr>
                          <m:t>=</m:t>
                        </m:r>
                        <m:r>
                          <a:rPr lang="en-US" sz="1800" b="1" i="1" smtClean="0">
                            <a:latin typeface="Cambria Math"/>
                            <a:ea typeface="Cambria Math"/>
                            <a:sym typeface="Wingdings" panose="05000000000000000000" pitchFamily="2" charset="2"/>
                          </a:rPr>
                          <m:t>𝟓</m:t>
                        </m:r>
                        <m:sSup>
                          <m:sSupPr>
                            <m:ctrlPr>
                              <a:rPr lang="en-US" sz="1800" b="1" i="1" smtClean="0">
                                <a:latin typeface="Cambria Math"/>
                                <a:ea typeface="Cambria Math"/>
                                <a:sym typeface="Wingdings" panose="05000000000000000000" pitchFamily="2" charset="2"/>
                              </a:rPr>
                            </m:ctrlPr>
                          </m:sSupPr>
                          <m:e>
                            <m:r>
                              <a:rPr lang="en-US" sz="1800" b="1" i="1" smtClean="0">
                                <a:latin typeface="Cambria Math"/>
                                <a:ea typeface="Cambria Math"/>
                                <a:sym typeface="Wingdings" panose="05000000000000000000" pitchFamily="2" charset="2"/>
                              </a:rPr>
                              <m:t>𝒊</m:t>
                            </m:r>
                          </m:e>
                          <m:sup>
                            <m:r>
                              <a:rPr lang="en-US" sz="1800" b="1" i="1" smtClean="0">
                                <a:latin typeface="Cambria Math"/>
                                <a:ea typeface="Cambria Math"/>
                                <a:sym typeface="Wingdings" panose="05000000000000000000" pitchFamily="2" charset="2"/>
                              </a:rPr>
                              <m:t>′</m:t>
                            </m:r>
                          </m:sup>
                        </m:sSup>
                        <m:r>
                          <a:rPr lang="en-US" sz="1800" b="1" i="1" smtClean="0">
                            <a:latin typeface="Cambria Math"/>
                            <a:ea typeface="Cambria Math"/>
                            <a:sym typeface="Wingdings" panose="05000000000000000000" pitchFamily="2" charset="2"/>
                          </a:rPr>
                          <m:t>+</m:t>
                        </m:r>
                        <m:r>
                          <a:rPr lang="en-US" sz="1800" b="1" i="1" smtClean="0">
                            <a:latin typeface="Cambria Math"/>
                            <a:ea typeface="Cambria Math"/>
                            <a:sym typeface="Wingdings" panose="05000000000000000000" pitchFamily="2" charset="2"/>
                          </a:rPr>
                          <m:t>𝟐</m:t>
                        </m:r>
                        <m:r>
                          <a:rPr lang="en-US" sz="1800" b="1" i="1" smtClean="0">
                            <a:latin typeface="Cambria Math"/>
                            <a:ea typeface="Cambria Math"/>
                            <a:sym typeface="Wingdings" panose="05000000000000000000" pitchFamily="2" charset="2"/>
                          </a:rPr>
                          <m:t>𝒙</m:t>
                        </m:r>
                        <m:r>
                          <a:rPr lang="en-US" sz="1800" b="1" i="1" smtClean="0">
                            <a:latin typeface="Cambria Math"/>
                            <a:ea typeface="Cambria Math"/>
                            <a:sym typeface="Wingdings" panose="05000000000000000000" pitchFamily="2" charset="2"/>
                          </a:rPr>
                          <m:t>′</m:t>
                        </m:r>
                      </m:e>
                    </m:d>
                  </m:oMath>
                </a14:m>
                <a:endParaRPr lang="en-US" sz="1600" b="1" dirty="0" smtClean="0"/>
              </a:p>
              <a:p>
                <a:endParaRPr lang="en-US" sz="2400" u="sng" dirty="0" smtClean="0"/>
              </a:p>
              <a:p>
                <a:r>
                  <a:rPr lang="en-US" sz="2400" u="sng" dirty="0" smtClean="0"/>
                  <a:t>Termination condition</a:t>
                </a:r>
              </a:p>
              <a:p>
                <a:pPr marL="0" indent="0">
                  <a:buNone/>
                </a:pPr>
                <a:endParaRPr lang="en-US" sz="2000" b="1" dirty="0" smtClean="0">
                  <a:latin typeface="Cambria Math"/>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905000" y="1160145"/>
                <a:ext cx="7086600" cy="5090837"/>
              </a:xfrm>
              <a:blipFill rotWithShape="1">
                <a:blip r:embed="rId3"/>
                <a:stretch>
                  <a:fillRect l="-120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10</a:t>
            </a:fld>
            <a:endParaRPr lang="en-US"/>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867400"/>
            <a:ext cx="601027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54316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600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Termination: Example</a:t>
            </a:r>
            <a:endParaRPr lang="en-US" sz="3600" b="1" dirty="0"/>
          </a:p>
        </p:txBody>
      </p:sp>
      <p:sp>
        <p:nvSpPr>
          <p:cNvPr id="5" name="Rectangle 4"/>
          <p:cNvSpPr/>
          <p:nvPr/>
        </p:nvSpPr>
        <p:spPr>
          <a:xfrm>
            <a:off x="0" y="1143000"/>
            <a:ext cx="1905000" cy="57405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11</a:t>
            </a:fld>
            <a:endParaRPr lang="en-US"/>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62200" y="1371600"/>
            <a:ext cx="639582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3009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9513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       Correctness/Incorrectness</a:t>
            </a:r>
            <a:endParaRPr lang="en-US" sz="3600" b="1" dirty="0"/>
          </a:p>
        </p:txBody>
      </p:sp>
      <p:sp>
        <p:nvSpPr>
          <p:cNvPr id="5" name="Rectangle 4"/>
          <p:cNvSpPr/>
          <p:nvPr/>
        </p:nvSpPr>
        <p:spPr>
          <a:xfrm>
            <a:off x="0" y="934282"/>
            <a:ext cx="1752600" cy="59493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905000" y="1118949"/>
                <a:ext cx="7010400" cy="5205651"/>
              </a:xfrm>
            </p:spPr>
            <p:txBody>
              <a:bodyPr>
                <a:noAutofit/>
              </a:bodyPr>
              <a:lstStyle/>
              <a:p>
                <a:r>
                  <a:rPr lang="en-US" sz="1800" b="1" dirty="0" smtClean="0"/>
                  <a:t>A necessary </a:t>
                </a:r>
                <a:r>
                  <a:rPr lang="en-US" sz="1800" dirty="0" smtClean="0"/>
                  <a:t>condition</a:t>
                </a:r>
                <a:r>
                  <a:rPr lang="en-US" sz="1800" b="1" dirty="0" smtClean="0"/>
                  <a:t> of correctness</a:t>
                </a:r>
              </a:p>
              <a:p>
                <a:pPr marL="457200" lvl="1" indent="0">
                  <a:buNone/>
                </a:pPr>
                <a:r>
                  <a:rPr lang="en-US" sz="1600" b="1" dirty="0" smtClean="0">
                    <a:ln>
                      <a:solidFill>
                        <a:schemeClr val="accent2">
                          <a:lumMod val="50000"/>
                        </a:schemeClr>
                      </a:solidFill>
                    </a:ln>
                  </a:rPr>
                  <a:t>Proposition</a:t>
                </a:r>
                <a:r>
                  <a:rPr lang="en-US" sz="1600" dirty="0" smtClean="0">
                    <a:ln>
                      <a:solidFill>
                        <a:schemeClr val="accent2">
                          <a:lumMod val="50000"/>
                        </a:schemeClr>
                      </a:solidFill>
                    </a:ln>
                  </a:rPr>
                  <a:t>: Let </a:t>
                </a:r>
                <a:r>
                  <a:rPr lang="en-US" sz="1600" dirty="0">
                    <a:ln>
                      <a:solidFill>
                        <a:schemeClr val="accent2">
                          <a:lumMod val="50000"/>
                        </a:schemeClr>
                      </a:solidFill>
                    </a:ln>
                  </a:rPr>
                  <a:t>w be a while loop of the form </a:t>
                </a:r>
                <a14:m>
                  <m:oMath xmlns:m="http://schemas.openxmlformats.org/officeDocument/2006/math">
                    <m:r>
                      <a:rPr lang="en-US" sz="1600" b="0" i="1" dirty="0" smtClean="0">
                        <a:ln>
                          <a:solidFill>
                            <a:schemeClr val="accent2">
                              <a:lumMod val="50000"/>
                            </a:schemeClr>
                          </a:solidFill>
                        </a:ln>
                        <a:latin typeface="Cambria Math"/>
                      </a:rPr>
                      <m:t>𝑤h𝑖𝑙𝑒</m:t>
                    </m:r>
                    <m:r>
                      <a:rPr lang="en-US" sz="1600" b="0" i="1" dirty="0" smtClean="0">
                        <a:ln>
                          <a:solidFill>
                            <a:schemeClr val="accent2">
                              <a:lumMod val="50000"/>
                            </a:schemeClr>
                          </a:solidFill>
                        </a:ln>
                        <a:latin typeface="Cambria Math"/>
                      </a:rPr>
                      <m:t> (</m:t>
                    </m:r>
                    <m:r>
                      <a:rPr lang="en-US" sz="1600" b="0" i="1" dirty="0" smtClean="0">
                        <a:ln>
                          <a:solidFill>
                            <a:schemeClr val="accent2">
                              <a:lumMod val="50000"/>
                            </a:schemeClr>
                          </a:solidFill>
                        </a:ln>
                        <a:latin typeface="Cambria Math"/>
                      </a:rPr>
                      <m:t>𝑡</m:t>
                    </m:r>
                    <m:r>
                      <a:rPr lang="en-US" sz="1600" b="0" i="1" dirty="0" smtClean="0">
                        <a:ln>
                          <a:solidFill>
                            <a:schemeClr val="accent2">
                              <a:lumMod val="50000"/>
                            </a:schemeClr>
                          </a:solidFill>
                        </a:ln>
                        <a:latin typeface="Cambria Math"/>
                      </a:rPr>
                      <m:t>) {</m:t>
                    </m:r>
                    <m:r>
                      <a:rPr lang="en-US" sz="1600" b="0" i="1" dirty="0" err="1">
                        <a:ln>
                          <a:solidFill>
                            <a:schemeClr val="accent2">
                              <a:lumMod val="50000"/>
                            </a:schemeClr>
                          </a:solidFill>
                        </a:ln>
                        <a:latin typeface="Cambria Math"/>
                      </a:rPr>
                      <m:t>𝑏</m:t>
                    </m:r>
                    <m:r>
                      <a:rPr lang="en-US" sz="1600" b="0" i="1" dirty="0" smtClean="0">
                        <a:ln>
                          <a:solidFill>
                            <a:schemeClr val="accent2">
                              <a:lumMod val="50000"/>
                            </a:schemeClr>
                          </a:solidFill>
                        </a:ln>
                        <a:latin typeface="Cambria Math"/>
                      </a:rPr>
                      <m:t>}</m:t>
                    </m:r>
                  </m:oMath>
                </a14:m>
                <a:r>
                  <a:rPr lang="en-US" sz="1600" dirty="0">
                    <a:ln>
                      <a:solidFill>
                        <a:schemeClr val="accent2">
                          <a:lumMod val="50000"/>
                        </a:schemeClr>
                      </a:solidFill>
                    </a:ln>
                  </a:rPr>
                  <a:t> that terminates </a:t>
                </a:r>
                <a:r>
                  <a:rPr lang="en-US" sz="1600" dirty="0" smtClean="0">
                    <a:ln>
                      <a:solidFill>
                        <a:schemeClr val="accent2">
                          <a:lumMod val="50000"/>
                        </a:schemeClr>
                      </a:solidFill>
                    </a:ln>
                  </a:rPr>
                  <a:t>for all </a:t>
                </a:r>
                <a:r>
                  <a:rPr lang="en-US" sz="1600" dirty="0">
                    <a:ln>
                      <a:solidFill>
                        <a:schemeClr val="accent2">
                          <a:lumMod val="50000"/>
                        </a:schemeClr>
                      </a:solidFill>
                    </a:ln>
                  </a:rPr>
                  <a:t>states in </a:t>
                </a:r>
                <a:r>
                  <a:rPr lang="en-US" sz="1600" dirty="0" smtClean="0">
                    <a:ln>
                      <a:solidFill>
                        <a:schemeClr val="accent2">
                          <a:lumMod val="50000"/>
                        </a:schemeClr>
                      </a:solidFill>
                    </a:ln>
                  </a:rPr>
                  <a:t>S.  Let </a:t>
                </a:r>
                <a:r>
                  <a:rPr lang="en-US" sz="1600" dirty="0">
                    <a:ln>
                      <a:solidFill>
                        <a:schemeClr val="accent2">
                          <a:lumMod val="50000"/>
                        </a:schemeClr>
                      </a:solidFill>
                    </a:ln>
                  </a:rPr>
                  <a:t>R be an invariant relation for w, and let V be a </a:t>
                </a:r>
                <a:r>
                  <a:rPr lang="en-US" sz="1600" dirty="0" smtClean="0">
                    <a:ln>
                      <a:solidFill>
                        <a:schemeClr val="accent2">
                          <a:lumMod val="50000"/>
                        </a:schemeClr>
                      </a:solidFill>
                    </a:ln>
                  </a:rPr>
                  <a:t>specification </a:t>
                </a:r>
                <a:r>
                  <a:rPr lang="en-US" sz="1600" dirty="0">
                    <a:ln>
                      <a:solidFill>
                        <a:schemeClr val="accent2">
                          <a:lumMod val="50000"/>
                        </a:schemeClr>
                      </a:solidFill>
                    </a:ln>
                  </a:rPr>
                  <a:t>on S. </a:t>
                </a:r>
                <a:r>
                  <a:rPr lang="en-US" sz="1600" dirty="0" smtClean="0">
                    <a:ln>
                      <a:solidFill>
                        <a:schemeClr val="accent2">
                          <a:lumMod val="50000"/>
                        </a:schemeClr>
                      </a:solidFill>
                    </a:ln>
                  </a:rPr>
                  <a:t> If w is </a:t>
                </a:r>
                <a:r>
                  <a:rPr lang="en-US" sz="1600" dirty="0">
                    <a:ln>
                      <a:solidFill>
                        <a:schemeClr val="accent2">
                          <a:lumMod val="50000"/>
                        </a:schemeClr>
                      </a:solidFill>
                    </a:ln>
                  </a:rPr>
                  <a:t>correct with respect to V then </a:t>
                </a:r>
                <a14:m>
                  <m:oMath xmlns:m="http://schemas.openxmlformats.org/officeDocument/2006/math">
                    <m:d>
                      <m:dPr>
                        <m:ctrlPr>
                          <a:rPr lang="en-US" sz="1600" b="1" i="1" dirty="0" smtClean="0">
                            <a:ln>
                              <a:solidFill>
                                <a:schemeClr val="accent2">
                                  <a:lumMod val="50000"/>
                                </a:schemeClr>
                              </a:solidFill>
                            </a:ln>
                            <a:latin typeface="Cambria Math"/>
                          </a:rPr>
                        </m:ctrlPr>
                      </m:dPr>
                      <m:e>
                        <m:r>
                          <a:rPr lang="en-US" sz="1600" b="1" i="1" dirty="0" smtClean="0">
                            <a:ln>
                              <a:solidFill>
                                <a:schemeClr val="accent2">
                                  <a:lumMod val="50000"/>
                                </a:schemeClr>
                              </a:solidFill>
                            </a:ln>
                            <a:latin typeface="Cambria Math"/>
                          </a:rPr>
                          <m:t>𝑽</m:t>
                        </m:r>
                        <m:r>
                          <a:rPr lang="en-US" sz="1600" b="1" i="1" dirty="0" smtClean="0">
                            <a:ln>
                              <a:solidFill>
                                <a:schemeClr val="accent2">
                                  <a:lumMod val="50000"/>
                                </a:schemeClr>
                              </a:solidFill>
                            </a:ln>
                            <a:latin typeface="Cambria Math"/>
                          </a:rPr>
                          <m:t>∩</m:t>
                        </m:r>
                        <m:r>
                          <a:rPr lang="en-US" sz="1600" b="1" i="1" dirty="0">
                            <a:ln>
                              <a:solidFill>
                                <a:schemeClr val="accent2">
                                  <a:lumMod val="50000"/>
                                </a:schemeClr>
                              </a:solidFill>
                            </a:ln>
                            <a:latin typeface="Cambria Math"/>
                          </a:rPr>
                          <m:t>𝑹</m:t>
                        </m:r>
                      </m:e>
                    </m:d>
                    <m:bar>
                      <m:barPr>
                        <m:pos m:val="top"/>
                        <m:ctrlPr>
                          <a:rPr lang="en-US" sz="1600" b="1" i="1" dirty="0" smtClean="0">
                            <a:ln>
                              <a:solidFill>
                                <a:schemeClr val="accent2">
                                  <a:lumMod val="50000"/>
                                </a:schemeClr>
                              </a:solidFill>
                            </a:ln>
                            <a:latin typeface="Cambria Math"/>
                          </a:rPr>
                        </m:ctrlPr>
                      </m:barPr>
                      <m:e>
                        <m:r>
                          <a:rPr lang="en-US" sz="1600" b="1" i="1" dirty="0">
                            <a:ln>
                              <a:solidFill>
                                <a:schemeClr val="accent2">
                                  <a:lumMod val="50000"/>
                                </a:schemeClr>
                              </a:solidFill>
                            </a:ln>
                            <a:latin typeface="Cambria Math"/>
                          </a:rPr>
                          <m:t>𝑻</m:t>
                        </m:r>
                      </m:e>
                    </m:bar>
                    <m:r>
                      <a:rPr lang="en-US" sz="1600" b="1" i="1" dirty="0">
                        <a:ln>
                          <a:solidFill>
                            <a:schemeClr val="accent2">
                              <a:lumMod val="50000"/>
                            </a:schemeClr>
                          </a:solidFill>
                        </a:ln>
                        <a:latin typeface="Cambria Math"/>
                      </a:rPr>
                      <m:t> = </m:t>
                    </m:r>
                    <m:r>
                      <a:rPr lang="en-US" sz="1600" b="1" i="1" dirty="0">
                        <a:ln>
                          <a:solidFill>
                            <a:schemeClr val="accent2">
                              <a:lumMod val="50000"/>
                            </a:schemeClr>
                          </a:solidFill>
                        </a:ln>
                        <a:latin typeface="Cambria Math"/>
                      </a:rPr>
                      <m:t>𝑽𝑳</m:t>
                    </m:r>
                  </m:oMath>
                </a14:m>
                <a:r>
                  <a:rPr lang="en-US" sz="1600" dirty="0" smtClean="0">
                    <a:ln>
                      <a:solidFill>
                        <a:schemeClr val="accent2">
                          <a:lumMod val="50000"/>
                        </a:schemeClr>
                      </a:solidFill>
                    </a:ln>
                  </a:rPr>
                  <a:t>.</a:t>
                </a:r>
              </a:p>
              <a:p>
                <a:endParaRPr lang="en-US" sz="1200" b="1" dirty="0" smtClean="0"/>
              </a:p>
              <a:p>
                <a:endParaRPr lang="en-US" sz="1200" b="1" dirty="0" smtClean="0"/>
              </a:p>
              <a:p>
                <a:pPr lvl="1"/>
                <a:r>
                  <a:rPr lang="en-US" sz="1400" u="sng" dirty="0" smtClean="0"/>
                  <a:t>Interpretation</a:t>
                </a:r>
                <a:r>
                  <a:rPr lang="en-US" sz="1400" dirty="0" smtClean="0"/>
                  <a:t>: Incorrect if the invariant relation is incompatible with the specification</a:t>
                </a:r>
                <a:endParaRPr lang="en-US" sz="1400" dirty="0"/>
              </a:p>
              <a:p>
                <a:endParaRPr lang="en-US" sz="900" dirty="0" smtClean="0"/>
              </a:p>
              <a:p>
                <a:endParaRPr lang="en-US" sz="900" dirty="0" smtClean="0"/>
              </a:p>
              <a:p>
                <a:r>
                  <a:rPr lang="en-US" sz="1800" b="1" dirty="0"/>
                  <a:t>A </a:t>
                </a:r>
                <a:r>
                  <a:rPr lang="en-US" sz="1800" b="1" dirty="0" smtClean="0"/>
                  <a:t>sufficient </a:t>
                </a:r>
                <a:r>
                  <a:rPr lang="en-US" sz="1800" dirty="0" smtClean="0"/>
                  <a:t>condition</a:t>
                </a:r>
                <a:r>
                  <a:rPr lang="en-US" sz="1800" b="1" dirty="0" smtClean="0"/>
                  <a:t> </a:t>
                </a:r>
                <a:r>
                  <a:rPr lang="en-US" sz="1800" b="1" dirty="0"/>
                  <a:t>of </a:t>
                </a:r>
                <a:r>
                  <a:rPr lang="en-US" sz="1800" b="1" dirty="0" smtClean="0"/>
                  <a:t>correctness</a:t>
                </a:r>
              </a:p>
              <a:p>
                <a:pPr marL="457200" lvl="1" indent="0">
                  <a:buNone/>
                </a:pPr>
                <a:r>
                  <a:rPr lang="en-US" sz="1600" b="1" dirty="0" smtClean="0">
                    <a:ln>
                      <a:solidFill>
                        <a:schemeClr val="accent2">
                          <a:lumMod val="50000"/>
                        </a:schemeClr>
                      </a:solidFill>
                    </a:ln>
                  </a:rPr>
                  <a:t>Proposition</a:t>
                </a:r>
                <a:r>
                  <a:rPr lang="en-US" sz="1600" dirty="0" smtClean="0">
                    <a:ln>
                      <a:solidFill>
                        <a:schemeClr val="accent2">
                          <a:lumMod val="50000"/>
                        </a:schemeClr>
                      </a:solidFill>
                    </a:ln>
                  </a:rPr>
                  <a:t>: Given a while loop w of the form </a:t>
                </a:r>
                <a14:m>
                  <m:oMath xmlns:m="http://schemas.openxmlformats.org/officeDocument/2006/math">
                    <m:r>
                      <a:rPr lang="en-US" sz="1600" b="0" i="1" dirty="0" smtClean="0">
                        <a:ln>
                          <a:solidFill>
                            <a:schemeClr val="accent2">
                              <a:lumMod val="50000"/>
                            </a:schemeClr>
                          </a:solidFill>
                        </a:ln>
                        <a:latin typeface="Cambria Math"/>
                      </a:rPr>
                      <m:t>𝑤h𝑖𝑙𝑒</m:t>
                    </m:r>
                    <m:r>
                      <a:rPr lang="en-US" sz="1600" b="0" i="1" dirty="0" smtClean="0">
                        <a:ln>
                          <a:solidFill>
                            <a:schemeClr val="accent2">
                              <a:lumMod val="50000"/>
                            </a:schemeClr>
                          </a:solidFill>
                        </a:ln>
                        <a:latin typeface="Cambria Math"/>
                      </a:rPr>
                      <m:t> (</m:t>
                    </m:r>
                    <m:r>
                      <a:rPr lang="en-US" sz="1600" b="0" i="1" dirty="0" smtClean="0">
                        <a:ln>
                          <a:solidFill>
                            <a:schemeClr val="accent2">
                              <a:lumMod val="50000"/>
                            </a:schemeClr>
                          </a:solidFill>
                        </a:ln>
                        <a:latin typeface="Cambria Math"/>
                      </a:rPr>
                      <m:t>𝑡</m:t>
                    </m:r>
                    <m:r>
                      <a:rPr lang="en-US" sz="1600" b="0" i="1" dirty="0" smtClean="0">
                        <a:ln>
                          <a:solidFill>
                            <a:schemeClr val="accent2">
                              <a:lumMod val="50000"/>
                            </a:schemeClr>
                          </a:solidFill>
                        </a:ln>
                        <a:latin typeface="Cambria Math"/>
                      </a:rPr>
                      <m:t>) {</m:t>
                    </m:r>
                    <m:r>
                      <a:rPr lang="en-US" sz="1600" b="0" i="1" dirty="0" err="1">
                        <a:ln>
                          <a:solidFill>
                            <a:schemeClr val="accent2">
                              <a:lumMod val="50000"/>
                            </a:schemeClr>
                          </a:solidFill>
                        </a:ln>
                        <a:latin typeface="Cambria Math"/>
                      </a:rPr>
                      <m:t>𝑏</m:t>
                    </m:r>
                    <m:r>
                      <a:rPr lang="en-US" sz="1600" b="0" i="1" dirty="0" smtClean="0">
                        <a:ln>
                          <a:solidFill>
                            <a:schemeClr val="accent2">
                              <a:lumMod val="50000"/>
                            </a:schemeClr>
                          </a:solidFill>
                        </a:ln>
                        <a:latin typeface="Cambria Math"/>
                      </a:rPr>
                      <m:t>}</m:t>
                    </m:r>
                    <m:r>
                      <a:rPr lang="en-US" sz="1600" b="0" i="1" dirty="0">
                        <a:ln>
                          <a:solidFill>
                            <a:schemeClr val="accent2">
                              <a:lumMod val="50000"/>
                            </a:schemeClr>
                          </a:solidFill>
                        </a:ln>
                        <a:latin typeface="Cambria Math"/>
                      </a:rPr>
                      <m:t> </m:t>
                    </m:r>
                  </m:oMath>
                </a14:m>
                <a:r>
                  <a:rPr lang="en-US" sz="1600" dirty="0">
                    <a:ln>
                      <a:solidFill>
                        <a:schemeClr val="accent2">
                          <a:lumMod val="50000"/>
                        </a:schemeClr>
                      </a:solidFill>
                    </a:ln>
                  </a:rPr>
                  <a:t>that terminates </a:t>
                </a:r>
                <a:r>
                  <a:rPr lang="en-US" sz="1600" dirty="0" smtClean="0">
                    <a:ln>
                      <a:solidFill>
                        <a:schemeClr val="accent2">
                          <a:lumMod val="50000"/>
                        </a:schemeClr>
                      </a:solidFill>
                    </a:ln>
                  </a:rPr>
                  <a:t>for all </a:t>
                </a:r>
                <a:r>
                  <a:rPr lang="en-US" sz="1600" dirty="0">
                    <a:ln>
                      <a:solidFill>
                        <a:schemeClr val="accent2">
                          <a:lumMod val="50000"/>
                        </a:schemeClr>
                      </a:solidFill>
                    </a:ln>
                  </a:rPr>
                  <a:t>states in its space </a:t>
                </a:r>
                <a14:m>
                  <m:oMath xmlns:m="http://schemas.openxmlformats.org/officeDocument/2006/math">
                    <m:r>
                      <a:rPr lang="en-US" sz="1600" i="1" dirty="0" smtClean="0">
                        <a:ln>
                          <a:solidFill>
                            <a:schemeClr val="accent2">
                              <a:lumMod val="50000"/>
                            </a:schemeClr>
                          </a:solidFill>
                        </a:ln>
                        <a:latin typeface="Cambria Math"/>
                      </a:rPr>
                      <m:t>𝑆</m:t>
                    </m:r>
                  </m:oMath>
                </a14:m>
                <a:r>
                  <a:rPr lang="en-US" sz="1600" dirty="0">
                    <a:ln>
                      <a:solidFill>
                        <a:schemeClr val="accent2">
                          <a:lumMod val="50000"/>
                        </a:schemeClr>
                      </a:solidFill>
                    </a:ln>
                  </a:rPr>
                  <a:t>, and given a specification </a:t>
                </a:r>
                <a14:m>
                  <m:oMath xmlns:m="http://schemas.openxmlformats.org/officeDocument/2006/math">
                    <m:r>
                      <a:rPr lang="en-US" sz="1600" i="1" dirty="0" smtClean="0">
                        <a:ln>
                          <a:solidFill>
                            <a:schemeClr val="accent2">
                              <a:lumMod val="50000"/>
                            </a:schemeClr>
                          </a:solidFill>
                        </a:ln>
                        <a:latin typeface="Cambria Math"/>
                      </a:rPr>
                      <m:t>𝑈</m:t>
                    </m:r>
                  </m:oMath>
                </a14:m>
                <a:r>
                  <a:rPr lang="en-US" sz="1600" dirty="0">
                    <a:ln>
                      <a:solidFill>
                        <a:schemeClr val="accent2">
                          <a:lumMod val="50000"/>
                        </a:schemeClr>
                      </a:solidFill>
                    </a:ln>
                  </a:rPr>
                  <a:t> on </a:t>
                </a:r>
                <a14:m>
                  <m:oMath xmlns:m="http://schemas.openxmlformats.org/officeDocument/2006/math">
                    <m:r>
                      <a:rPr lang="en-US" sz="1600" i="1" dirty="0" smtClean="0">
                        <a:ln>
                          <a:solidFill>
                            <a:schemeClr val="accent2">
                              <a:lumMod val="50000"/>
                            </a:schemeClr>
                          </a:solidFill>
                        </a:ln>
                        <a:latin typeface="Cambria Math"/>
                      </a:rPr>
                      <m:t>𝑆</m:t>
                    </m:r>
                  </m:oMath>
                </a14:m>
                <a:r>
                  <a:rPr lang="en-US" sz="1600" dirty="0">
                    <a:ln>
                      <a:solidFill>
                        <a:schemeClr val="accent2">
                          <a:lumMod val="50000"/>
                        </a:schemeClr>
                      </a:solidFill>
                    </a:ln>
                  </a:rPr>
                  <a:t>, if an invariant relation R of </a:t>
                </a:r>
                <a:r>
                  <a:rPr lang="en-US" sz="1600" dirty="0" smtClean="0">
                    <a:ln>
                      <a:solidFill>
                        <a:schemeClr val="accent2">
                          <a:lumMod val="50000"/>
                        </a:schemeClr>
                      </a:solidFill>
                    </a:ln>
                  </a:rPr>
                  <a:t>w satisfies </a:t>
                </a:r>
                <a:r>
                  <a:rPr lang="en-US" sz="1600" dirty="0">
                    <a:ln>
                      <a:solidFill>
                        <a:schemeClr val="accent2">
                          <a:lumMod val="50000"/>
                        </a:schemeClr>
                      </a:solidFill>
                    </a:ln>
                  </a:rPr>
                  <a:t>the condition </a:t>
                </a:r>
                <a:r>
                  <a:rPr lang="en-US" sz="1600" dirty="0" smtClean="0">
                    <a:ln>
                      <a:solidFill>
                        <a:schemeClr val="accent2">
                          <a:lumMod val="50000"/>
                        </a:schemeClr>
                      </a:solidFill>
                    </a:ln>
                  </a:rPr>
                  <a:t>                                        </a:t>
                </a:r>
                <a14:m>
                  <m:oMath xmlns:m="http://schemas.openxmlformats.org/officeDocument/2006/math">
                    <m:r>
                      <a:rPr lang="en-US" sz="1600" b="1" i="1" dirty="0" smtClean="0">
                        <a:ln>
                          <a:solidFill>
                            <a:schemeClr val="accent2">
                              <a:lumMod val="50000"/>
                            </a:schemeClr>
                          </a:solidFill>
                        </a:ln>
                        <a:latin typeface="Cambria Math"/>
                      </a:rPr>
                      <m:t>𝑹</m:t>
                    </m:r>
                    <m:bar>
                      <m:barPr>
                        <m:pos m:val="top"/>
                        <m:ctrlPr>
                          <a:rPr lang="en-US" sz="1600" b="1" i="1" dirty="0" smtClean="0">
                            <a:ln>
                              <a:solidFill>
                                <a:schemeClr val="accent2">
                                  <a:lumMod val="50000"/>
                                </a:schemeClr>
                              </a:solidFill>
                            </a:ln>
                            <a:latin typeface="Cambria Math"/>
                          </a:rPr>
                        </m:ctrlPr>
                      </m:barPr>
                      <m:e>
                        <m:r>
                          <a:rPr lang="en-US" sz="1600" b="1" i="1" dirty="0" smtClean="0">
                            <a:ln>
                              <a:solidFill>
                                <a:schemeClr val="accent2">
                                  <a:lumMod val="50000"/>
                                </a:schemeClr>
                              </a:solidFill>
                            </a:ln>
                            <a:latin typeface="Cambria Math"/>
                          </a:rPr>
                          <m:t>𝑻</m:t>
                        </m:r>
                      </m:e>
                    </m:bar>
                    <m:r>
                      <a:rPr lang="en-US" sz="1600" b="1" i="1" dirty="0" smtClean="0">
                        <a:ln>
                          <a:solidFill>
                            <a:schemeClr val="accent2">
                              <a:lumMod val="50000"/>
                            </a:schemeClr>
                          </a:solidFill>
                        </a:ln>
                        <a:latin typeface="Cambria Math"/>
                      </a:rPr>
                      <m:t>∩</m:t>
                    </m:r>
                    <m:r>
                      <a:rPr lang="en-US" sz="1600" b="1" i="1" dirty="0">
                        <a:ln>
                          <a:solidFill>
                            <a:schemeClr val="accent2">
                              <a:lumMod val="50000"/>
                            </a:schemeClr>
                          </a:solidFill>
                        </a:ln>
                        <a:latin typeface="Cambria Math"/>
                      </a:rPr>
                      <m:t>𝑼𝑳</m:t>
                    </m:r>
                    <m:r>
                      <a:rPr lang="en-US" sz="1600" b="1" i="1" dirty="0" smtClean="0">
                        <a:ln>
                          <a:solidFill>
                            <a:schemeClr val="accent2">
                              <a:lumMod val="50000"/>
                            </a:schemeClr>
                          </a:solidFill>
                        </a:ln>
                        <a:latin typeface="Cambria Math"/>
                      </a:rPr>
                      <m:t>∩</m:t>
                    </m:r>
                    <m:r>
                      <a:rPr lang="en-US" sz="1600" b="1" i="1" dirty="0">
                        <a:ln>
                          <a:solidFill>
                            <a:schemeClr val="accent2">
                              <a:lumMod val="50000"/>
                            </a:schemeClr>
                          </a:solidFill>
                        </a:ln>
                        <a:latin typeface="Cambria Math"/>
                      </a:rPr>
                      <m:t>(</m:t>
                    </m:r>
                    <m:r>
                      <a:rPr lang="en-US" sz="1600" b="1" i="1" dirty="0">
                        <a:ln>
                          <a:solidFill>
                            <a:schemeClr val="accent2">
                              <a:lumMod val="50000"/>
                            </a:schemeClr>
                          </a:solidFill>
                        </a:ln>
                        <a:latin typeface="Cambria Math"/>
                      </a:rPr>
                      <m:t>𝑼</m:t>
                    </m:r>
                    <m:r>
                      <a:rPr lang="en-US" sz="1600" b="1" i="1" dirty="0" smtClean="0">
                        <a:ln>
                          <a:solidFill>
                            <a:schemeClr val="accent2">
                              <a:lumMod val="50000"/>
                            </a:schemeClr>
                          </a:solidFill>
                        </a:ln>
                        <a:latin typeface="Cambria Math"/>
                      </a:rPr>
                      <m:t>∪</m:t>
                    </m:r>
                    <m:r>
                      <a:rPr lang="en-US" sz="1600" b="1" i="1" dirty="0">
                        <a:ln>
                          <a:solidFill>
                            <a:schemeClr val="accent2">
                              <a:lumMod val="50000"/>
                            </a:schemeClr>
                          </a:solidFill>
                        </a:ln>
                        <a:latin typeface="Cambria Math"/>
                      </a:rPr>
                      <m:t>𝑹</m:t>
                    </m:r>
                    <m:r>
                      <a:rPr lang="en-US" sz="1600" b="1" i="1" dirty="0" smtClean="0">
                        <a:ln>
                          <a:solidFill>
                            <a:schemeClr val="accent2">
                              <a:lumMod val="50000"/>
                            </a:schemeClr>
                          </a:solidFill>
                        </a:ln>
                        <a:latin typeface="Cambria Math"/>
                      </a:rPr>
                      <m:t>∩</m:t>
                    </m:r>
                    <m:acc>
                      <m:accPr>
                        <m:chr m:val="̂"/>
                        <m:ctrlPr>
                          <a:rPr lang="en-US" sz="1600" b="1" i="1" dirty="0" smtClean="0">
                            <a:ln>
                              <a:solidFill>
                                <a:schemeClr val="accent2">
                                  <a:lumMod val="50000"/>
                                </a:schemeClr>
                              </a:solidFill>
                            </a:ln>
                            <a:latin typeface="Cambria Math"/>
                          </a:rPr>
                        </m:ctrlPr>
                      </m:accPr>
                      <m:e>
                        <m:acc>
                          <m:accPr>
                            <m:chr m:val="̅"/>
                            <m:ctrlPr>
                              <a:rPr lang="en-US" sz="1600" b="1" i="1" dirty="0" smtClean="0">
                                <a:ln>
                                  <a:solidFill>
                                    <a:schemeClr val="accent2">
                                      <a:lumMod val="50000"/>
                                    </a:schemeClr>
                                  </a:solidFill>
                                </a:ln>
                                <a:latin typeface="Cambria Math"/>
                              </a:rPr>
                            </m:ctrlPr>
                          </m:accPr>
                          <m:e>
                            <m:r>
                              <a:rPr lang="en-US" sz="1600" b="1" i="1" dirty="0">
                                <a:ln>
                                  <a:solidFill>
                                    <a:schemeClr val="accent2">
                                      <a:lumMod val="50000"/>
                                    </a:schemeClr>
                                  </a:solidFill>
                                </a:ln>
                                <a:latin typeface="Cambria Math"/>
                              </a:rPr>
                              <m:t>𝑻</m:t>
                            </m:r>
                          </m:e>
                        </m:acc>
                      </m:e>
                    </m:acc>
                    <m:r>
                      <a:rPr lang="en-US" sz="1600" b="1" i="1" dirty="0" smtClean="0">
                        <a:ln>
                          <a:solidFill>
                            <a:schemeClr val="accent2">
                              <a:lumMod val="50000"/>
                            </a:schemeClr>
                          </a:solidFill>
                        </a:ln>
                        <a:latin typeface="Cambria Math"/>
                      </a:rPr>
                      <m:t>)</m:t>
                    </m:r>
                    <m:r>
                      <a:rPr lang="en-US" sz="1600" b="1" i="1" dirty="0">
                        <a:ln>
                          <a:solidFill>
                            <a:schemeClr val="accent2">
                              <a:lumMod val="50000"/>
                            </a:schemeClr>
                          </a:solidFill>
                        </a:ln>
                        <a:latin typeface="Cambria Math"/>
                      </a:rPr>
                      <m:t>=</m:t>
                    </m:r>
                    <m:r>
                      <a:rPr lang="en-US" sz="1600" b="1" i="1" dirty="0">
                        <a:ln>
                          <a:solidFill>
                            <a:schemeClr val="accent2">
                              <a:lumMod val="50000"/>
                            </a:schemeClr>
                          </a:solidFill>
                        </a:ln>
                        <a:latin typeface="Cambria Math"/>
                      </a:rPr>
                      <m:t>𝑼</m:t>
                    </m:r>
                  </m:oMath>
                </a14:m>
                <a:r>
                  <a:rPr lang="en-US" sz="1600" b="1" dirty="0">
                    <a:ln>
                      <a:solidFill>
                        <a:schemeClr val="accent2">
                          <a:lumMod val="50000"/>
                        </a:schemeClr>
                      </a:solidFill>
                    </a:ln>
                  </a:rPr>
                  <a:t> </a:t>
                </a:r>
                <a:r>
                  <a:rPr lang="en-US" sz="1600" b="1" dirty="0" smtClean="0">
                    <a:ln>
                      <a:solidFill>
                        <a:schemeClr val="accent2">
                          <a:lumMod val="50000"/>
                        </a:schemeClr>
                      </a:solidFill>
                    </a:ln>
                  </a:rPr>
                  <a:t>                                                                              </a:t>
                </a:r>
              </a:p>
              <a:p>
                <a:pPr marL="457200" lvl="1" indent="0">
                  <a:buNone/>
                </a:pPr>
                <a:r>
                  <a:rPr lang="en-US" sz="1600" dirty="0" smtClean="0">
                    <a:ln>
                      <a:solidFill>
                        <a:schemeClr val="accent2">
                          <a:lumMod val="50000"/>
                        </a:schemeClr>
                      </a:solidFill>
                    </a:ln>
                  </a:rPr>
                  <a:t>then </a:t>
                </a:r>
                <a:r>
                  <a:rPr lang="en-US" sz="1600" dirty="0">
                    <a:ln>
                      <a:solidFill>
                        <a:schemeClr val="accent2">
                          <a:lumMod val="50000"/>
                        </a:schemeClr>
                      </a:solidFill>
                    </a:ln>
                  </a:rPr>
                  <a:t>w is correct with respect </a:t>
                </a:r>
                <a:r>
                  <a:rPr lang="en-US" sz="1600" dirty="0" smtClean="0">
                    <a:ln>
                      <a:solidFill>
                        <a:schemeClr val="accent2">
                          <a:lumMod val="50000"/>
                        </a:schemeClr>
                      </a:solidFill>
                    </a:ln>
                  </a:rPr>
                  <a:t>to </a:t>
                </a:r>
                <a:r>
                  <a:rPr lang="en-US" sz="1600" dirty="0">
                    <a:ln>
                      <a:solidFill>
                        <a:schemeClr val="accent2">
                          <a:lumMod val="50000"/>
                        </a:schemeClr>
                      </a:solidFill>
                    </a:ln>
                  </a:rPr>
                  <a:t>U.</a:t>
                </a:r>
              </a:p>
              <a:p>
                <a:pPr marL="457200" lvl="1" indent="0">
                  <a:buNone/>
                </a:pPr>
                <a:endParaRPr lang="en-US" sz="1600" dirty="0" smtClean="0"/>
              </a:p>
              <a:p>
                <a:pPr lvl="1"/>
                <a:r>
                  <a:rPr lang="en-US" sz="1400" u="sng" dirty="0" smtClean="0"/>
                  <a:t>Interpretation</a:t>
                </a:r>
                <a:r>
                  <a:rPr lang="en-US" sz="1400" dirty="0" smtClean="0"/>
                  <a:t>: Correct only if the invariant relation subsumes the specification.</a:t>
                </a: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905000" y="1118949"/>
                <a:ext cx="7010400" cy="5205651"/>
              </a:xfrm>
              <a:blipFill rotWithShape="1">
                <a:blip r:embed="rId2"/>
                <a:stretch>
                  <a:fillRect l="-609" t="-703"/>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dirty="0"/>
          </a:p>
        </p:txBody>
      </p:sp>
      <p:sp>
        <p:nvSpPr>
          <p:cNvPr id="3" name="Slide Number Placeholder 2"/>
          <p:cNvSpPr>
            <a:spLocks noGrp="1"/>
          </p:cNvSpPr>
          <p:nvPr>
            <p:ph type="sldNum" sz="quarter" idx="12"/>
          </p:nvPr>
        </p:nvSpPr>
        <p:spPr/>
        <p:txBody>
          <a:bodyPr/>
          <a:lstStyle/>
          <a:p>
            <a:fld id="{F4137E15-D929-4177-A855-BD33B3F49BFE}" type="slidenum">
              <a:rPr lang="en-US" smtClean="0"/>
              <a:t>12</a:t>
            </a:fld>
            <a:endParaRPr lang="en-US"/>
          </a:p>
        </p:txBody>
      </p:sp>
      <p:sp>
        <p:nvSpPr>
          <p:cNvPr id="12" name="TextBox 11"/>
          <p:cNvSpPr txBox="1"/>
          <p:nvPr/>
        </p:nvSpPr>
        <p:spPr>
          <a:xfrm>
            <a:off x="0" y="9144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203446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3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600" b="1" dirty="0" smtClean="0">
                <a:solidFill>
                  <a:schemeClr val="bg1"/>
                </a:solidFill>
              </a:rPr>
              <a:t>Algorithm </a:t>
            </a:r>
            <a:r>
              <a:rPr lang="en-US" altLang="en-US" sz="3600" b="1" dirty="0">
                <a:solidFill>
                  <a:schemeClr val="bg1"/>
                </a:solidFill>
              </a:rPr>
              <a:t>for Verifying Loop Correctness</a:t>
            </a:r>
            <a:endParaRPr lang="en-US" sz="3600" b="1" dirty="0">
              <a:solidFill>
                <a:schemeClr val="bg1"/>
              </a:solidFill>
            </a:endParaRPr>
          </a:p>
        </p:txBody>
      </p:sp>
      <p:sp>
        <p:nvSpPr>
          <p:cNvPr id="5" name="Rectangle 4"/>
          <p:cNvSpPr/>
          <p:nvPr/>
        </p:nvSpPr>
        <p:spPr>
          <a:xfrm>
            <a:off x="0" y="1118948"/>
            <a:ext cx="1752600" cy="5764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grpSp>
        <p:nvGrpSpPr>
          <p:cNvPr id="10" name="Group 9"/>
          <p:cNvGrpSpPr/>
          <p:nvPr/>
        </p:nvGrpSpPr>
        <p:grpSpPr>
          <a:xfrm>
            <a:off x="1974599" y="1162573"/>
            <a:ext cx="6712201" cy="5085827"/>
            <a:chOff x="2006600" y="1187450"/>
            <a:chExt cx="7137400" cy="5562600"/>
          </a:xfrm>
        </p:grpSpPr>
        <p:sp>
          <p:nvSpPr>
            <p:cNvPr id="11" name="Flèche vers le bas 17"/>
            <p:cNvSpPr/>
            <p:nvPr/>
          </p:nvSpPr>
          <p:spPr>
            <a:xfrm>
              <a:off x="5580063" y="3500438"/>
              <a:ext cx="287337"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2" name="Flèche vers le bas 29"/>
            <p:cNvSpPr/>
            <p:nvPr/>
          </p:nvSpPr>
          <p:spPr>
            <a:xfrm>
              <a:off x="4078288" y="5949950"/>
              <a:ext cx="215900"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3" name="Flèche vers le bas 16"/>
            <p:cNvSpPr/>
            <p:nvPr/>
          </p:nvSpPr>
          <p:spPr>
            <a:xfrm>
              <a:off x="5580063" y="2349500"/>
              <a:ext cx="287337" cy="358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14" name="Espace réservé du numéro de diapositive 6"/>
            <p:cNvSpPr txBox="1">
              <a:spLocks/>
            </p:cNvSpPr>
            <p:nvPr/>
          </p:nvSpPr>
          <p:spPr bwMode="auto">
            <a:xfrm>
              <a:off x="6553200" y="6381750"/>
              <a:ext cx="2133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2E67F5A2-931D-4F58-A88C-EA0016B5AB70}" type="slidenum">
                <a:rPr lang="fr-FR" altLang="en-US" sz="1100"/>
                <a:pPr algn="r" eaLnBrk="1" hangingPunct="1">
                  <a:spcBef>
                    <a:spcPct val="0"/>
                  </a:spcBef>
                  <a:buFontTx/>
                  <a:buNone/>
                </a:pPr>
                <a:t>13</a:t>
              </a:fld>
              <a:endParaRPr lang="fr-FR" altLang="en-US" sz="1100"/>
            </a:p>
          </p:txBody>
        </p:sp>
        <p:sp>
          <p:nvSpPr>
            <p:cNvPr id="15" name="ZoneTexte 9"/>
            <p:cNvSpPr txBox="1">
              <a:spLocks noChangeArrowheads="1"/>
            </p:cNvSpPr>
            <p:nvPr/>
          </p:nvSpPr>
          <p:spPr bwMode="auto">
            <a:xfrm>
              <a:off x="4294188" y="1773238"/>
              <a:ext cx="2952750" cy="461962"/>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FR" altLang="en-US" sz="1200" dirty="0">
                  <a:cs typeface="Times New Roman" pitchFamily="18" charset="0"/>
                </a:rPr>
                <a:t>S = S and </a:t>
              </a:r>
              <a:r>
                <a:rPr lang="fr-FR" altLang="en-US" sz="1200" dirty="0" err="1">
                  <a:cs typeface="Times New Roman" pitchFamily="18" charset="0"/>
                </a:rPr>
                <a:t>Termination</a:t>
              </a:r>
              <a:r>
                <a:rPr lang="fr-FR" altLang="en-US" sz="1200" dirty="0">
                  <a:cs typeface="Times New Roman" pitchFamily="18" charset="0"/>
                </a:rPr>
                <a:t>(w) </a:t>
              </a:r>
              <a:br>
                <a:rPr lang="fr-FR" altLang="en-US" sz="1200" dirty="0">
                  <a:cs typeface="Times New Roman" pitchFamily="18" charset="0"/>
                </a:rPr>
              </a:br>
              <a:r>
                <a:rPr lang="fr-FR" altLang="en-US" sz="1200" b="1" dirty="0">
                  <a:cs typeface="Times New Roman" pitchFamily="18" charset="0"/>
                </a:rPr>
                <a:t>[</a:t>
              </a:r>
              <a:r>
                <a:rPr lang="fr-FR" altLang="en-US" sz="1200" dirty="0" err="1">
                  <a:cs typeface="Times New Roman" pitchFamily="18" charset="0"/>
                </a:rPr>
                <a:t>CumR</a:t>
              </a:r>
              <a:r>
                <a:rPr lang="fr-FR" altLang="en-US" sz="1200" dirty="0">
                  <a:cs typeface="Times New Roman" pitchFamily="18" charset="0"/>
                </a:rPr>
                <a:t> = L</a:t>
              </a:r>
              <a:r>
                <a:rPr lang="fr-FR" altLang="en-US" sz="1200" b="1" dirty="0">
                  <a:cs typeface="Times New Roman" pitchFamily="18" charset="0"/>
                </a:rPr>
                <a:t>]</a:t>
              </a:r>
            </a:p>
          </p:txBody>
        </p:sp>
        <p:sp>
          <p:nvSpPr>
            <p:cNvPr id="16" name="Losange 10"/>
            <p:cNvSpPr/>
            <p:nvPr/>
          </p:nvSpPr>
          <p:spPr>
            <a:xfrm>
              <a:off x="4500563" y="2708275"/>
              <a:ext cx="2447925" cy="792163"/>
            </a:xfrm>
            <a:prstGeom prst="diamond">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dirty="0">
                  <a:solidFill>
                    <a:schemeClr val="tx1"/>
                  </a:solidFill>
                  <a:cs typeface="Times New Roman" pitchFamily="18" charset="0"/>
                </a:rPr>
                <a:t>More-</a:t>
              </a:r>
              <a:r>
                <a:rPr lang="fr-FR" sz="1200" dirty="0" err="1">
                  <a:solidFill>
                    <a:schemeClr val="tx1"/>
                  </a:solidFill>
                  <a:cs typeface="Times New Roman" pitchFamily="18" charset="0"/>
                </a:rPr>
                <a:t>inv</a:t>
              </a:r>
              <a:r>
                <a:rPr lang="fr-FR" sz="1200" dirty="0">
                  <a:solidFill>
                    <a:schemeClr val="tx1"/>
                  </a:solidFill>
                  <a:cs typeface="Times New Roman" pitchFamily="18" charset="0"/>
                </a:rPr>
                <a:t>-relation(w)?</a:t>
              </a:r>
            </a:p>
          </p:txBody>
        </p:sp>
        <p:sp>
          <p:nvSpPr>
            <p:cNvPr id="17" name="ZoneTexte 11"/>
            <p:cNvSpPr txBox="1">
              <a:spLocks noChangeArrowheads="1"/>
            </p:cNvSpPr>
            <p:nvPr/>
          </p:nvSpPr>
          <p:spPr bwMode="auto">
            <a:xfrm>
              <a:off x="5157788" y="3357563"/>
              <a:ext cx="5762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en-US" sz="1800" dirty="0" err="1">
                  <a:cs typeface="Times New Roman" pitchFamily="18" charset="0"/>
                </a:rPr>
                <a:t>yes</a:t>
              </a:r>
              <a:endParaRPr lang="fr-FR" altLang="en-US" sz="1800" dirty="0">
                <a:cs typeface="Times New Roman" pitchFamily="18" charset="0"/>
              </a:endParaRPr>
            </a:p>
          </p:txBody>
        </p:sp>
        <p:sp>
          <p:nvSpPr>
            <p:cNvPr id="18" name="ZoneTexte 12"/>
            <p:cNvSpPr txBox="1">
              <a:spLocks noChangeArrowheads="1"/>
            </p:cNvSpPr>
            <p:nvPr/>
          </p:nvSpPr>
          <p:spPr bwMode="auto">
            <a:xfrm>
              <a:off x="4510088" y="3860800"/>
              <a:ext cx="2519362" cy="2778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FR" altLang="en-US" sz="1200">
                  <a:cs typeface="Times New Roman" pitchFamily="18" charset="0"/>
                </a:rPr>
                <a:t>R=get-inv-relation(w)</a:t>
              </a:r>
            </a:p>
          </p:txBody>
        </p:sp>
        <p:sp>
          <p:nvSpPr>
            <p:cNvPr id="19" name="ZoneTexte 13"/>
            <p:cNvSpPr txBox="1"/>
            <p:nvPr/>
          </p:nvSpPr>
          <p:spPr>
            <a:xfrm>
              <a:off x="3213100" y="1187450"/>
              <a:ext cx="5462588" cy="345775"/>
            </a:xfrm>
            <a:prstGeom prst="rect">
              <a:avLst/>
            </a:prstGeom>
            <a:solidFill>
              <a:schemeClr val="accent1">
                <a:lumMod val="20000"/>
                <a:lumOff val="80000"/>
              </a:schemeClr>
            </a:solidFill>
            <a:ln>
              <a:noFill/>
            </a:ln>
          </p:spPr>
          <p:txBody>
            <a:bodyPr>
              <a:spAutoFit/>
            </a:bodyPr>
            <a:lstStyle/>
            <a:p>
              <a:pPr algn="ctr">
                <a:defRPr/>
              </a:pPr>
              <a:r>
                <a:rPr lang="fr-FR" sz="1600" dirty="0">
                  <a:cs typeface="Times New Roman" pitchFamily="18" charset="0"/>
                </a:rPr>
                <a:t>Loop  </a:t>
              </a:r>
              <a:r>
                <a:rPr lang="fr-FR" sz="1600" b="1" dirty="0">
                  <a:cs typeface="Times New Roman" pitchFamily="18" charset="0"/>
                </a:rPr>
                <a:t>w</a:t>
              </a:r>
              <a:r>
                <a:rPr lang="fr-FR" sz="1600" dirty="0">
                  <a:cs typeface="Times New Roman" pitchFamily="18" charset="0"/>
                </a:rPr>
                <a:t>,         </a:t>
              </a:r>
              <a:r>
                <a:rPr lang="fr-FR" sz="1600" dirty="0" err="1">
                  <a:cs typeface="Times New Roman" pitchFamily="18" charset="0"/>
                </a:rPr>
                <a:t>Space</a:t>
              </a:r>
              <a:r>
                <a:rPr lang="fr-FR" sz="1600" dirty="0">
                  <a:cs typeface="Times New Roman" pitchFamily="18" charset="0"/>
                </a:rPr>
                <a:t>  </a:t>
              </a:r>
              <a:r>
                <a:rPr lang="fr-FR" sz="1600" b="1" dirty="0">
                  <a:cs typeface="Times New Roman" pitchFamily="18" charset="0"/>
                </a:rPr>
                <a:t>S</a:t>
              </a:r>
              <a:r>
                <a:rPr lang="fr-FR" sz="1600" dirty="0">
                  <a:cs typeface="Times New Roman" pitchFamily="18" charset="0"/>
                </a:rPr>
                <a:t>,      </a:t>
              </a:r>
              <a:r>
                <a:rPr lang="fr-FR" sz="1600" dirty="0" err="1">
                  <a:cs typeface="Times New Roman" pitchFamily="18" charset="0"/>
                </a:rPr>
                <a:t>Specification</a:t>
              </a:r>
              <a:r>
                <a:rPr lang="fr-FR" sz="1600" dirty="0">
                  <a:cs typeface="Times New Roman" pitchFamily="18" charset="0"/>
                </a:rPr>
                <a:t>  </a:t>
              </a:r>
              <a:r>
                <a:rPr lang="fr-FR" sz="1600" b="1" dirty="0" err="1">
                  <a:cs typeface="Times New Roman" pitchFamily="18" charset="0"/>
                </a:rPr>
                <a:t>spec</a:t>
              </a:r>
              <a:endParaRPr lang="fr-FR" sz="1600" b="1" dirty="0">
                <a:cs typeface="Times New Roman" pitchFamily="18" charset="0"/>
              </a:endParaRPr>
            </a:p>
          </p:txBody>
        </p:sp>
        <p:sp>
          <p:nvSpPr>
            <p:cNvPr id="20" name="Flèche vers le bas 14"/>
            <p:cNvSpPr/>
            <p:nvPr/>
          </p:nvSpPr>
          <p:spPr>
            <a:xfrm>
              <a:off x="5662613" y="1557338"/>
              <a:ext cx="215900"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1" name="Flèche vers le bas 15"/>
            <p:cNvSpPr/>
            <p:nvPr/>
          </p:nvSpPr>
          <p:spPr>
            <a:xfrm>
              <a:off x="5662613" y="4221163"/>
              <a:ext cx="215900"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22" name="ZoneTexte 18"/>
            <p:cNvSpPr txBox="1">
              <a:spLocks noChangeArrowheads="1"/>
            </p:cNvSpPr>
            <p:nvPr/>
          </p:nvSpPr>
          <p:spPr bwMode="auto">
            <a:xfrm>
              <a:off x="4654550" y="4581525"/>
              <a:ext cx="2303463"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FR" altLang="en-US" sz="1200">
                  <a:cs typeface="Times New Roman" pitchFamily="18" charset="0"/>
                </a:rPr>
                <a:t>Necessary(R,spec) </a:t>
              </a:r>
              <a:r>
                <a:rPr lang="fr-FR" altLang="en-US" sz="1200" b="1">
                  <a:cs typeface="Times New Roman" pitchFamily="18" charset="0"/>
                </a:rPr>
                <a:t>?</a:t>
              </a:r>
            </a:p>
          </p:txBody>
        </p:sp>
        <p:sp>
          <p:nvSpPr>
            <p:cNvPr id="23" name="ZoneTexte 19"/>
            <p:cNvSpPr txBox="1"/>
            <p:nvPr/>
          </p:nvSpPr>
          <p:spPr>
            <a:xfrm>
              <a:off x="3132138" y="6381750"/>
              <a:ext cx="6011862" cy="345775"/>
            </a:xfrm>
            <a:prstGeom prst="rect">
              <a:avLst/>
            </a:prstGeom>
            <a:solidFill>
              <a:schemeClr val="accent1">
                <a:lumMod val="20000"/>
                <a:lumOff val="80000"/>
              </a:schemeClr>
            </a:solidFill>
          </p:spPr>
          <p:txBody>
            <a:bodyPr>
              <a:spAutoFit/>
            </a:bodyPr>
            <a:lstStyle/>
            <a:p>
              <a:pPr>
                <a:defRPr/>
              </a:pPr>
              <a:r>
                <a:rPr lang="fr-FR" sz="1600" dirty="0">
                  <a:cs typeface="Times New Roman" pitchFamily="18" charset="0"/>
                </a:rPr>
                <a:t>         Correct       </a:t>
              </a:r>
              <a:r>
                <a:rPr lang="fr-FR" sz="1600" b="1" dirty="0">
                  <a:cs typeface="Times New Roman" pitchFamily="18" charset="0"/>
                </a:rPr>
                <a:t>OR</a:t>
              </a:r>
              <a:r>
                <a:rPr lang="fr-FR" sz="1600" dirty="0">
                  <a:cs typeface="Times New Roman" pitchFamily="18" charset="0"/>
                </a:rPr>
                <a:t>                Incorrect      </a:t>
              </a:r>
              <a:r>
                <a:rPr lang="fr-FR" sz="1600" b="1" dirty="0">
                  <a:cs typeface="Times New Roman" pitchFamily="18" charset="0"/>
                </a:rPr>
                <a:t>OR </a:t>
              </a:r>
              <a:r>
                <a:rPr lang="fr-FR" sz="1600" dirty="0">
                  <a:cs typeface="Times New Roman" pitchFamily="18" charset="0"/>
                </a:rPr>
                <a:t>       </a:t>
              </a:r>
              <a:r>
                <a:rPr lang="fr-FR" sz="1600" dirty="0" err="1">
                  <a:cs typeface="Times New Roman" pitchFamily="18" charset="0"/>
                </a:rPr>
                <a:t>Undecided</a:t>
              </a:r>
              <a:endParaRPr lang="fr-FR" sz="1600" b="1" dirty="0">
                <a:cs typeface="Times New Roman" pitchFamily="18" charset="0"/>
              </a:endParaRPr>
            </a:p>
          </p:txBody>
        </p:sp>
        <p:sp>
          <p:nvSpPr>
            <p:cNvPr id="24" name="ZoneTexte 20"/>
            <p:cNvSpPr txBox="1"/>
            <p:nvPr/>
          </p:nvSpPr>
          <p:spPr>
            <a:xfrm>
              <a:off x="2006600" y="1201738"/>
              <a:ext cx="1193800" cy="369887"/>
            </a:xfrm>
            <a:prstGeom prst="rect">
              <a:avLst/>
            </a:prstGeom>
            <a:solidFill>
              <a:schemeClr val="accent1">
                <a:lumMod val="20000"/>
                <a:lumOff val="80000"/>
              </a:schemeClr>
            </a:solidFill>
          </p:spPr>
          <p:txBody>
            <a:bodyPr>
              <a:spAutoFit/>
            </a:bodyPr>
            <a:lstStyle/>
            <a:p>
              <a:pPr algn="ctr">
                <a:defRPr/>
              </a:pPr>
              <a:r>
                <a:rPr lang="fr-FR" sz="1800" dirty="0">
                  <a:cs typeface="Times New Roman" pitchFamily="18" charset="0"/>
                </a:rPr>
                <a:t>INPUT</a:t>
              </a:r>
              <a:endParaRPr lang="fr-FR" sz="1800" b="1" dirty="0">
                <a:cs typeface="Times New Roman" pitchFamily="18" charset="0"/>
              </a:endParaRPr>
            </a:p>
          </p:txBody>
        </p:sp>
        <p:sp>
          <p:nvSpPr>
            <p:cNvPr id="25" name="ZoneTexte 21"/>
            <p:cNvSpPr txBox="1"/>
            <p:nvPr/>
          </p:nvSpPr>
          <p:spPr>
            <a:xfrm>
              <a:off x="2006600" y="6381750"/>
              <a:ext cx="1125538" cy="368300"/>
            </a:xfrm>
            <a:prstGeom prst="rect">
              <a:avLst/>
            </a:prstGeom>
            <a:solidFill>
              <a:schemeClr val="accent1">
                <a:lumMod val="20000"/>
                <a:lumOff val="80000"/>
              </a:schemeClr>
            </a:solidFill>
          </p:spPr>
          <p:txBody>
            <a:bodyPr>
              <a:spAutoFit/>
            </a:bodyPr>
            <a:lstStyle/>
            <a:p>
              <a:pPr algn="ctr">
                <a:defRPr/>
              </a:pPr>
              <a:r>
                <a:rPr lang="fr-FR" sz="1800" dirty="0">
                  <a:cs typeface="Times New Roman" pitchFamily="18" charset="0"/>
                </a:rPr>
                <a:t>OUTPUT</a:t>
              </a:r>
              <a:endParaRPr lang="fr-FR" sz="1800" b="1" dirty="0">
                <a:cs typeface="Times New Roman" pitchFamily="18" charset="0"/>
              </a:endParaRPr>
            </a:p>
          </p:txBody>
        </p:sp>
        <p:sp>
          <p:nvSpPr>
            <p:cNvPr id="26" name="Flèche vers le bas 22"/>
            <p:cNvSpPr/>
            <p:nvPr/>
          </p:nvSpPr>
          <p:spPr>
            <a:xfrm>
              <a:off x="6516688" y="4941888"/>
              <a:ext cx="296862" cy="13668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cxnSp>
          <p:nvCxnSpPr>
            <p:cNvPr id="27" name="Connecteur en angle 75"/>
            <p:cNvCxnSpPr/>
            <p:nvPr/>
          </p:nvCxnSpPr>
          <p:spPr>
            <a:xfrm>
              <a:off x="6948488" y="3105150"/>
              <a:ext cx="1295400" cy="3132138"/>
            </a:xfrm>
            <a:prstGeom prst="bentConnector2">
              <a:avLst/>
            </a:prstGeom>
            <a:ln w="571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4"/>
            <p:cNvSpPr txBox="1">
              <a:spLocks noChangeArrowheads="1"/>
            </p:cNvSpPr>
            <p:nvPr/>
          </p:nvSpPr>
          <p:spPr bwMode="auto">
            <a:xfrm>
              <a:off x="7462838" y="2781300"/>
              <a:ext cx="647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en-US" sz="1800">
                  <a:cs typeface="Times New Roman" pitchFamily="18" charset="0"/>
                </a:rPr>
                <a:t>No</a:t>
              </a:r>
            </a:p>
          </p:txBody>
        </p:sp>
        <p:sp>
          <p:nvSpPr>
            <p:cNvPr id="29" name="ZoneTexte 25"/>
            <p:cNvSpPr txBox="1">
              <a:spLocks noChangeArrowheads="1"/>
            </p:cNvSpPr>
            <p:nvPr/>
          </p:nvSpPr>
          <p:spPr bwMode="auto">
            <a:xfrm>
              <a:off x="6804025" y="5300663"/>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en-US" sz="1800">
                  <a:cs typeface="Times New Roman" pitchFamily="18" charset="0"/>
                </a:rPr>
                <a:t>No</a:t>
              </a:r>
            </a:p>
          </p:txBody>
        </p:sp>
        <p:sp>
          <p:nvSpPr>
            <p:cNvPr id="30" name="Flèche vers le bas 26"/>
            <p:cNvSpPr/>
            <p:nvPr/>
          </p:nvSpPr>
          <p:spPr>
            <a:xfrm>
              <a:off x="5219700" y="4941888"/>
              <a:ext cx="227013" cy="431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1800"/>
            </a:p>
          </p:txBody>
        </p:sp>
        <p:sp>
          <p:nvSpPr>
            <p:cNvPr id="31" name="ZoneTexte 27"/>
            <p:cNvSpPr txBox="1">
              <a:spLocks noChangeArrowheads="1"/>
            </p:cNvSpPr>
            <p:nvPr/>
          </p:nvSpPr>
          <p:spPr bwMode="auto">
            <a:xfrm>
              <a:off x="4725988" y="4868863"/>
              <a:ext cx="492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en-US" sz="1800">
                  <a:cs typeface="Times New Roman" pitchFamily="18" charset="0"/>
                </a:rPr>
                <a:t>yes</a:t>
              </a:r>
            </a:p>
          </p:txBody>
        </p:sp>
        <p:sp>
          <p:nvSpPr>
            <p:cNvPr id="32" name="ZoneTexte 28"/>
            <p:cNvSpPr txBox="1">
              <a:spLocks noChangeArrowheads="1"/>
            </p:cNvSpPr>
            <p:nvPr/>
          </p:nvSpPr>
          <p:spPr bwMode="auto">
            <a:xfrm>
              <a:off x="3851275" y="5373688"/>
              <a:ext cx="2305050" cy="461962"/>
            </a:xfrm>
            <a:prstGeom prst="rect">
              <a:avLst/>
            </a:prstGeom>
            <a:solidFill>
              <a:schemeClr val="bg1"/>
            </a:solidFill>
            <a:ln w="9525">
              <a:solidFill>
                <a:schemeClr val="tx1"/>
              </a:solidFill>
              <a:miter lim="800000"/>
              <a:headEnd/>
              <a:tailEnd/>
            </a:ln>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fr-FR" altLang="en-US" sz="1200" b="1">
                  <a:cs typeface="Times New Roman" pitchFamily="18" charset="0"/>
                </a:rPr>
                <a:t>[</a:t>
              </a:r>
              <a:r>
                <a:rPr lang="fr-FR" altLang="en-US" sz="1200">
                  <a:cs typeface="Times New Roman" pitchFamily="18" charset="0"/>
                </a:rPr>
                <a:t>CumR=CumR∩R</a:t>
              </a:r>
              <a:r>
                <a:rPr lang="fr-FR" altLang="en-US" sz="1200" b="1">
                  <a:cs typeface="Times New Roman" pitchFamily="18" charset="0"/>
                </a:rPr>
                <a:t>]</a:t>
              </a:r>
              <a:r>
                <a:rPr lang="fr-FR" altLang="en-US" sz="1200">
                  <a:cs typeface="Times New Roman" pitchFamily="18" charset="0"/>
                </a:rPr>
                <a:t/>
              </a:r>
              <a:br>
                <a:rPr lang="fr-FR" altLang="en-US" sz="1200">
                  <a:cs typeface="Times New Roman" pitchFamily="18" charset="0"/>
                </a:rPr>
              </a:br>
              <a:r>
                <a:rPr lang="fr-FR" altLang="en-US" sz="1200">
                  <a:cs typeface="Times New Roman" pitchFamily="18" charset="0"/>
                </a:rPr>
                <a:t>sufficient(CumR,spec) </a:t>
              </a:r>
              <a:r>
                <a:rPr lang="fr-FR" altLang="en-US" sz="1200" b="1">
                  <a:cs typeface="Times New Roman" pitchFamily="18" charset="0"/>
                </a:rPr>
                <a:t>?</a:t>
              </a:r>
            </a:p>
          </p:txBody>
        </p:sp>
        <p:sp>
          <p:nvSpPr>
            <p:cNvPr id="33" name="ZoneTexte 30"/>
            <p:cNvSpPr txBox="1">
              <a:spLocks noChangeArrowheads="1"/>
            </p:cNvSpPr>
            <p:nvPr/>
          </p:nvSpPr>
          <p:spPr bwMode="auto">
            <a:xfrm>
              <a:off x="3635375" y="5949950"/>
              <a:ext cx="4937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en-US" sz="1800">
                  <a:cs typeface="Times New Roman" pitchFamily="18" charset="0"/>
                </a:rPr>
                <a:t>yes</a:t>
              </a:r>
            </a:p>
          </p:txBody>
        </p:sp>
        <p:cxnSp>
          <p:nvCxnSpPr>
            <p:cNvPr id="34" name="Forme 90"/>
            <p:cNvCxnSpPr/>
            <p:nvPr/>
          </p:nvCxnSpPr>
          <p:spPr>
            <a:xfrm rot="5400000" flipH="1" flipV="1">
              <a:off x="2818606" y="4137819"/>
              <a:ext cx="2560638" cy="495300"/>
            </a:xfrm>
            <a:prstGeom prst="bentConnector3">
              <a:avLst>
                <a:gd name="adj1" fmla="val 50000"/>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ZoneTexte 32"/>
            <p:cNvSpPr txBox="1">
              <a:spLocks noChangeArrowheads="1"/>
            </p:cNvSpPr>
            <p:nvPr/>
          </p:nvSpPr>
          <p:spPr bwMode="auto">
            <a:xfrm>
              <a:off x="2916238" y="4149725"/>
              <a:ext cx="503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fr-FR" altLang="en-US" sz="1800">
                  <a:cs typeface="Times New Roman" pitchFamily="18" charset="0"/>
                </a:rPr>
                <a:t>No</a:t>
              </a:r>
            </a:p>
          </p:txBody>
        </p:sp>
      </p:gr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13</a:t>
            </a:fld>
            <a:endParaRPr lang="en-US"/>
          </a:p>
        </p:txBody>
      </p:sp>
      <p:sp>
        <p:nvSpPr>
          <p:cNvPr id="38" name="TextBox 37"/>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4248946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0838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Relative Correctness</a:t>
            </a:r>
            <a:endParaRPr lang="en-US" sz="3600" b="1" dirty="0"/>
          </a:p>
        </p:txBody>
      </p:sp>
      <p:sp>
        <p:nvSpPr>
          <p:cNvPr id="5" name="Rectangle 4"/>
          <p:cNvSpPr/>
          <p:nvPr/>
        </p:nvSpPr>
        <p:spPr>
          <a:xfrm>
            <a:off x="50952" y="1066800"/>
            <a:ext cx="1854048" cy="58167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2046027" y="1295400"/>
                <a:ext cx="7086600" cy="4876800"/>
              </a:xfrm>
            </p:spPr>
            <p:txBody>
              <a:bodyPr>
                <a:normAutofit/>
              </a:bodyPr>
              <a:lstStyle/>
              <a:p>
                <a:pPr marL="0" indent="0">
                  <a:buNone/>
                </a:pPr>
                <a:r>
                  <a:rPr lang="en-US" sz="1800" u="sng" dirty="0" smtClean="0"/>
                  <a:t>Definition 1</a:t>
                </a:r>
              </a:p>
              <a:p>
                <a:pPr marL="0" indent="0">
                  <a:buNone/>
                </a:pPr>
                <a:r>
                  <a:rPr lang="en-US" sz="1800" dirty="0" smtClean="0">
                    <a:ln>
                      <a:solidFill>
                        <a:schemeClr val="accent2">
                          <a:lumMod val="50000"/>
                        </a:schemeClr>
                      </a:solidFill>
                    </a:ln>
                  </a:rPr>
                  <a:t>Given </a:t>
                </a:r>
              </a:p>
              <a:p>
                <a:r>
                  <a:rPr lang="en-US" sz="1800" dirty="0" smtClean="0">
                    <a:ln>
                      <a:solidFill>
                        <a:schemeClr val="accent2">
                          <a:lumMod val="50000"/>
                        </a:schemeClr>
                      </a:solidFill>
                    </a:ln>
                  </a:rPr>
                  <a:t>a specification R and  </a:t>
                </a:r>
              </a:p>
              <a:p>
                <a:r>
                  <a:rPr lang="en-US" sz="1800" dirty="0" smtClean="0">
                    <a:ln>
                      <a:solidFill>
                        <a:schemeClr val="accent2">
                          <a:lumMod val="50000"/>
                        </a:schemeClr>
                      </a:solidFill>
                    </a:ln>
                  </a:rPr>
                  <a:t>a program P</a:t>
                </a:r>
              </a:p>
              <a:p>
                <a:pPr marL="0" indent="0">
                  <a:buNone/>
                </a:pPr>
                <a14:m>
                  <m:oMath xmlns:m="http://schemas.openxmlformats.org/officeDocument/2006/math">
                    <m:r>
                      <a:rPr lang="en-US" sz="1800" i="1" dirty="0" smtClean="0">
                        <a:ln>
                          <a:solidFill>
                            <a:schemeClr val="accent2">
                              <a:lumMod val="50000"/>
                            </a:schemeClr>
                          </a:solidFill>
                        </a:ln>
                        <a:latin typeface="Cambria Math"/>
                      </a:rPr>
                      <m:t>𝒅𝒐𝒎</m:t>
                    </m:r>
                    <m:r>
                      <a:rPr lang="en-US" sz="1800" i="1" dirty="0">
                        <a:ln>
                          <a:solidFill>
                            <a:schemeClr val="accent2">
                              <a:lumMod val="50000"/>
                            </a:schemeClr>
                          </a:solidFill>
                        </a:ln>
                        <a:latin typeface="Cambria Math"/>
                      </a:rPr>
                      <m:t>(</m:t>
                    </m:r>
                    <m:r>
                      <a:rPr lang="en-US" sz="1800" i="1" dirty="0" smtClean="0">
                        <a:ln>
                          <a:solidFill>
                            <a:schemeClr val="accent2">
                              <a:lumMod val="50000"/>
                            </a:schemeClr>
                          </a:solidFill>
                        </a:ln>
                        <a:latin typeface="Cambria Math"/>
                      </a:rPr>
                      <m:t>𝑹</m:t>
                    </m:r>
                    <m:r>
                      <a:rPr lang="en-US" sz="1800" i="1" dirty="0">
                        <a:ln>
                          <a:solidFill>
                            <a:schemeClr val="accent2">
                              <a:lumMod val="50000"/>
                            </a:schemeClr>
                          </a:solidFill>
                        </a:ln>
                        <a:latin typeface="Cambria Math"/>
                      </a:rPr>
                      <m:t>∩</m:t>
                    </m:r>
                    <m:r>
                      <a:rPr lang="en-US" sz="1800" i="1" dirty="0">
                        <a:ln>
                          <a:solidFill>
                            <a:schemeClr val="accent2">
                              <a:lumMod val="50000"/>
                            </a:schemeClr>
                          </a:solidFill>
                        </a:ln>
                        <a:latin typeface="Cambria Math"/>
                      </a:rPr>
                      <m:t>𝑷</m:t>
                    </m:r>
                    <m:r>
                      <a:rPr lang="en-US" sz="1800" i="1" dirty="0" smtClean="0">
                        <a:ln>
                          <a:solidFill>
                            <a:schemeClr val="accent2">
                              <a:lumMod val="50000"/>
                            </a:schemeClr>
                          </a:solidFill>
                        </a:ln>
                        <a:latin typeface="Cambria Math"/>
                      </a:rPr>
                      <m:t>) </m:t>
                    </m:r>
                  </m:oMath>
                </a14:m>
                <a:r>
                  <a:rPr lang="en-US" sz="1800" dirty="0" smtClean="0">
                    <a:ln>
                      <a:solidFill>
                        <a:schemeClr val="accent2">
                          <a:lumMod val="50000"/>
                        </a:schemeClr>
                      </a:solidFill>
                    </a:ln>
                  </a:rPr>
                  <a:t>defines </a:t>
                </a:r>
                <a:r>
                  <a:rPr lang="en-US" sz="1800" u="sng" dirty="0" smtClean="0">
                    <a:ln>
                      <a:solidFill>
                        <a:schemeClr val="accent2">
                          <a:lumMod val="50000"/>
                        </a:schemeClr>
                      </a:solidFill>
                    </a:ln>
                  </a:rPr>
                  <a:t>the competence domain </a:t>
                </a:r>
                <a:r>
                  <a:rPr lang="en-US" sz="1800" dirty="0" smtClean="0">
                    <a:ln>
                      <a:solidFill>
                        <a:schemeClr val="accent2">
                          <a:lumMod val="50000"/>
                        </a:schemeClr>
                      </a:solidFill>
                    </a:ln>
                  </a:rPr>
                  <a:t>of P and denotes the set </a:t>
                </a:r>
                <a:r>
                  <a:rPr lang="en-US" sz="1800" dirty="0">
                    <a:ln>
                      <a:solidFill>
                        <a:schemeClr val="accent2">
                          <a:lumMod val="50000"/>
                        </a:schemeClr>
                      </a:solidFill>
                    </a:ln>
                  </a:rPr>
                  <a:t>of states on which 𝑷 obeys 𝑹</a:t>
                </a:r>
                <a:r>
                  <a:rPr lang="en-US" sz="1800" dirty="0" smtClean="0">
                    <a:ln>
                      <a:solidFill>
                        <a:schemeClr val="accent2">
                          <a:lumMod val="50000"/>
                        </a:schemeClr>
                      </a:solidFill>
                    </a:ln>
                  </a:rPr>
                  <a:t>.</a:t>
                </a:r>
              </a:p>
              <a:p>
                <a:pPr marL="0" indent="0">
                  <a:buNone/>
                </a:pPr>
                <a:endParaRPr lang="en-US" sz="1800" dirty="0"/>
              </a:p>
              <a:p>
                <a:pPr marL="0" indent="0">
                  <a:buNone/>
                </a:pPr>
                <a:r>
                  <a:rPr lang="en-US" sz="1800" u="sng" dirty="0" smtClean="0"/>
                  <a:t>Definition 2</a:t>
                </a:r>
                <a:endParaRPr lang="en-US" sz="1800" u="sng" dirty="0"/>
              </a:p>
              <a:p>
                <a:pPr marL="0" indent="0">
                  <a:buNone/>
                </a:pPr>
                <a:r>
                  <a:rPr lang="en-US" sz="1800" dirty="0" smtClean="0">
                    <a:ln>
                      <a:solidFill>
                        <a:schemeClr val="accent2">
                          <a:lumMod val="50000"/>
                        </a:schemeClr>
                      </a:solidFill>
                    </a:ln>
                  </a:rPr>
                  <a:t>Given </a:t>
                </a:r>
              </a:p>
              <a:p>
                <a:r>
                  <a:rPr lang="en-US" sz="1800" dirty="0">
                    <a:ln>
                      <a:solidFill>
                        <a:schemeClr val="accent2">
                          <a:lumMod val="50000"/>
                        </a:schemeClr>
                      </a:solidFill>
                    </a:ln>
                  </a:rPr>
                  <a:t>a specification R and  </a:t>
                </a:r>
              </a:p>
              <a:p>
                <a:r>
                  <a:rPr lang="en-US" sz="1800" dirty="0" smtClean="0">
                    <a:ln>
                      <a:solidFill>
                        <a:schemeClr val="accent2">
                          <a:lumMod val="50000"/>
                        </a:schemeClr>
                      </a:solidFill>
                    </a:ln>
                  </a:rPr>
                  <a:t>two programs P and P’, deterministic</a:t>
                </a:r>
                <a:endParaRPr lang="en-US" sz="1800" dirty="0">
                  <a:ln>
                    <a:solidFill>
                      <a:schemeClr val="accent2">
                        <a:lumMod val="50000"/>
                      </a:schemeClr>
                    </a:solidFill>
                  </a:ln>
                </a:endParaRPr>
              </a:p>
              <a:p>
                <a:pPr marL="0" indent="0">
                  <a:buNone/>
                </a:pPr>
                <a:r>
                  <a:rPr lang="en-US" sz="1800" dirty="0" smtClean="0">
                    <a:ln>
                      <a:solidFill>
                        <a:schemeClr val="accent2">
                          <a:lumMod val="50000"/>
                        </a:schemeClr>
                      </a:solidFill>
                    </a:ln>
                  </a:rPr>
                  <a:t>𝑷</a:t>
                </a:r>
                <a:r>
                  <a:rPr lang="en-US" sz="1800" dirty="0">
                    <a:ln>
                      <a:solidFill>
                        <a:schemeClr val="accent2">
                          <a:lumMod val="50000"/>
                        </a:schemeClr>
                      </a:solidFill>
                    </a:ln>
                  </a:rPr>
                  <a:t>’ more-correct than 𝑷 with respect to 𝑹:</a:t>
                </a:r>
              </a:p>
              <a:p>
                <a:r>
                  <a:rPr lang="en-US" sz="1800" dirty="0">
                    <a:ln>
                      <a:solidFill>
                        <a:schemeClr val="accent2">
                          <a:lumMod val="50000"/>
                        </a:schemeClr>
                      </a:solidFill>
                    </a:ln>
                  </a:rPr>
                  <a:t>𝑷’ has a larger competence domain than 𝑷.</a:t>
                </a:r>
              </a:p>
              <a:p>
                <a:pPr lvl="1"/>
                <a14:m>
                  <m:oMath xmlns:m="http://schemas.openxmlformats.org/officeDocument/2006/math">
                    <m:r>
                      <a:rPr lang="en-US" sz="1400" i="1" dirty="0" smtClean="0">
                        <a:ln>
                          <a:solidFill>
                            <a:schemeClr val="accent2">
                              <a:lumMod val="50000"/>
                            </a:schemeClr>
                          </a:solidFill>
                        </a:ln>
                        <a:latin typeface="Cambria Math"/>
                      </a:rPr>
                      <m:t>𝒅𝒐𝒎</m:t>
                    </m:r>
                    <m:r>
                      <a:rPr lang="en-US" sz="1400" i="1" dirty="0" smtClean="0">
                        <a:ln>
                          <a:solidFill>
                            <a:schemeClr val="accent2">
                              <a:lumMod val="50000"/>
                            </a:schemeClr>
                          </a:solidFill>
                        </a:ln>
                        <a:latin typeface="Cambria Math"/>
                      </a:rPr>
                      <m:t>(</m:t>
                    </m:r>
                    <m:r>
                      <a:rPr lang="en-US" sz="1400" i="1" dirty="0" smtClean="0">
                        <a:ln>
                          <a:solidFill>
                            <a:schemeClr val="accent2">
                              <a:lumMod val="50000"/>
                            </a:schemeClr>
                          </a:solidFill>
                        </a:ln>
                        <a:latin typeface="Cambria Math"/>
                      </a:rPr>
                      <m:t>𝑹</m:t>
                    </m:r>
                    <m:r>
                      <a:rPr lang="en-US" sz="1400" i="1" dirty="0" smtClean="0">
                        <a:ln>
                          <a:solidFill>
                            <a:schemeClr val="accent2">
                              <a:lumMod val="50000"/>
                            </a:schemeClr>
                          </a:solidFill>
                        </a:ln>
                        <a:latin typeface="Cambria Math"/>
                      </a:rPr>
                      <m:t>∩</m:t>
                    </m:r>
                    <m:r>
                      <a:rPr lang="en-US" sz="1400" i="1" dirty="0" smtClean="0">
                        <a:ln>
                          <a:solidFill>
                            <a:schemeClr val="accent2">
                              <a:lumMod val="50000"/>
                            </a:schemeClr>
                          </a:solidFill>
                        </a:ln>
                        <a:latin typeface="Cambria Math"/>
                      </a:rPr>
                      <m:t>𝑷</m:t>
                    </m:r>
                    <m:r>
                      <a:rPr lang="en-US" sz="1400" i="1" dirty="0" smtClean="0">
                        <a:ln>
                          <a:solidFill>
                            <a:schemeClr val="accent2">
                              <a:lumMod val="50000"/>
                            </a:schemeClr>
                          </a:solidFill>
                        </a:ln>
                        <a:latin typeface="Cambria Math"/>
                      </a:rPr>
                      <m:t>)⊆</m:t>
                    </m:r>
                    <m:r>
                      <a:rPr lang="en-US" sz="1400" i="1" dirty="0" smtClean="0">
                        <a:ln>
                          <a:solidFill>
                            <a:schemeClr val="accent2">
                              <a:lumMod val="50000"/>
                            </a:schemeClr>
                          </a:solidFill>
                        </a:ln>
                        <a:latin typeface="Cambria Math"/>
                      </a:rPr>
                      <m:t>𝒅𝒐𝒎</m:t>
                    </m:r>
                    <m:r>
                      <a:rPr lang="en-US" sz="1400" i="1" dirty="0" smtClean="0">
                        <a:ln>
                          <a:solidFill>
                            <a:schemeClr val="accent2">
                              <a:lumMod val="50000"/>
                            </a:schemeClr>
                          </a:solidFill>
                        </a:ln>
                        <a:latin typeface="Cambria Math"/>
                      </a:rPr>
                      <m:t>(</m:t>
                    </m:r>
                    <m:r>
                      <a:rPr lang="en-US" sz="1400" i="1" dirty="0" smtClean="0">
                        <a:ln>
                          <a:solidFill>
                            <a:schemeClr val="accent2">
                              <a:lumMod val="50000"/>
                            </a:schemeClr>
                          </a:solidFill>
                        </a:ln>
                        <a:latin typeface="Cambria Math"/>
                      </a:rPr>
                      <m:t>𝑹</m:t>
                    </m:r>
                    <m:r>
                      <a:rPr lang="en-US" sz="1400" i="1" dirty="0" smtClean="0">
                        <a:ln>
                          <a:solidFill>
                            <a:schemeClr val="accent2">
                              <a:lumMod val="50000"/>
                            </a:schemeClr>
                          </a:solidFill>
                        </a:ln>
                        <a:latin typeface="Cambria Math"/>
                      </a:rPr>
                      <m:t>∩</m:t>
                    </m:r>
                    <m:r>
                      <a:rPr lang="en-US" sz="1400" i="1" dirty="0" smtClean="0">
                        <a:ln>
                          <a:solidFill>
                            <a:schemeClr val="accent2">
                              <a:lumMod val="50000"/>
                            </a:schemeClr>
                          </a:solidFill>
                        </a:ln>
                        <a:latin typeface="Cambria Math"/>
                      </a:rPr>
                      <m:t>𝑷</m:t>
                    </m:r>
                    <m:r>
                      <a:rPr lang="en-US" sz="1400" b="0" i="1" dirty="0" smtClean="0">
                        <a:ln>
                          <a:solidFill>
                            <a:schemeClr val="accent2">
                              <a:lumMod val="50000"/>
                            </a:schemeClr>
                          </a:solidFill>
                        </a:ln>
                        <a:latin typeface="Cambria Math"/>
                      </a:rPr>
                      <m:t>′</m:t>
                    </m:r>
                    <m:r>
                      <a:rPr lang="en-US" sz="1400" i="1" dirty="0" smtClean="0">
                        <a:ln>
                          <a:solidFill>
                            <a:schemeClr val="accent2">
                              <a:lumMod val="50000"/>
                            </a:schemeClr>
                          </a:solidFill>
                        </a:ln>
                        <a:latin typeface="Cambria Math"/>
                      </a:rPr>
                      <m:t> ).</m:t>
                    </m:r>
                  </m:oMath>
                </a14:m>
                <a:endParaRPr lang="en-US" sz="1400" dirty="0">
                  <a:ln>
                    <a:solidFill>
                      <a:schemeClr val="accent2">
                        <a:lumMod val="50000"/>
                      </a:schemeClr>
                    </a:solidFill>
                  </a:ln>
                </a:endParaRPr>
              </a:p>
              <a:p>
                <a:pPr marL="0" indent="0">
                  <a:buNone/>
                </a:pPr>
                <a:r>
                  <a:rPr lang="en-US" sz="1800" dirty="0">
                    <a:ln>
                      <a:solidFill>
                        <a:schemeClr val="accent2">
                          <a:lumMod val="50000"/>
                        </a:schemeClr>
                      </a:solidFill>
                    </a:ln>
                  </a:rPr>
                  <a:t>Denoted: </a:t>
                </a:r>
                <a14:m>
                  <m:oMath xmlns:m="http://schemas.openxmlformats.org/officeDocument/2006/math">
                    <m:sSup>
                      <m:sSupPr>
                        <m:ctrlPr>
                          <a:rPr lang="en-US" sz="1800" b="0" i="1" smtClean="0">
                            <a:ln>
                              <a:solidFill>
                                <a:schemeClr val="accent2">
                                  <a:lumMod val="50000"/>
                                </a:schemeClr>
                              </a:solidFill>
                            </a:ln>
                            <a:latin typeface="Cambria Math"/>
                          </a:rPr>
                        </m:ctrlPr>
                      </m:sSupPr>
                      <m:e>
                        <m:r>
                          <a:rPr lang="en-US" sz="1800" b="0" i="1" smtClean="0">
                            <a:ln>
                              <a:solidFill>
                                <a:schemeClr val="accent2">
                                  <a:lumMod val="50000"/>
                                </a:schemeClr>
                              </a:solidFill>
                            </a:ln>
                            <a:latin typeface="Cambria Math"/>
                          </a:rPr>
                          <m:t>𝑃</m:t>
                        </m:r>
                      </m:e>
                      <m:sup>
                        <m:r>
                          <a:rPr lang="en-US" sz="1800" b="0" i="1" smtClean="0">
                            <a:ln>
                              <a:solidFill>
                                <a:schemeClr val="accent2">
                                  <a:lumMod val="50000"/>
                                </a:schemeClr>
                              </a:solidFill>
                            </a:ln>
                            <a:latin typeface="Cambria Math"/>
                          </a:rPr>
                          <m:t>′</m:t>
                        </m:r>
                      </m:sup>
                    </m:sSup>
                    <m:sSub>
                      <m:sSubPr>
                        <m:ctrlPr>
                          <a:rPr lang="en-US" sz="1800" b="0" i="1" smtClean="0">
                            <a:ln>
                              <a:solidFill>
                                <a:schemeClr val="accent2">
                                  <a:lumMod val="50000"/>
                                </a:schemeClr>
                              </a:solidFill>
                            </a:ln>
                            <a:latin typeface="Cambria Math"/>
                            <a:ea typeface="Cambria Math"/>
                          </a:rPr>
                        </m:ctrlPr>
                      </m:sSubPr>
                      <m:e>
                        <m:r>
                          <a:rPr lang="en-US" sz="1800" b="0" i="1" smtClean="0">
                            <a:ln>
                              <a:solidFill>
                                <a:schemeClr val="accent2">
                                  <a:lumMod val="50000"/>
                                </a:schemeClr>
                              </a:solidFill>
                            </a:ln>
                            <a:latin typeface="Cambria Math"/>
                            <a:ea typeface="Cambria Math"/>
                          </a:rPr>
                          <m:t>⊒</m:t>
                        </m:r>
                      </m:e>
                      <m:sub>
                        <m:r>
                          <a:rPr lang="en-US" sz="1800" b="0" i="1" smtClean="0">
                            <a:ln>
                              <a:solidFill>
                                <a:schemeClr val="accent2">
                                  <a:lumMod val="50000"/>
                                </a:schemeClr>
                              </a:solidFill>
                            </a:ln>
                            <a:latin typeface="Cambria Math"/>
                            <a:ea typeface="Cambria Math"/>
                          </a:rPr>
                          <m:t>𝑅</m:t>
                        </m:r>
                      </m:sub>
                    </m:sSub>
                    <m:r>
                      <a:rPr lang="en-US" sz="1800" b="0" i="1" smtClean="0">
                        <a:ln>
                          <a:solidFill>
                            <a:schemeClr val="accent2">
                              <a:lumMod val="50000"/>
                            </a:schemeClr>
                          </a:solidFill>
                        </a:ln>
                        <a:latin typeface="Cambria Math"/>
                        <a:ea typeface="Cambria Math"/>
                      </a:rPr>
                      <m:t>𝑃</m:t>
                    </m:r>
                  </m:oMath>
                </a14:m>
                <a:endParaRPr lang="en-US" sz="1800" b="1" dirty="0">
                  <a:ln>
                    <a:solidFill>
                      <a:schemeClr val="accent2">
                        <a:lumMod val="50000"/>
                      </a:schemeClr>
                    </a:solidFill>
                  </a:ln>
                </a:endParaRP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2046027" y="1295400"/>
                <a:ext cx="7086600" cy="4876800"/>
              </a:xfrm>
              <a:blipFill rotWithShape="1">
                <a:blip r:embed="rId2"/>
                <a:stretch>
                  <a:fillRect l="-775" t="-750" b="-1125"/>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14</a:t>
            </a:fld>
            <a:endParaRPr lang="en-US"/>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3742212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2362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Relative Correctness</a:t>
            </a:r>
            <a:endParaRPr lang="en-US" sz="3600" b="1" dirty="0"/>
          </a:p>
        </p:txBody>
      </p:sp>
      <p:sp>
        <p:nvSpPr>
          <p:cNvPr id="5" name="Rectangle 4"/>
          <p:cNvSpPr/>
          <p:nvPr/>
        </p:nvSpPr>
        <p:spPr>
          <a:xfrm>
            <a:off x="0" y="1219200"/>
            <a:ext cx="1905000" cy="562473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82698" y="1447800"/>
            <a:ext cx="7039063" cy="2992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3429000" y="4876800"/>
                <a:ext cx="303640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n>
                            <a:solidFill>
                              <a:schemeClr val="accent2">
                                <a:lumMod val="50000"/>
                              </a:schemeClr>
                            </a:solidFill>
                          </a:ln>
                          <a:latin typeface="Cambria Math"/>
                        </a:rPr>
                        <m:t>𝒅𝒐𝒎</m:t>
                      </m:r>
                      <m:d>
                        <m:dPr>
                          <m:ctrlPr>
                            <a:rPr lang="en-US" i="1" dirty="0">
                              <a:ln>
                                <a:solidFill>
                                  <a:schemeClr val="accent2">
                                    <a:lumMod val="50000"/>
                                  </a:schemeClr>
                                </a:solidFill>
                              </a:ln>
                              <a:latin typeface="Cambria Math"/>
                            </a:rPr>
                          </m:ctrlPr>
                        </m:dPr>
                        <m:e>
                          <m:r>
                            <a:rPr lang="en-US" i="1" dirty="0">
                              <a:ln>
                                <a:solidFill>
                                  <a:schemeClr val="accent2">
                                    <a:lumMod val="50000"/>
                                  </a:schemeClr>
                                </a:solidFill>
                              </a:ln>
                              <a:latin typeface="Cambria Math"/>
                            </a:rPr>
                            <m:t>𝑹</m:t>
                          </m:r>
                          <m:r>
                            <a:rPr lang="en-US" i="1" dirty="0">
                              <a:ln>
                                <a:solidFill>
                                  <a:schemeClr val="accent2">
                                    <a:lumMod val="50000"/>
                                  </a:schemeClr>
                                </a:solidFill>
                              </a:ln>
                              <a:latin typeface="Cambria Math"/>
                            </a:rPr>
                            <m:t>∩</m:t>
                          </m:r>
                          <m:r>
                            <a:rPr lang="en-US" i="1" dirty="0">
                              <a:ln>
                                <a:solidFill>
                                  <a:schemeClr val="accent2">
                                    <a:lumMod val="50000"/>
                                  </a:schemeClr>
                                </a:solidFill>
                              </a:ln>
                              <a:latin typeface="Cambria Math"/>
                            </a:rPr>
                            <m:t>𝑷</m:t>
                          </m:r>
                        </m:e>
                      </m:d>
                      <m:r>
                        <a:rPr lang="en-US" b="0" i="1" dirty="0" smtClean="0">
                          <a:ln>
                            <a:solidFill>
                              <a:schemeClr val="accent2">
                                <a:lumMod val="50000"/>
                              </a:schemeClr>
                            </a:solidFill>
                          </a:ln>
                          <a:latin typeface="Cambria Math"/>
                        </a:rPr>
                        <m:t>=</m:t>
                      </m:r>
                      <m:d>
                        <m:dPr>
                          <m:begChr m:val="{"/>
                          <m:endChr m:val="}"/>
                          <m:ctrlPr>
                            <a:rPr lang="en-US" b="0" i="1" dirty="0" smtClean="0">
                              <a:ln>
                                <a:solidFill>
                                  <a:schemeClr val="accent2">
                                    <a:lumMod val="50000"/>
                                  </a:schemeClr>
                                </a:solidFill>
                              </a:ln>
                              <a:latin typeface="Cambria Math"/>
                            </a:rPr>
                          </m:ctrlPr>
                        </m:dPr>
                        <m:e>
                          <m:r>
                            <a:rPr lang="en-US" b="0" i="1" dirty="0" smtClean="0">
                              <a:ln>
                                <a:solidFill>
                                  <a:schemeClr val="accent2">
                                    <a:lumMod val="50000"/>
                                  </a:schemeClr>
                                </a:solidFill>
                              </a:ln>
                              <a:latin typeface="Cambria Math"/>
                            </a:rPr>
                            <m:t>1,2,3,4</m:t>
                          </m:r>
                        </m:e>
                      </m:d>
                      <m:r>
                        <a:rPr lang="en-US" b="0" i="1" dirty="0" smtClean="0">
                          <a:ln>
                            <a:solidFill>
                              <a:schemeClr val="accent2">
                                <a:lumMod val="50000"/>
                              </a:schemeClr>
                            </a:solidFill>
                          </a:ln>
                          <a:latin typeface="Cambria Math"/>
                          <a:ea typeface="Cambria Math"/>
                        </a:rPr>
                        <m:t>×</m:t>
                      </m:r>
                      <m:r>
                        <a:rPr lang="en-US" b="0" i="1" dirty="0" smtClean="0">
                          <a:ln>
                            <a:solidFill>
                              <a:schemeClr val="accent2">
                                <a:lumMod val="50000"/>
                              </a:schemeClr>
                            </a:solidFill>
                          </a:ln>
                          <a:latin typeface="Cambria Math"/>
                          <a:ea typeface="Cambria Math"/>
                        </a:rPr>
                        <m:t>𝐿</m:t>
                      </m:r>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3429000" y="4876800"/>
                <a:ext cx="3036409" cy="369332"/>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327707" y="5410592"/>
                <a:ext cx="327205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i="1" dirty="0" smtClean="0">
                          <a:ln>
                            <a:solidFill>
                              <a:schemeClr val="accent2">
                                <a:lumMod val="50000"/>
                              </a:schemeClr>
                            </a:solidFill>
                          </a:ln>
                          <a:latin typeface="Cambria Math"/>
                        </a:rPr>
                        <m:t>𝒅𝒐𝒎</m:t>
                      </m:r>
                      <m:d>
                        <m:dPr>
                          <m:ctrlPr>
                            <a:rPr lang="en-US" i="1" dirty="0">
                              <a:ln>
                                <a:solidFill>
                                  <a:schemeClr val="accent2">
                                    <a:lumMod val="50000"/>
                                  </a:schemeClr>
                                </a:solidFill>
                              </a:ln>
                              <a:latin typeface="Cambria Math"/>
                            </a:rPr>
                          </m:ctrlPr>
                        </m:dPr>
                        <m:e>
                          <m:r>
                            <a:rPr lang="en-US" i="1" dirty="0">
                              <a:ln>
                                <a:solidFill>
                                  <a:schemeClr val="accent2">
                                    <a:lumMod val="50000"/>
                                  </a:schemeClr>
                                </a:solidFill>
                              </a:ln>
                              <a:latin typeface="Cambria Math"/>
                            </a:rPr>
                            <m:t>𝑹</m:t>
                          </m:r>
                          <m:r>
                            <a:rPr lang="en-US" i="1" dirty="0">
                              <a:ln>
                                <a:solidFill>
                                  <a:schemeClr val="accent2">
                                    <a:lumMod val="50000"/>
                                  </a:schemeClr>
                                </a:solidFill>
                              </a:ln>
                              <a:latin typeface="Cambria Math"/>
                            </a:rPr>
                            <m:t>∩</m:t>
                          </m:r>
                          <m:r>
                            <a:rPr lang="en-US" i="1" dirty="0">
                              <a:ln>
                                <a:solidFill>
                                  <a:schemeClr val="accent2">
                                    <a:lumMod val="50000"/>
                                  </a:schemeClr>
                                </a:solidFill>
                              </a:ln>
                              <a:latin typeface="Cambria Math"/>
                            </a:rPr>
                            <m:t>𝑷</m:t>
                          </m:r>
                          <m:r>
                            <a:rPr lang="en-US" b="0" i="1" dirty="0" smtClean="0">
                              <a:ln>
                                <a:solidFill>
                                  <a:schemeClr val="accent2">
                                    <a:lumMod val="50000"/>
                                  </a:schemeClr>
                                </a:solidFill>
                              </a:ln>
                              <a:latin typeface="Cambria Math"/>
                            </a:rPr>
                            <m:t>′</m:t>
                          </m:r>
                        </m:e>
                      </m:d>
                      <m:r>
                        <a:rPr lang="en-US" b="0" i="1" dirty="0" smtClean="0">
                          <a:ln>
                            <a:solidFill>
                              <a:schemeClr val="accent2">
                                <a:lumMod val="50000"/>
                              </a:schemeClr>
                            </a:solidFill>
                          </a:ln>
                          <a:latin typeface="Cambria Math"/>
                        </a:rPr>
                        <m:t>=</m:t>
                      </m:r>
                      <m:d>
                        <m:dPr>
                          <m:begChr m:val="{"/>
                          <m:endChr m:val="}"/>
                          <m:ctrlPr>
                            <a:rPr lang="en-US" b="0" i="1" dirty="0" smtClean="0">
                              <a:ln>
                                <a:solidFill>
                                  <a:schemeClr val="accent2">
                                    <a:lumMod val="50000"/>
                                  </a:schemeClr>
                                </a:solidFill>
                              </a:ln>
                              <a:latin typeface="Cambria Math"/>
                            </a:rPr>
                          </m:ctrlPr>
                        </m:dPr>
                        <m:e>
                          <m:r>
                            <a:rPr lang="en-US" b="0" i="1" dirty="0" smtClean="0">
                              <a:ln>
                                <a:solidFill>
                                  <a:schemeClr val="accent2">
                                    <a:lumMod val="50000"/>
                                  </a:schemeClr>
                                </a:solidFill>
                              </a:ln>
                              <a:latin typeface="Cambria Math"/>
                            </a:rPr>
                            <m:t>1,2,3,4,5</m:t>
                          </m:r>
                        </m:e>
                      </m:d>
                      <m:r>
                        <a:rPr lang="en-US" b="0" i="1" dirty="0" smtClean="0">
                          <a:ln>
                            <a:solidFill>
                              <a:schemeClr val="accent2">
                                <a:lumMod val="50000"/>
                              </a:schemeClr>
                            </a:solidFill>
                          </a:ln>
                          <a:latin typeface="Cambria Math"/>
                          <a:ea typeface="Cambria Math"/>
                        </a:rPr>
                        <m:t>×</m:t>
                      </m:r>
                      <m:r>
                        <a:rPr lang="en-US" b="0" i="1" dirty="0" smtClean="0">
                          <a:ln>
                            <a:solidFill>
                              <a:schemeClr val="accent2">
                                <a:lumMod val="50000"/>
                              </a:schemeClr>
                            </a:solidFill>
                          </a:ln>
                          <a:latin typeface="Cambria Math"/>
                          <a:ea typeface="Cambria Math"/>
                        </a:rPr>
                        <m:t>𝐿</m:t>
                      </m:r>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3327707" y="5410592"/>
                <a:ext cx="3272050" cy="369332"/>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945872" y="5835134"/>
                <a:ext cx="2002664" cy="369332"/>
              </a:xfrm>
              <a:prstGeom prst="rect">
                <a:avLst/>
              </a:prstGeom>
            </p:spPr>
            <p:txBody>
              <a:bodyPr wrap="none">
                <a:spAutoFit/>
              </a:bodyPr>
              <a:lstStyle/>
              <a:p>
                <a:r>
                  <a:rPr lang="en-US" dirty="0" smtClean="0">
                    <a:ln>
                      <a:solidFill>
                        <a:schemeClr val="accent2">
                          <a:lumMod val="50000"/>
                        </a:schemeClr>
                      </a:solidFill>
                    </a:ln>
                  </a:rPr>
                  <a:t>Therefore </a:t>
                </a:r>
                <a14:m>
                  <m:oMath xmlns:m="http://schemas.openxmlformats.org/officeDocument/2006/math">
                    <m:sSup>
                      <m:sSupPr>
                        <m:ctrlPr>
                          <a:rPr lang="en-US" i="1">
                            <a:ln>
                              <a:solidFill>
                                <a:schemeClr val="accent2">
                                  <a:lumMod val="50000"/>
                                </a:schemeClr>
                              </a:solidFill>
                            </a:ln>
                            <a:latin typeface="Cambria Math"/>
                          </a:rPr>
                        </m:ctrlPr>
                      </m:sSupPr>
                      <m:e>
                        <m:r>
                          <a:rPr lang="en-US" i="1">
                            <a:ln>
                              <a:solidFill>
                                <a:schemeClr val="accent2">
                                  <a:lumMod val="50000"/>
                                </a:schemeClr>
                              </a:solidFill>
                            </a:ln>
                            <a:latin typeface="Cambria Math"/>
                          </a:rPr>
                          <m:t>𝑃</m:t>
                        </m:r>
                      </m:e>
                      <m:sup>
                        <m:r>
                          <a:rPr lang="en-US" i="1">
                            <a:ln>
                              <a:solidFill>
                                <a:schemeClr val="accent2">
                                  <a:lumMod val="50000"/>
                                </a:schemeClr>
                              </a:solidFill>
                            </a:ln>
                            <a:latin typeface="Cambria Math"/>
                          </a:rPr>
                          <m:t>′</m:t>
                        </m:r>
                      </m:sup>
                    </m:sSup>
                    <m:sSub>
                      <m:sSubPr>
                        <m:ctrlPr>
                          <a:rPr lang="en-US" i="1">
                            <a:ln>
                              <a:solidFill>
                                <a:schemeClr val="accent2">
                                  <a:lumMod val="50000"/>
                                </a:schemeClr>
                              </a:solidFill>
                            </a:ln>
                            <a:latin typeface="Cambria Math"/>
                            <a:ea typeface="Cambria Math"/>
                          </a:rPr>
                        </m:ctrlPr>
                      </m:sSubPr>
                      <m:e>
                        <m:r>
                          <a:rPr lang="en-US" i="1">
                            <a:ln>
                              <a:solidFill>
                                <a:schemeClr val="accent2">
                                  <a:lumMod val="50000"/>
                                </a:schemeClr>
                              </a:solidFill>
                            </a:ln>
                            <a:latin typeface="Cambria Math"/>
                            <a:ea typeface="Cambria Math"/>
                          </a:rPr>
                          <m:t>⊒</m:t>
                        </m:r>
                      </m:e>
                      <m:sub>
                        <m:r>
                          <a:rPr lang="en-US" i="1">
                            <a:ln>
                              <a:solidFill>
                                <a:schemeClr val="accent2">
                                  <a:lumMod val="50000"/>
                                </a:schemeClr>
                              </a:solidFill>
                            </a:ln>
                            <a:latin typeface="Cambria Math"/>
                            <a:ea typeface="Cambria Math"/>
                          </a:rPr>
                          <m:t>𝑅</m:t>
                        </m:r>
                      </m:sub>
                    </m:sSub>
                    <m:r>
                      <a:rPr lang="en-US" i="1">
                        <a:ln>
                          <a:solidFill>
                            <a:schemeClr val="accent2">
                              <a:lumMod val="50000"/>
                            </a:schemeClr>
                          </a:solidFill>
                        </a:ln>
                        <a:latin typeface="Cambria Math"/>
                        <a:ea typeface="Cambria Math"/>
                      </a:rPr>
                      <m:t>𝑃</m:t>
                    </m:r>
                  </m:oMath>
                </a14:m>
                <a:endParaRPr lang="en-US" b="1" dirty="0">
                  <a:ln>
                    <a:solidFill>
                      <a:schemeClr val="accent2">
                        <a:lumMod val="50000"/>
                      </a:schemeClr>
                    </a:solidFill>
                  </a:ln>
                </a:endParaRPr>
              </a:p>
            </p:txBody>
          </p:sp>
        </mc:Choice>
        <mc:Fallback xmlns="">
          <p:sp>
            <p:nvSpPr>
              <p:cNvPr id="3" name="Rectangle 2"/>
              <p:cNvSpPr>
                <a:spLocks noRot="1" noChangeAspect="1" noMove="1" noResize="1" noEditPoints="1" noAdjustHandles="1" noChangeArrowheads="1" noChangeShapeType="1" noTextEdit="1"/>
              </p:cNvSpPr>
              <p:nvPr/>
            </p:nvSpPr>
            <p:spPr>
              <a:xfrm>
                <a:off x="3945872" y="5835134"/>
                <a:ext cx="2002664" cy="369332"/>
              </a:xfrm>
              <a:prstGeom prst="rect">
                <a:avLst/>
              </a:prstGeom>
              <a:blipFill rotWithShape="1">
                <a:blip r:embed="rId6"/>
                <a:stretch>
                  <a:fillRect l="-2432" t="-9836" b="-22951"/>
                </a:stretch>
              </a:blipFill>
            </p:spPr>
            <p:txBody>
              <a:bodyPr/>
              <a:lstStyle/>
              <a:p>
                <a:r>
                  <a:rPr lang="en-US">
                    <a:noFill/>
                  </a:rPr>
                  <a:t> </a:t>
                </a:r>
              </a:p>
            </p:txBody>
          </p:sp>
        </mc:Fallback>
      </mc:AlternateContent>
      <p:sp>
        <p:nvSpPr>
          <p:cNvPr id="6" name="Footer Placeholder 5"/>
          <p:cNvSpPr>
            <a:spLocks noGrp="1"/>
          </p:cNvSpPr>
          <p:nvPr>
            <p:ph type="ftr" sz="quarter" idx="11"/>
          </p:nvPr>
        </p:nvSpPr>
        <p:spPr/>
        <p:txBody>
          <a:bodyPr/>
          <a:lstStyle/>
          <a:p>
            <a:r>
              <a:rPr lang="en-US" smtClean="0"/>
              <a:t>Loop Analysis and Repair- RAMICS 2015</a:t>
            </a:r>
            <a:endParaRPr lang="en-US"/>
          </a:p>
        </p:txBody>
      </p:sp>
      <p:sp>
        <p:nvSpPr>
          <p:cNvPr id="8" name="Slide Number Placeholder 7"/>
          <p:cNvSpPr>
            <a:spLocks noGrp="1"/>
          </p:cNvSpPr>
          <p:nvPr>
            <p:ph type="sldNum" sz="quarter" idx="12"/>
          </p:nvPr>
        </p:nvSpPr>
        <p:spPr/>
        <p:txBody>
          <a:bodyPr/>
          <a:lstStyle/>
          <a:p>
            <a:fld id="{F4137E15-D929-4177-A855-BD33B3F49BFE}" type="slidenum">
              <a:rPr lang="en-US" smtClean="0"/>
              <a:t>15</a:t>
            </a:fld>
            <a:endParaRPr lang="en-US"/>
          </a:p>
        </p:txBody>
      </p:sp>
      <p:sp>
        <p:nvSpPr>
          <p:cNvPr id="13" name="TextBox 12"/>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756746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642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Impact of  Relative Correctness on Testing</a:t>
            </a:r>
            <a:endParaRPr lang="en-US" sz="3600" b="1" dirty="0"/>
          </a:p>
        </p:txBody>
      </p:sp>
      <p:sp>
        <p:nvSpPr>
          <p:cNvPr id="5" name="Rectangle 4"/>
          <p:cNvSpPr/>
          <p:nvPr/>
        </p:nvSpPr>
        <p:spPr>
          <a:xfrm>
            <a:off x="0" y="1625790"/>
            <a:ext cx="1752600" cy="5257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905000" y="1828800"/>
                <a:ext cx="6781800" cy="4525963"/>
              </a:xfrm>
            </p:spPr>
            <p:txBody>
              <a:bodyPr/>
              <a:lstStyle/>
              <a:p>
                <a:r>
                  <a:rPr lang="en-US" b="1" dirty="0" smtClean="0"/>
                  <a:t>Impact </a:t>
                </a:r>
                <a:r>
                  <a:rPr lang="en-US" b="1" dirty="0"/>
                  <a:t>on </a:t>
                </a:r>
                <a:r>
                  <a:rPr lang="en-US" b="1" i="1" u="sng" dirty="0"/>
                  <a:t>Test Data Generation</a:t>
                </a:r>
                <a:r>
                  <a:rPr lang="en-US" b="1" dirty="0"/>
                  <a:t>:</a:t>
                </a:r>
              </a:p>
              <a:p>
                <a:pPr lvl="2"/>
                <a14:m>
                  <m:oMath xmlns:m="http://schemas.openxmlformats.org/officeDocument/2006/math">
                    <m:r>
                      <a:rPr lang="en-US" b="1" i="1">
                        <a:latin typeface="Cambria Math"/>
                      </a:rPr>
                      <m:t>𝒅𝒐𝒎</m:t>
                    </m:r>
                    <m:d>
                      <m:dPr>
                        <m:ctrlPr>
                          <a:rPr lang="en-US" b="1" i="1">
                            <a:latin typeface="Cambria Math"/>
                          </a:rPr>
                        </m:ctrlPr>
                      </m:dPr>
                      <m:e>
                        <m:r>
                          <a:rPr lang="en-US" b="1" i="1">
                            <a:latin typeface="Cambria Math"/>
                          </a:rPr>
                          <m:t>𝑹</m:t>
                        </m:r>
                        <m:r>
                          <a:rPr lang="en-US" b="1" i="1">
                            <a:latin typeface="Cambria Math"/>
                            <a:ea typeface="Cambria Math"/>
                          </a:rPr>
                          <m:t>∩</m:t>
                        </m:r>
                        <m:r>
                          <a:rPr lang="en-US" b="1" i="1">
                            <a:latin typeface="Cambria Math"/>
                            <a:ea typeface="Cambria Math"/>
                          </a:rPr>
                          <m:t>𝑷</m:t>
                        </m:r>
                      </m:e>
                    </m:d>
                  </m:oMath>
                </a14:m>
                <a:r>
                  <a:rPr lang="en-US" b="1" dirty="0"/>
                  <a:t>  vs.  </a:t>
                </a:r>
                <a14:m>
                  <m:oMath xmlns:m="http://schemas.openxmlformats.org/officeDocument/2006/math">
                    <m:r>
                      <a:rPr lang="en-US" b="1" i="1">
                        <a:latin typeface="Cambria Math"/>
                      </a:rPr>
                      <m:t>𝒅𝒐𝒎</m:t>
                    </m:r>
                    <m:d>
                      <m:dPr>
                        <m:ctrlPr>
                          <a:rPr lang="en-US" b="1" i="1">
                            <a:latin typeface="Cambria Math"/>
                          </a:rPr>
                        </m:ctrlPr>
                      </m:dPr>
                      <m:e>
                        <m:r>
                          <a:rPr lang="en-US" b="1" i="1">
                            <a:latin typeface="Cambria Math"/>
                          </a:rPr>
                          <m:t>𝑹</m:t>
                        </m:r>
                      </m:e>
                    </m:d>
                    <m:r>
                      <a:rPr lang="en-US" b="1" i="1">
                        <a:latin typeface="Cambria Math"/>
                      </a:rPr>
                      <m:t>.</m:t>
                    </m:r>
                  </m:oMath>
                </a14:m>
                <a:endParaRPr lang="en-US" b="1" dirty="0" smtClean="0"/>
              </a:p>
              <a:p>
                <a:pPr marL="914400" lvl="2" indent="0">
                  <a:buNone/>
                </a:pPr>
                <a:endParaRPr lang="en-US" b="1" dirty="0"/>
              </a:p>
              <a:p>
                <a:r>
                  <a:rPr lang="en-US" b="1" dirty="0"/>
                  <a:t>Impact on </a:t>
                </a:r>
                <a:r>
                  <a:rPr lang="en-US" b="1" i="1" u="sng" dirty="0"/>
                  <a:t>Oracle Design</a:t>
                </a:r>
                <a:r>
                  <a:rPr lang="en-US" b="1" dirty="0"/>
                  <a:t>:</a:t>
                </a:r>
              </a:p>
              <a:p>
                <a:pPr lvl="1"/>
                <a14:m>
                  <m:oMath xmlns:m="http://schemas.openxmlformats.org/officeDocument/2006/math">
                    <m:r>
                      <a:rPr lang="en-US" b="1" i="1">
                        <a:latin typeface="Cambria Math"/>
                        <a:sym typeface="Symbol"/>
                      </a:rPr>
                      <m:t></m:t>
                    </m:r>
                    <m:d>
                      <m:dPr>
                        <m:ctrlPr>
                          <a:rPr lang="en-US" b="1" i="1">
                            <a:latin typeface="Cambria Math"/>
                            <a:sym typeface="Symbol"/>
                          </a:rPr>
                        </m:ctrlPr>
                      </m:dPr>
                      <m:e>
                        <m:r>
                          <a:rPr lang="en-US" b="1" i="1">
                            <a:latin typeface="Cambria Math"/>
                            <a:sym typeface="Symbol"/>
                          </a:rPr>
                          <m:t>𝒔</m:t>
                        </m:r>
                        <m:r>
                          <a:rPr lang="en-US" b="1" i="1">
                            <a:latin typeface="Cambria Math"/>
                            <a:sym typeface="Symbol"/>
                          </a:rPr>
                          <m:t>,</m:t>
                        </m:r>
                        <m:sSup>
                          <m:sSupPr>
                            <m:ctrlPr>
                              <a:rPr lang="en-US" b="1" i="1">
                                <a:latin typeface="Cambria Math"/>
                                <a:sym typeface="Symbol"/>
                              </a:rPr>
                            </m:ctrlPr>
                          </m:sSupPr>
                          <m:e>
                            <m:r>
                              <a:rPr lang="en-US" b="1" i="1">
                                <a:latin typeface="Cambria Math"/>
                                <a:sym typeface="Symbol"/>
                              </a:rPr>
                              <m:t>𝒔</m:t>
                            </m:r>
                          </m:e>
                          <m:sup>
                            <m:r>
                              <a:rPr lang="en-US" b="1" i="1">
                                <a:latin typeface="Cambria Math"/>
                                <a:sym typeface="Symbol"/>
                              </a:rPr>
                              <m:t>′</m:t>
                            </m:r>
                          </m:sup>
                        </m:sSup>
                      </m:e>
                    </m:d>
                    <m:r>
                      <a:rPr lang="en-US" b="1" i="1">
                        <a:latin typeface="Cambria Math"/>
                        <a:sym typeface="Symbol"/>
                      </a:rPr>
                      <m:t>   </m:t>
                    </m:r>
                    <m:d>
                      <m:dPr>
                        <m:ctrlPr>
                          <a:rPr lang="en-US" b="1" i="1">
                            <a:latin typeface="Cambria Math"/>
                            <a:sym typeface="Symbol"/>
                          </a:rPr>
                        </m:ctrlPr>
                      </m:dPr>
                      <m:e>
                        <m:r>
                          <a:rPr lang="en-US" b="1" i="1">
                            <a:latin typeface="Cambria Math"/>
                            <a:sym typeface="Symbol"/>
                          </a:rPr>
                          <m:t></m:t>
                        </m:r>
                        <m:d>
                          <m:dPr>
                            <m:ctrlPr>
                              <a:rPr lang="en-US" b="1" i="1">
                                <a:latin typeface="Cambria Math"/>
                                <a:sym typeface="Symbol"/>
                              </a:rPr>
                            </m:ctrlPr>
                          </m:dPr>
                          <m:e>
                            <m:r>
                              <a:rPr lang="en-US" b="1" i="1">
                                <a:latin typeface="Cambria Math"/>
                                <a:sym typeface="Symbol"/>
                              </a:rPr>
                              <m:t>𝒔</m:t>
                            </m:r>
                            <m:r>
                              <a:rPr lang="en-US" b="1" i="1">
                                <a:latin typeface="Cambria Math"/>
                                <a:sym typeface="Symbol"/>
                              </a:rPr>
                              <m:t>,</m:t>
                            </m:r>
                            <m:r>
                              <a:rPr lang="en-US" b="1" i="1">
                                <a:latin typeface="Cambria Math"/>
                                <a:sym typeface="Symbol"/>
                              </a:rPr>
                              <m:t>𝑷</m:t>
                            </m:r>
                            <m:d>
                              <m:dPr>
                                <m:ctrlPr>
                                  <a:rPr lang="en-US" b="1" i="1">
                                    <a:latin typeface="Cambria Math"/>
                                    <a:sym typeface="Symbol"/>
                                  </a:rPr>
                                </m:ctrlPr>
                              </m:dPr>
                              <m:e>
                                <m:r>
                                  <a:rPr lang="en-US" b="1" i="1">
                                    <a:latin typeface="Cambria Math"/>
                                    <a:sym typeface="Symbol"/>
                                  </a:rPr>
                                  <m:t>𝒔</m:t>
                                </m:r>
                              </m:e>
                            </m:d>
                          </m:e>
                        </m:d>
                        <m:r>
                          <a:rPr lang="en-US" b="1" i="1">
                            <a:latin typeface="Cambria Math"/>
                            <a:sym typeface="Symbol"/>
                          </a:rPr>
                          <m:t> </m:t>
                        </m:r>
                        <m:d>
                          <m:dPr>
                            <m:ctrlPr>
                              <a:rPr lang="en-US" b="1" i="1">
                                <a:latin typeface="Cambria Math"/>
                                <a:sym typeface="Symbol"/>
                              </a:rPr>
                            </m:ctrlPr>
                          </m:dPr>
                          <m:e>
                            <m:r>
                              <a:rPr lang="en-US" b="1" i="1">
                                <a:latin typeface="Cambria Math"/>
                                <a:sym typeface="Symbol"/>
                              </a:rPr>
                              <m:t>𝒔</m:t>
                            </m:r>
                            <m:r>
                              <a:rPr lang="en-US" b="1" i="1">
                                <a:latin typeface="Cambria Math"/>
                                <a:sym typeface="Symbol"/>
                              </a:rPr>
                              <m:t>,</m:t>
                            </m:r>
                            <m:sSup>
                              <m:sSupPr>
                                <m:ctrlPr>
                                  <a:rPr lang="en-US" b="1" i="1">
                                    <a:latin typeface="Cambria Math"/>
                                    <a:sym typeface="Symbol"/>
                                  </a:rPr>
                                </m:ctrlPr>
                              </m:sSupPr>
                              <m:e>
                                <m:r>
                                  <a:rPr lang="en-US" b="1" i="1">
                                    <a:latin typeface="Cambria Math"/>
                                    <a:sym typeface="Symbol"/>
                                  </a:rPr>
                                  <m:t>𝒔</m:t>
                                </m:r>
                              </m:e>
                              <m:sup>
                                <m:r>
                                  <a:rPr lang="en-US" b="1" i="1">
                                    <a:latin typeface="Cambria Math"/>
                                    <a:sym typeface="Symbol"/>
                                  </a:rPr>
                                  <m:t>′</m:t>
                                </m:r>
                              </m:sup>
                            </m:sSup>
                          </m:e>
                        </m:d>
                      </m:e>
                    </m:d>
                    <m:r>
                      <a:rPr lang="en-US" b="1" i="1">
                        <a:latin typeface="Cambria Math"/>
                        <a:sym typeface="Symbol"/>
                      </a:rPr>
                      <m:t>.</m:t>
                    </m:r>
                  </m:oMath>
                </a14:m>
                <a:r>
                  <a:rPr lang="en-US" b="1" dirty="0"/>
                  <a:t> </a:t>
                </a:r>
              </a:p>
              <a:p>
                <a:pPr lvl="2"/>
                <a14:m>
                  <m:oMath xmlns:m="http://schemas.openxmlformats.org/officeDocument/2006/math">
                    <m:r>
                      <a:rPr lang="en-US" b="1" i="1">
                        <a:latin typeface="Cambria Math"/>
                        <a:sym typeface="Symbol"/>
                      </a:rPr>
                      <m:t></m:t>
                    </m:r>
                  </m:oMath>
                </a14:m>
                <a:r>
                  <a:rPr lang="en-US" b="1" dirty="0"/>
                  <a:t>:  oracle for absolute correctness.</a:t>
                </a:r>
              </a:p>
              <a:p>
                <a:pPr lvl="2"/>
                <a14:m>
                  <m:oMath xmlns:m="http://schemas.openxmlformats.org/officeDocument/2006/math">
                    <m:r>
                      <a:rPr lang="en-US" b="1" i="1">
                        <a:latin typeface="Cambria Math"/>
                        <a:sym typeface="Symbol"/>
                      </a:rPr>
                      <m:t></m:t>
                    </m:r>
                  </m:oMath>
                </a14:m>
                <a:r>
                  <a:rPr lang="en-US" b="1" dirty="0"/>
                  <a:t>:  oracle for relative correctness</a:t>
                </a:r>
                <a:r>
                  <a:rPr lang="en-US" b="1" dirty="0" smtClean="0"/>
                  <a:t>.</a:t>
                </a:r>
                <a:endParaRPr lang="en-US" b="1"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905000" y="1828800"/>
                <a:ext cx="6781800" cy="4525963"/>
              </a:xfrm>
              <a:blipFill rotWithShape="1">
                <a:blip r:embed="rId2"/>
                <a:stretch>
                  <a:fillRect l="-2068" t="-1752"/>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16</a:t>
            </a:fld>
            <a:endParaRPr lang="en-US"/>
          </a:p>
        </p:txBody>
      </p:sp>
      <p:sp>
        <p:nvSpPr>
          <p:cNvPr id="12" name="TextBox 11"/>
          <p:cNvSpPr txBox="1"/>
          <p:nvPr/>
        </p:nvSpPr>
        <p:spPr>
          <a:xfrm>
            <a:off x="0" y="1654076"/>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3783943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3206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Absolute Correctness and Relative Correctness</a:t>
            </a:r>
            <a:endParaRPr lang="en-US" sz="3600" b="1" dirty="0"/>
          </a:p>
        </p:txBody>
      </p:sp>
      <p:sp>
        <p:nvSpPr>
          <p:cNvPr id="5" name="Rectangle 4"/>
          <p:cNvSpPr/>
          <p:nvPr/>
        </p:nvSpPr>
        <p:spPr>
          <a:xfrm>
            <a:off x="0" y="1303614"/>
            <a:ext cx="1752600" cy="557997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17</a:t>
            </a:fld>
            <a:endParaRPr lang="en-US"/>
          </a:p>
        </p:txBody>
      </p:sp>
      <p:grpSp>
        <p:nvGrpSpPr>
          <p:cNvPr id="6" name="Group 5"/>
          <p:cNvGrpSpPr/>
          <p:nvPr/>
        </p:nvGrpSpPr>
        <p:grpSpPr>
          <a:xfrm>
            <a:off x="2133600" y="1828800"/>
            <a:ext cx="5943600" cy="4191000"/>
            <a:chOff x="1928884" y="2133600"/>
            <a:chExt cx="6529316" cy="4038600"/>
          </a:xfrm>
        </p:grpSpPr>
        <mc:AlternateContent xmlns:mc="http://schemas.openxmlformats.org/markup-compatibility/2006" xmlns:a14="http://schemas.microsoft.com/office/drawing/2010/main">
          <mc:Choice Requires="a14">
            <p:sp>
              <p:nvSpPr>
                <p:cNvPr id="12" name="Rectangle 11"/>
                <p:cNvSpPr/>
                <p:nvPr/>
              </p:nvSpPr>
              <p:spPr>
                <a:xfrm>
                  <a:off x="4751411" y="2133600"/>
                  <a:ext cx="3706789" cy="144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(Absolute) Correctness</a:t>
                  </a:r>
                  <a:endParaRPr lang="en-US" sz="1600" dirty="0">
                    <a:solidFill>
                      <a:schemeClr val="tx1"/>
                    </a:solidFill>
                  </a:endParaRPr>
                </a:p>
                <a:p>
                  <a:pPr algn="ctr"/>
                  <a14:m>
                    <m:oMathPara xmlns:m="http://schemas.openxmlformats.org/officeDocument/2006/math">
                      <m:oMathParaPr>
                        <m:jc m:val="centerGroup"/>
                      </m:oMathParaPr>
                      <m:oMath xmlns:m="http://schemas.openxmlformats.org/officeDocument/2006/math">
                        <m:r>
                          <a:rPr lang="en-US" sz="1600" i="1">
                            <a:solidFill>
                              <a:schemeClr val="tx1"/>
                            </a:solidFill>
                            <a:latin typeface="Cambria Math"/>
                          </a:rPr>
                          <m:t>𝑑𝑜𝑚</m:t>
                        </m:r>
                        <m:d>
                          <m:dPr>
                            <m:ctrlPr>
                              <a:rPr lang="en-US" sz="1600" i="1">
                                <a:solidFill>
                                  <a:schemeClr val="tx1"/>
                                </a:solidFill>
                                <a:latin typeface="Cambria Math"/>
                              </a:rPr>
                            </m:ctrlPr>
                          </m:dPr>
                          <m:e>
                            <m:r>
                              <a:rPr lang="en-US" sz="1600" i="1">
                                <a:solidFill>
                                  <a:schemeClr val="tx1"/>
                                </a:solidFill>
                                <a:latin typeface="Cambria Math"/>
                              </a:rPr>
                              <m:t>𝑃</m:t>
                            </m:r>
                            <m:r>
                              <a:rPr lang="en-US" sz="1600" i="1">
                                <a:solidFill>
                                  <a:schemeClr val="tx1"/>
                                </a:solidFill>
                                <a:latin typeface="Cambria Math"/>
                              </a:rPr>
                              <m:t>∩</m:t>
                            </m:r>
                            <m:r>
                              <a:rPr lang="en-US" sz="1600" i="1">
                                <a:solidFill>
                                  <a:schemeClr val="tx1"/>
                                </a:solidFill>
                                <a:latin typeface="Cambria Math"/>
                              </a:rPr>
                              <m:t>𝑅</m:t>
                            </m:r>
                          </m:e>
                        </m:d>
                        <m:r>
                          <a:rPr lang="en-US" sz="1600" b="0" i="1" smtClean="0">
                            <a:solidFill>
                              <a:schemeClr val="tx1"/>
                            </a:solidFill>
                            <a:latin typeface="Cambria Math"/>
                          </a:rPr>
                          <m:t>=</m:t>
                        </m:r>
                        <m:r>
                          <a:rPr lang="en-US" sz="1600" b="0" i="1" smtClean="0">
                            <a:solidFill>
                              <a:schemeClr val="tx1"/>
                            </a:solidFill>
                            <a:latin typeface="Cambria Math"/>
                          </a:rPr>
                          <m:t>𝑑𝑜𝑚</m:t>
                        </m:r>
                        <m:r>
                          <a:rPr lang="en-US" sz="1600" b="0" i="1" smtClean="0">
                            <a:solidFill>
                              <a:schemeClr val="tx1"/>
                            </a:solidFill>
                            <a:latin typeface="Cambria Math"/>
                          </a:rPr>
                          <m:t>(</m:t>
                        </m:r>
                        <m:r>
                          <a:rPr lang="en-US" sz="1600" b="0" i="1" smtClean="0">
                            <a:solidFill>
                              <a:schemeClr val="tx1"/>
                            </a:solidFill>
                            <a:latin typeface="Cambria Math"/>
                          </a:rPr>
                          <m:t>𝑅</m:t>
                        </m:r>
                        <m:r>
                          <a:rPr lang="en-US" sz="1600" b="0" i="1" smtClean="0">
                            <a:solidFill>
                              <a:schemeClr val="tx1"/>
                            </a:solidFill>
                            <a:latin typeface="Cambria Math"/>
                          </a:rPr>
                          <m:t>)</m:t>
                        </m:r>
                      </m:oMath>
                    </m:oMathPara>
                  </a14:m>
                  <a:endParaRPr lang="en-US" sz="1600" dirty="0">
                    <a:solidFill>
                      <a:schemeClr val="tx1"/>
                    </a:solidFill>
                  </a:endParaRPr>
                </a:p>
                <a:p>
                  <a:pPr algn="ctr"/>
                  <a:endParaRPr lang="en-US" sz="1600" dirty="0"/>
                </a:p>
              </p:txBody>
            </p:sp>
          </mc:Choice>
          <mc:Fallback xmlns="">
            <p:sp>
              <p:nvSpPr>
                <p:cNvPr id="12" name="Rectangle 11"/>
                <p:cNvSpPr>
                  <a:spLocks noRot="1" noChangeAspect="1" noMove="1" noResize="1" noEditPoints="1" noAdjustHandles="1" noChangeArrowheads="1" noChangeShapeType="1" noTextEdit="1"/>
                </p:cNvSpPr>
                <p:nvPr/>
              </p:nvSpPr>
              <p:spPr>
                <a:xfrm>
                  <a:off x="4751411" y="2133600"/>
                  <a:ext cx="3706789" cy="1447800"/>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1928884" y="5334000"/>
                  <a:ext cx="3024116"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Relative Correctness</a:t>
                  </a:r>
                </a:p>
                <a:p>
                  <a:pPr algn="ctr"/>
                  <a14:m>
                    <m:oMathPara xmlns:m="http://schemas.openxmlformats.org/officeDocument/2006/math">
                      <m:oMathParaPr>
                        <m:jc m:val="centerGroup"/>
                      </m:oMathParaPr>
                      <m:oMath xmlns:m="http://schemas.openxmlformats.org/officeDocument/2006/math">
                        <m:r>
                          <a:rPr lang="en-US" sz="1600" b="0" i="1" smtClean="0">
                            <a:solidFill>
                              <a:schemeClr val="tx1"/>
                            </a:solidFill>
                            <a:latin typeface="Cambria Math"/>
                          </a:rPr>
                          <m:t>𝑑𝑜𝑚</m:t>
                        </m:r>
                        <m:r>
                          <a:rPr lang="en-US" sz="1600" b="0" i="1" smtClean="0">
                            <a:solidFill>
                              <a:schemeClr val="tx1"/>
                            </a:solidFill>
                            <a:latin typeface="Cambria Math"/>
                          </a:rPr>
                          <m:t>(</m:t>
                        </m:r>
                        <m:r>
                          <a:rPr lang="en-US" sz="1600" b="0" i="1" smtClean="0">
                            <a:solidFill>
                              <a:schemeClr val="tx1"/>
                            </a:solidFill>
                            <a:latin typeface="Cambria Math"/>
                          </a:rPr>
                          <m:t>𝑃</m:t>
                        </m:r>
                        <m:r>
                          <a:rPr lang="en-US" sz="1600" b="0" i="1" smtClean="0">
                            <a:solidFill>
                              <a:schemeClr val="tx1"/>
                            </a:solidFill>
                            <a:latin typeface="Cambria Math"/>
                          </a:rPr>
                          <m:t>∩</m:t>
                        </m:r>
                        <m:r>
                          <a:rPr lang="en-US" sz="1600" b="0" i="1" smtClean="0">
                            <a:solidFill>
                              <a:schemeClr val="tx1"/>
                            </a:solidFill>
                            <a:latin typeface="Cambria Math"/>
                          </a:rPr>
                          <m:t>𝑅</m:t>
                        </m:r>
                        <m:r>
                          <a:rPr lang="en-US" sz="1600" b="0" i="1" smtClean="0">
                            <a:solidFill>
                              <a:schemeClr val="tx1"/>
                            </a:solidFill>
                            <a:latin typeface="Cambria Math"/>
                          </a:rPr>
                          <m:t>)⊆</m:t>
                        </m:r>
                        <m:r>
                          <a:rPr lang="en-US" sz="1600" b="0" i="1" smtClean="0">
                            <a:solidFill>
                              <a:schemeClr val="tx1"/>
                            </a:solidFill>
                            <a:latin typeface="Cambria Math"/>
                            <a:ea typeface="Cambria Math"/>
                          </a:rPr>
                          <m:t>𝑑𝑜𝑚</m:t>
                        </m:r>
                        <m:r>
                          <a:rPr lang="en-US" sz="1600" b="0" i="1" smtClean="0">
                            <a:solidFill>
                              <a:schemeClr val="tx1"/>
                            </a:solidFill>
                            <a:latin typeface="Cambria Math"/>
                            <a:ea typeface="Cambria Math"/>
                          </a:rPr>
                          <m:t>(</m:t>
                        </m:r>
                        <m:sSup>
                          <m:sSupPr>
                            <m:ctrlPr>
                              <a:rPr lang="en-US" sz="1600" b="0" i="1" smtClean="0">
                                <a:solidFill>
                                  <a:schemeClr val="tx1"/>
                                </a:solidFill>
                                <a:latin typeface="Cambria Math"/>
                                <a:ea typeface="Cambria Math"/>
                              </a:rPr>
                            </m:ctrlPr>
                          </m:sSupPr>
                          <m:e>
                            <m:r>
                              <a:rPr lang="en-US" sz="1600" b="0" i="1" smtClean="0">
                                <a:solidFill>
                                  <a:schemeClr val="tx1"/>
                                </a:solidFill>
                                <a:latin typeface="Cambria Math"/>
                                <a:ea typeface="Cambria Math"/>
                              </a:rPr>
                              <m:t>𝑃</m:t>
                            </m:r>
                          </m:e>
                          <m:sup>
                            <m:r>
                              <a:rPr lang="en-US" sz="1600" b="0" i="1" smtClean="0">
                                <a:solidFill>
                                  <a:schemeClr val="tx1"/>
                                </a:solidFill>
                                <a:latin typeface="Cambria Math"/>
                                <a:ea typeface="Cambria Math"/>
                              </a:rPr>
                              <m:t>′</m:t>
                            </m:r>
                          </m:sup>
                        </m:sSup>
                        <m:r>
                          <a:rPr lang="en-US" sz="1600" b="0" i="1" smtClean="0">
                            <a:solidFill>
                              <a:schemeClr val="tx1"/>
                            </a:solidFill>
                            <a:latin typeface="Cambria Math"/>
                            <a:ea typeface="Cambria Math"/>
                          </a:rPr>
                          <m:t>∩</m:t>
                        </m:r>
                        <m:r>
                          <a:rPr lang="en-US" sz="1600" b="0" i="1" smtClean="0">
                            <a:solidFill>
                              <a:schemeClr val="tx1"/>
                            </a:solidFill>
                            <a:latin typeface="Cambria Math"/>
                            <a:ea typeface="Cambria Math"/>
                          </a:rPr>
                          <m:t>𝑅</m:t>
                        </m:r>
                        <m:r>
                          <a:rPr lang="en-US" sz="1600" b="0" i="1" smtClean="0">
                            <a:solidFill>
                              <a:schemeClr val="tx1"/>
                            </a:solidFill>
                            <a:latin typeface="Cambria Math"/>
                            <a:ea typeface="Cambria Math"/>
                          </a:rPr>
                          <m:t>)</m:t>
                        </m:r>
                      </m:oMath>
                    </m:oMathPara>
                  </a14:m>
                  <a:endParaRPr lang="en-US" sz="1600" dirty="0">
                    <a:solidFill>
                      <a:schemeClr val="tx1"/>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1928884" y="5334000"/>
                  <a:ext cx="3024116" cy="838200"/>
                </a:xfrm>
                <a:prstGeom prst="rect">
                  <a:avLst/>
                </a:prstGeom>
                <a:blipFill rotWithShape="1">
                  <a:blip r:embed="rId3"/>
                  <a:stretch>
                    <a:fillRect/>
                  </a:stretch>
                </a:blipFill>
              </p:spPr>
              <p:txBody>
                <a:bodyPr/>
                <a:lstStyle/>
                <a:p>
                  <a:r>
                    <a:rPr lang="en-US">
                      <a:noFill/>
                    </a:rPr>
                    <a:t> </a:t>
                  </a:r>
                </a:p>
              </p:txBody>
            </p:sp>
          </mc:Fallback>
        </mc:AlternateContent>
        <p:cxnSp>
          <p:nvCxnSpPr>
            <p:cNvPr id="16" name="Straight Arrow Connector 15"/>
            <p:cNvCxnSpPr>
              <a:stCxn id="13" idx="0"/>
            </p:cNvCxnSpPr>
            <p:nvPr/>
          </p:nvCxnSpPr>
          <p:spPr>
            <a:xfrm flipV="1">
              <a:off x="3440942" y="3581400"/>
              <a:ext cx="3191655" cy="175260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562600" y="4381499"/>
              <a:ext cx="2590800" cy="326243"/>
            </a:xfrm>
            <a:prstGeom prst="rect">
              <a:avLst/>
            </a:prstGeom>
            <a:noFill/>
          </p:spPr>
          <p:txBody>
            <a:bodyPr wrap="square" rtlCol="0">
              <a:spAutoFit/>
            </a:bodyPr>
            <a:lstStyle/>
            <a:p>
              <a:r>
                <a:rPr lang="en-US" sz="1600" dirty="0" smtClean="0"/>
                <a:t>Culminates</a:t>
              </a:r>
              <a:endParaRPr lang="en-US" sz="1600" dirty="0"/>
            </a:p>
          </p:txBody>
        </p:sp>
      </p:grpSp>
      <p:sp>
        <p:nvSpPr>
          <p:cNvPr id="15" name="TextBox 14"/>
          <p:cNvSpPr txBox="1"/>
          <p:nvPr/>
        </p:nvSpPr>
        <p:spPr>
          <a:xfrm>
            <a:off x="0" y="12954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931411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3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 A Formal Definition of fault</a:t>
            </a:r>
            <a:endParaRPr lang="en-US" sz="3600" b="1" dirty="0"/>
          </a:p>
        </p:txBody>
      </p:sp>
      <p:sp>
        <p:nvSpPr>
          <p:cNvPr id="5" name="Rectangle 4"/>
          <p:cNvSpPr/>
          <p:nvPr/>
        </p:nvSpPr>
        <p:spPr>
          <a:xfrm>
            <a:off x="0" y="1118948"/>
            <a:ext cx="1854048" cy="5764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905000" y="1828800"/>
                <a:ext cx="6781800" cy="4525963"/>
              </a:xfrm>
            </p:spPr>
            <p:txBody>
              <a:bodyPr>
                <a:noAutofit/>
              </a:bodyPr>
              <a:lstStyle/>
              <a:p>
                <a:pPr marL="0" indent="0">
                  <a:buNone/>
                </a:pPr>
                <a:r>
                  <a:rPr lang="en-US" sz="1800" u="sng" dirty="0" smtClean="0"/>
                  <a:t>Definition 1</a:t>
                </a:r>
              </a:p>
              <a:p>
                <a:pPr marL="0" indent="0">
                  <a:buNone/>
                </a:pPr>
                <a:r>
                  <a:rPr lang="en-US" sz="1600" dirty="0" smtClean="0">
                    <a:ln>
                      <a:solidFill>
                        <a:schemeClr val="accent2">
                          <a:lumMod val="50000"/>
                        </a:schemeClr>
                      </a:solidFill>
                    </a:ln>
                  </a:rPr>
                  <a:t>A feature in a program P is a </a:t>
                </a:r>
                <a:r>
                  <a:rPr lang="en-US" sz="1600" dirty="0">
                    <a:ln>
                      <a:solidFill>
                        <a:schemeClr val="accent2">
                          <a:lumMod val="50000"/>
                        </a:schemeClr>
                      </a:solidFill>
                    </a:ln>
                  </a:rPr>
                  <a:t>statement, condition, formula, or combination </a:t>
                </a:r>
                <a:r>
                  <a:rPr lang="en-US" sz="1600" dirty="0" smtClean="0">
                    <a:ln>
                      <a:solidFill>
                        <a:schemeClr val="accent2">
                          <a:lumMod val="50000"/>
                        </a:schemeClr>
                      </a:solidFill>
                    </a:ln>
                  </a:rPr>
                  <a:t>thereof</a:t>
                </a:r>
              </a:p>
              <a:p>
                <a:pPr marL="0" indent="0">
                  <a:buNone/>
                </a:pPr>
                <a:endParaRPr lang="en-US" sz="1600" dirty="0" smtClean="0">
                  <a:ln>
                    <a:solidFill>
                      <a:schemeClr val="accent2">
                        <a:lumMod val="50000"/>
                      </a:schemeClr>
                    </a:solidFill>
                  </a:ln>
                </a:endParaRPr>
              </a:p>
              <a:p>
                <a:pPr marL="0" indent="0">
                  <a:buNone/>
                </a:pPr>
                <a:r>
                  <a:rPr lang="en-US" sz="1800" u="sng" dirty="0" smtClean="0"/>
                  <a:t>Definition 2</a:t>
                </a:r>
                <a:endParaRPr lang="en-US" sz="1800" u="sng" dirty="0"/>
              </a:p>
              <a:p>
                <a:pPr marL="0" indent="0">
                  <a:buNone/>
                </a:pPr>
                <a:r>
                  <a:rPr lang="en-US" sz="1800" dirty="0" smtClean="0">
                    <a:ln>
                      <a:solidFill>
                        <a:schemeClr val="accent2">
                          <a:lumMod val="50000"/>
                        </a:schemeClr>
                      </a:solidFill>
                    </a:ln>
                  </a:rPr>
                  <a:t>Given </a:t>
                </a:r>
              </a:p>
              <a:p>
                <a:r>
                  <a:rPr lang="en-US" sz="1800" dirty="0" smtClean="0">
                    <a:ln>
                      <a:solidFill>
                        <a:schemeClr val="accent2">
                          <a:lumMod val="50000"/>
                        </a:schemeClr>
                      </a:solidFill>
                    </a:ln>
                  </a:rPr>
                  <a:t>Specification </a:t>
                </a:r>
                <a14:m>
                  <m:oMath xmlns:m="http://schemas.openxmlformats.org/officeDocument/2006/math">
                    <m:r>
                      <a:rPr lang="en-US" sz="1800" b="0" i="1" dirty="0">
                        <a:ln>
                          <a:solidFill>
                            <a:schemeClr val="accent2">
                              <a:lumMod val="50000"/>
                            </a:schemeClr>
                          </a:solidFill>
                        </a:ln>
                        <a:latin typeface="Cambria Math"/>
                      </a:rPr>
                      <m:t>𝑅</m:t>
                    </m:r>
                  </m:oMath>
                </a14:m>
                <a:r>
                  <a:rPr lang="en-US" sz="1800" dirty="0">
                    <a:ln>
                      <a:solidFill>
                        <a:schemeClr val="accent2">
                          <a:lumMod val="50000"/>
                        </a:schemeClr>
                      </a:solidFill>
                    </a:ln>
                  </a:rPr>
                  <a:t>,  </a:t>
                </a:r>
                <a:r>
                  <a:rPr lang="en-US" sz="1800" dirty="0" smtClean="0">
                    <a:ln>
                      <a:solidFill>
                        <a:schemeClr val="accent2">
                          <a:lumMod val="50000"/>
                        </a:schemeClr>
                      </a:solidFill>
                    </a:ln>
                  </a:rPr>
                  <a:t>Program </a:t>
                </a:r>
                <a14:m>
                  <m:oMath xmlns:m="http://schemas.openxmlformats.org/officeDocument/2006/math">
                    <m:r>
                      <a:rPr lang="en-US" sz="1800" b="0" i="1" dirty="0">
                        <a:ln>
                          <a:solidFill>
                            <a:schemeClr val="accent2">
                              <a:lumMod val="50000"/>
                            </a:schemeClr>
                          </a:solidFill>
                        </a:ln>
                        <a:latin typeface="Cambria Math"/>
                      </a:rPr>
                      <m:t>𝑃</m:t>
                    </m:r>
                  </m:oMath>
                </a14:m>
                <a:r>
                  <a:rPr lang="en-US" sz="1800" dirty="0">
                    <a:ln>
                      <a:solidFill>
                        <a:schemeClr val="accent2">
                          <a:lumMod val="50000"/>
                        </a:schemeClr>
                      </a:solidFill>
                    </a:ln>
                  </a:rPr>
                  <a:t>, feature </a:t>
                </a:r>
                <a14:m>
                  <m:oMath xmlns:m="http://schemas.openxmlformats.org/officeDocument/2006/math">
                    <m:r>
                      <a:rPr lang="en-US" sz="1800" b="0" i="1" dirty="0">
                        <a:ln>
                          <a:solidFill>
                            <a:schemeClr val="accent2">
                              <a:lumMod val="50000"/>
                            </a:schemeClr>
                          </a:solidFill>
                        </a:ln>
                        <a:latin typeface="Cambria Math"/>
                      </a:rPr>
                      <m:t>𝑓</m:t>
                    </m:r>
                  </m:oMath>
                </a14:m>
                <a:r>
                  <a:rPr lang="en-US" sz="1800" dirty="0">
                    <a:ln>
                      <a:solidFill>
                        <a:schemeClr val="accent2">
                          <a:lumMod val="50000"/>
                        </a:schemeClr>
                      </a:solidFill>
                    </a:ln>
                  </a:rPr>
                  <a:t> in </a:t>
                </a:r>
                <a14:m>
                  <m:oMath xmlns:m="http://schemas.openxmlformats.org/officeDocument/2006/math">
                    <m:r>
                      <a:rPr lang="en-US" sz="1800" b="0" i="1" dirty="0">
                        <a:ln>
                          <a:solidFill>
                            <a:schemeClr val="accent2">
                              <a:lumMod val="50000"/>
                            </a:schemeClr>
                          </a:solidFill>
                        </a:ln>
                        <a:latin typeface="Cambria Math"/>
                      </a:rPr>
                      <m:t>𝑃</m:t>
                    </m:r>
                  </m:oMath>
                </a14:m>
                <a:r>
                  <a:rPr lang="en-US" sz="1800" dirty="0" smtClean="0">
                    <a:ln>
                      <a:solidFill>
                        <a:schemeClr val="accent2">
                          <a:lumMod val="50000"/>
                        </a:schemeClr>
                      </a:solidFill>
                    </a:ln>
                  </a:rPr>
                  <a:t>:</a:t>
                </a:r>
              </a:p>
              <a:p>
                <a:endParaRPr lang="en-US" sz="1800" dirty="0">
                  <a:ln>
                    <a:solidFill>
                      <a:schemeClr val="accent2">
                        <a:lumMod val="50000"/>
                      </a:schemeClr>
                    </a:solidFill>
                  </a:ln>
                </a:endParaRPr>
              </a:p>
              <a:p>
                <a:pPr lvl="1"/>
                <a:r>
                  <a:rPr lang="en-US" sz="1600" dirty="0">
                    <a:ln>
                      <a:solidFill>
                        <a:schemeClr val="accent2">
                          <a:lumMod val="50000"/>
                        </a:schemeClr>
                      </a:solidFill>
                    </a:ln>
                  </a:rPr>
                  <a:t>A feature </a:t>
                </a:r>
                <a14:m>
                  <m:oMath xmlns:m="http://schemas.openxmlformats.org/officeDocument/2006/math">
                    <m:r>
                      <a:rPr lang="en-US" sz="1600" b="0" i="1" dirty="0">
                        <a:ln>
                          <a:solidFill>
                            <a:schemeClr val="accent2">
                              <a:lumMod val="50000"/>
                            </a:schemeClr>
                          </a:solidFill>
                        </a:ln>
                        <a:latin typeface="Cambria Math"/>
                      </a:rPr>
                      <m:t>𝑓</m:t>
                    </m:r>
                  </m:oMath>
                </a14:m>
                <a:r>
                  <a:rPr lang="en-US" sz="1600" dirty="0">
                    <a:ln>
                      <a:solidFill>
                        <a:schemeClr val="accent2">
                          <a:lumMod val="50000"/>
                        </a:schemeClr>
                      </a:solidFill>
                    </a:ln>
                  </a:rPr>
                  <a:t> is said to be a </a:t>
                </a:r>
                <a:r>
                  <a:rPr lang="en-US" sz="1600" i="1" u="sng" dirty="0">
                    <a:ln>
                      <a:solidFill>
                        <a:schemeClr val="accent2">
                          <a:lumMod val="50000"/>
                        </a:schemeClr>
                      </a:solidFill>
                    </a:ln>
                  </a:rPr>
                  <a:t>fault</a:t>
                </a:r>
                <a:r>
                  <a:rPr lang="en-US" sz="1600" dirty="0">
                    <a:ln>
                      <a:solidFill>
                        <a:schemeClr val="accent2">
                          <a:lumMod val="50000"/>
                        </a:schemeClr>
                      </a:solidFill>
                    </a:ln>
                  </a:rPr>
                  <a:t> in </a:t>
                </a:r>
                <a14:m>
                  <m:oMath xmlns:m="http://schemas.openxmlformats.org/officeDocument/2006/math">
                    <m:r>
                      <a:rPr lang="en-US" sz="1600" b="0" i="1" dirty="0">
                        <a:ln>
                          <a:solidFill>
                            <a:schemeClr val="accent2">
                              <a:lumMod val="50000"/>
                            </a:schemeClr>
                          </a:solidFill>
                        </a:ln>
                        <a:latin typeface="Cambria Math"/>
                      </a:rPr>
                      <m:t>𝑃</m:t>
                    </m:r>
                  </m:oMath>
                </a14:m>
                <a:r>
                  <a:rPr lang="en-US" sz="1600" dirty="0">
                    <a:ln>
                      <a:solidFill>
                        <a:schemeClr val="accent2">
                          <a:lumMod val="50000"/>
                        </a:schemeClr>
                      </a:solidFill>
                    </a:ln>
                  </a:rPr>
                  <a:t> if and only if there exists a substitute </a:t>
                </a:r>
                <a14:m>
                  <m:oMath xmlns:m="http://schemas.openxmlformats.org/officeDocument/2006/math">
                    <m:r>
                      <a:rPr lang="en-US" sz="1600" b="0" i="1" dirty="0">
                        <a:ln>
                          <a:solidFill>
                            <a:schemeClr val="accent2">
                              <a:lumMod val="50000"/>
                            </a:schemeClr>
                          </a:solidFill>
                        </a:ln>
                        <a:latin typeface="Cambria Math"/>
                      </a:rPr>
                      <m:t>𝑓</m:t>
                    </m:r>
                    <m:r>
                      <a:rPr lang="en-US" sz="1600" b="0" i="1" dirty="0">
                        <a:ln>
                          <a:solidFill>
                            <a:schemeClr val="accent2">
                              <a:lumMod val="50000"/>
                            </a:schemeClr>
                          </a:solidFill>
                        </a:ln>
                        <a:latin typeface="Cambria Math"/>
                      </a:rPr>
                      <m:t>’</m:t>
                    </m:r>
                  </m:oMath>
                </a14:m>
                <a:r>
                  <a:rPr lang="en-US" sz="1600" dirty="0">
                    <a:ln>
                      <a:solidFill>
                        <a:schemeClr val="accent2">
                          <a:lumMod val="50000"/>
                        </a:schemeClr>
                      </a:solidFill>
                    </a:ln>
                  </a:rPr>
                  <a:t> of </a:t>
                </a:r>
                <a14:m>
                  <m:oMath xmlns:m="http://schemas.openxmlformats.org/officeDocument/2006/math">
                    <m:r>
                      <a:rPr lang="en-US" sz="1600" b="0" i="1" dirty="0">
                        <a:ln>
                          <a:solidFill>
                            <a:schemeClr val="accent2">
                              <a:lumMod val="50000"/>
                            </a:schemeClr>
                          </a:solidFill>
                        </a:ln>
                        <a:latin typeface="Cambria Math"/>
                      </a:rPr>
                      <m:t>𝑓</m:t>
                    </m:r>
                  </m:oMath>
                </a14:m>
                <a:r>
                  <a:rPr lang="en-US" sz="1600" dirty="0">
                    <a:ln>
                      <a:solidFill>
                        <a:schemeClr val="accent2">
                          <a:lumMod val="50000"/>
                        </a:schemeClr>
                      </a:solidFill>
                    </a:ln>
                  </a:rPr>
                  <a:t> that would make </a:t>
                </a:r>
                <a14:m>
                  <m:oMath xmlns:m="http://schemas.openxmlformats.org/officeDocument/2006/math">
                    <m:r>
                      <a:rPr lang="en-US" sz="1600" b="0" i="1" dirty="0">
                        <a:ln>
                          <a:solidFill>
                            <a:schemeClr val="accent2">
                              <a:lumMod val="50000"/>
                            </a:schemeClr>
                          </a:solidFill>
                        </a:ln>
                        <a:latin typeface="Cambria Math"/>
                      </a:rPr>
                      <m:t>𝑃</m:t>
                    </m:r>
                  </m:oMath>
                </a14:m>
                <a:r>
                  <a:rPr lang="en-US" sz="1600" dirty="0">
                    <a:ln>
                      <a:solidFill>
                        <a:schemeClr val="accent2">
                          <a:lumMod val="50000"/>
                        </a:schemeClr>
                      </a:solidFill>
                    </a:ln>
                  </a:rPr>
                  <a:t> more-correct</a:t>
                </a:r>
                <a:r>
                  <a:rPr lang="en-US" sz="1600" dirty="0" smtClean="0">
                    <a:ln>
                      <a:solidFill>
                        <a:schemeClr val="accent2">
                          <a:lumMod val="50000"/>
                        </a:schemeClr>
                      </a:solidFill>
                    </a:ln>
                  </a:rPr>
                  <a:t>.</a:t>
                </a:r>
              </a:p>
              <a:p>
                <a:pPr lvl="1"/>
                <a:endParaRPr lang="en-US" sz="1600" dirty="0">
                  <a:ln>
                    <a:solidFill>
                      <a:schemeClr val="accent2">
                        <a:lumMod val="50000"/>
                      </a:schemeClr>
                    </a:solidFill>
                  </a:ln>
                </a:endParaRPr>
              </a:p>
              <a:p>
                <a:pPr lvl="1"/>
                <a:r>
                  <a:rPr lang="en-US" sz="1600" dirty="0">
                    <a:ln>
                      <a:solidFill>
                        <a:schemeClr val="accent2">
                          <a:lumMod val="50000"/>
                        </a:schemeClr>
                      </a:solidFill>
                    </a:ln>
                  </a:rPr>
                  <a:t>A </a:t>
                </a:r>
                <a:r>
                  <a:rPr lang="en-US" sz="1600" dirty="0" smtClean="0">
                    <a:ln>
                      <a:solidFill>
                        <a:schemeClr val="accent2">
                          <a:lumMod val="50000"/>
                        </a:schemeClr>
                      </a:solidFill>
                    </a:ln>
                  </a:rPr>
                  <a:t>pair of features  </a:t>
                </a:r>
                <a14:m>
                  <m:oMath xmlns:m="http://schemas.openxmlformats.org/officeDocument/2006/math">
                    <m:r>
                      <a:rPr lang="en-US" sz="1600" b="0" i="1" dirty="0">
                        <a:ln>
                          <a:solidFill>
                            <a:schemeClr val="accent2">
                              <a:lumMod val="50000"/>
                            </a:schemeClr>
                          </a:solidFill>
                        </a:ln>
                        <a:latin typeface="Cambria Math"/>
                      </a:rPr>
                      <m:t>(</m:t>
                    </m:r>
                    <m:r>
                      <a:rPr lang="en-US" sz="1600" b="0" i="1" dirty="0" err="1">
                        <a:ln>
                          <a:solidFill>
                            <a:schemeClr val="accent2">
                              <a:lumMod val="50000"/>
                            </a:schemeClr>
                          </a:solidFill>
                        </a:ln>
                        <a:latin typeface="Cambria Math"/>
                      </a:rPr>
                      <m:t>𝑓</m:t>
                    </m:r>
                    <m:r>
                      <a:rPr lang="en-US" sz="1600" b="0" i="1" dirty="0" err="1">
                        <a:ln>
                          <a:solidFill>
                            <a:schemeClr val="accent2">
                              <a:lumMod val="50000"/>
                            </a:schemeClr>
                          </a:solidFill>
                        </a:ln>
                        <a:latin typeface="Cambria Math"/>
                      </a:rPr>
                      <m:t>,</m:t>
                    </m:r>
                    <m:r>
                      <a:rPr lang="en-US" sz="1600" b="0" i="1" dirty="0" err="1">
                        <a:ln>
                          <a:solidFill>
                            <a:schemeClr val="accent2">
                              <a:lumMod val="50000"/>
                            </a:schemeClr>
                          </a:solidFill>
                        </a:ln>
                        <a:latin typeface="Cambria Math"/>
                      </a:rPr>
                      <m:t>𝑓</m:t>
                    </m:r>
                    <m:r>
                      <a:rPr lang="en-US" sz="1600" b="0" i="1" dirty="0">
                        <a:ln>
                          <a:solidFill>
                            <a:schemeClr val="accent2">
                              <a:lumMod val="50000"/>
                            </a:schemeClr>
                          </a:solidFill>
                        </a:ln>
                        <a:latin typeface="Cambria Math"/>
                      </a:rPr>
                      <m:t>’) </m:t>
                    </m:r>
                  </m:oMath>
                </a14:m>
                <a:r>
                  <a:rPr lang="en-US" sz="1600" dirty="0">
                    <a:ln>
                      <a:solidFill>
                        <a:schemeClr val="accent2">
                          <a:lumMod val="50000"/>
                        </a:schemeClr>
                      </a:solidFill>
                    </a:ln>
                  </a:rPr>
                  <a:t>is said to be a </a:t>
                </a:r>
                <a:r>
                  <a:rPr lang="en-US" sz="1600" i="1" u="sng" dirty="0">
                    <a:ln>
                      <a:solidFill>
                        <a:schemeClr val="accent2">
                          <a:lumMod val="50000"/>
                        </a:schemeClr>
                      </a:solidFill>
                    </a:ln>
                  </a:rPr>
                  <a:t>(monotonic) fault removal</a:t>
                </a:r>
                <a:r>
                  <a:rPr lang="en-US" sz="1600" i="1" dirty="0">
                    <a:ln>
                      <a:solidFill>
                        <a:schemeClr val="accent2">
                          <a:lumMod val="50000"/>
                        </a:schemeClr>
                      </a:solidFill>
                    </a:ln>
                  </a:rPr>
                  <a:t>  </a:t>
                </a:r>
                <a:r>
                  <a:rPr lang="en-US" sz="1600" dirty="0">
                    <a:ln>
                      <a:solidFill>
                        <a:schemeClr val="accent2">
                          <a:lumMod val="50000"/>
                        </a:schemeClr>
                      </a:solidFill>
                    </a:ln>
                  </a:rPr>
                  <a:t>of </a:t>
                </a:r>
                <a14:m>
                  <m:oMath xmlns:m="http://schemas.openxmlformats.org/officeDocument/2006/math">
                    <m:r>
                      <a:rPr lang="en-US" sz="1600" b="0" i="1" dirty="0">
                        <a:ln>
                          <a:solidFill>
                            <a:schemeClr val="accent2">
                              <a:lumMod val="50000"/>
                            </a:schemeClr>
                          </a:solidFill>
                        </a:ln>
                        <a:latin typeface="Cambria Math"/>
                      </a:rPr>
                      <m:t>𝑃</m:t>
                    </m:r>
                  </m:oMath>
                </a14:m>
                <a:r>
                  <a:rPr lang="en-US" sz="1600" dirty="0">
                    <a:ln>
                      <a:solidFill>
                        <a:schemeClr val="accent2">
                          <a:lumMod val="50000"/>
                        </a:schemeClr>
                      </a:solidFill>
                    </a:ln>
                  </a:rPr>
                  <a:t> if and only if program </a:t>
                </a:r>
                <a14:m>
                  <m:oMath xmlns:m="http://schemas.openxmlformats.org/officeDocument/2006/math">
                    <m:r>
                      <a:rPr lang="en-US" sz="1600" b="0" i="1" dirty="0">
                        <a:ln>
                          <a:solidFill>
                            <a:schemeClr val="accent2">
                              <a:lumMod val="50000"/>
                            </a:schemeClr>
                          </a:solidFill>
                        </a:ln>
                        <a:latin typeface="Cambria Math"/>
                      </a:rPr>
                      <m:t>𝑃</m:t>
                    </m:r>
                    <m:r>
                      <a:rPr lang="en-US" sz="1600" b="0" i="1" dirty="0">
                        <a:ln>
                          <a:solidFill>
                            <a:schemeClr val="accent2">
                              <a:lumMod val="50000"/>
                            </a:schemeClr>
                          </a:solidFill>
                        </a:ln>
                        <a:latin typeface="Cambria Math"/>
                      </a:rPr>
                      <m:t>’</m:t>
                    </m:r>
                  </m:oMath>
                </a14:m>
                <a:r>
                  <a:rPr lang="en-US" sz="1600" dirty="0">
                    <a:ln>
                      <a:solidFill>
                        <a:schemeClr val="accent2">
                          <a:lumMod val="50000"/>
                        </a:schemeClr>
                      </a:solidFill>
                    </a:ln>
                  </a:rPr>
                  <a:t> obtained from </a:t>
                </a:r>
                <a14:m>
                  <m:oMath xmlns:m="http://schemas.openxmlformats.org/officeDocument/2006/math">
                    <m:r>
                      <a:rPr lang="en-US" sz="1600" b="0" i="1" dirty="0">
                        <a:ln>
                          <a:solidFill>
                            <a:schemeClr val="accent2">
                              <a:lumMod val="50000"/>
                            </a:schemeClr>
                          </a:solidFill>
                        </a:ln>
                        <a:latin typeface="Cambria Math"/>
                      </a:rPr>
                      <m:t>𝑃</m:t>
                    </m:r>
                  </m:oMath>
                </a14:m>
                <a:r>
                  <a:rPr lang="en-US" sz="1600" dirty="0">
                    <a:ln>
                      <a:solidFill>
                        <a:schemeClr val="accent2">
                          <a:lumMod val="50000"/>
                        </a:schemeClr>
                      </a:solidFill>
                    </a:ln>
                  </a:rPr>
                  <a:t> by substituting </a:t>
                </a:r>
                <a14:m>
                  <m:oMath xmlns:m="http://schemas.openxmlformats.org/officeDocument/2006/math">
                    <m:r>
                      <a:rPr lang="en-US" sz="1600" b="0" i="1" dirty="0">
                        <a:ln>
                          <a:solidFill>
                            <a:schemeClr val="accent2">
                              <a:lumMod val="50000"/>
                            </a:schemeClr>
                          </a:solidFill>
                        </a:ln>
                        <a:latin typeface="Cambria Math"/>
                      </a:rPr>
                      <m:t>𝑓</m:t>
                    </m:r>
                    <m:r>
                      <a:rPr lang="en-US" sz="1600" b="0" i="1" dirty="0">
                        <a:ln>
                          <a:solidFill>
                            <a:schemeClr val="accent2">
                              <a:lumMod val="50000"/>
                            </a:schemeClr>
                          </a:solidFill>
                        </a:ln>
                        <a:latin typeface="Cambria Math"/>
                      </a:rPr>
                      <m:t>’</m:t>
                    </m:r>
                  </m:oMath>
                </a14:m>
                <a:r>
                  <a:rPr lang="en-US" sz="1600" dirty="0">
                    <a:ln>
                      <a:solidFill>
                        <a:schemeClr val="accent2">
                          <a:lumMod val="50000"/>
                        </a:schemeClr>
                      </a:solidFill>
                    </a:ln>
                  </a:rPr>
                  <a:t> for </a:t>
                </a:r>
                <a14:m>
                  <m:oMath xmlns:m="http://schemas.openxmlformats.org/officeDocument/2006/math">
                    <m:r>
                      <a:rPr lang="en-US" sz="1600" b="0" i="1" dirty="0">
                        <a:ln>
                          <a:solidFill>
                            <a:schemeClr val="accent2">
                              <a:lumMod val="50000"/>
                            </a:schemeClr>
                          </a:solidFill>
                        </a:ln>
                        <a:latin typeface="Cambria Math"/>
                      </a:rPr>
                      <m:t>𝑓</m:t>
                    </m:r>
                  </m:oMath>
                </a14:m>
                <a:r>
                  <a:rPr lang="en-US" sz="1600" dirty="0">
                    <a:ln>
                      <a:solidFill>
                        <a:schemeClr val="accent2">
                          <a:lumMod val="50000"/>
                        </a:schemeClr>
                      </a:solidFill>
                    </a:ln>
                  </a:rPr>
                  <a:t> is more-correct than </a:t>
                </a:r>
                <a14:m>
                  <m:oMath xmlns:m="http://schemas.openxmlformats.org/officeDocument/2006/math">
                    <m:r>
                      <a:rPr lang="en-US" sz="1600" b="0" i="1" dirty="0">
                        <a:ln>
                          <a:solidFill>
                            <a:schemeClr val="accent2">
                              <a:lumMod val="50000"/>
                            </a:schemeClr>
                          </a:solidFill>
                        </a:ln>
                        <a:latin typeface="Cambria Math"/>
                      </a:rPr>
                      <m:t>𝑃</m:t>
                    </m:r>
                  </m:oMath>
                </a14:m>
                <a:r>
                  <a:rPr lang="en-US" sz="1600" dirty="0">
                    <a:ln>
                      <a:solidFill>
                        <a:schemeClr val="accent2">
                          <a:lumMod val="50000"/>
                        </a:schemeClr>
                      </a:solidFill>
                    </a:ln>
                  </a:rPr>
                  <a:t>.</a:t>
                </a:r>
              </a:p>
              <a:p>
                <a:pPr marL="0" indent="0">
                  <a:buNone/>
                </a:pPr>
                <a:endParaRPr lang="en-US" sz="1800"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905000" y="1828800"/>
                <a:ext cx="6781800" cy="4525963"/>
              </a:xfrm>
              <a:blipFill rotWithShape="1">
                <a:blip r:embed="rId2"/>
                <a:stretch>
                  <a:fillRect l="-809" t="-809" r="-899"/>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18</a:t>
            </a:fld>
            <a:endParaRPr lang="en-US"/>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122665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642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Loop Repair</a:t>
            </a:r>
            <a:endParaRPr lang="en-US" sz="3600" b="1" dirty="0"/>
          </a:p>
        </p:txBody>
      </p:sp>
      <p:sp>
        <p:nvSpPr>
          <p:cNvPr id="5" name="Rectangle 4"/>
          <p:cNvSpPr/>
          <p:nvPr/>
        </p:nvSpPr>
        <p:spPr>
          <a:xfrm>
            <a:off x="0" y="1625790"/>
            <a:ext cx="1752600" cy="5257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1905000" y="1625790"/>
            <a:ext cx="6781800" cy="2628900"/>
          </a:xfrm>
        </p:spPr>
        <p:txBody>
          <a:bodyPr>
            <a:normAutofit fontScale="62500" lnSpcReduction="20000"/>
          </a:bodyPr>
          <a:lstStyle/>
          <a:p>
            <a:r>
              <a:rPr lang="en-US" dirty="0" smtClean="0"/>
              <a:t>Mutation Testing consists of :</a:t>
            </a:r>
          </a:p>
          <a:p>
            <a:pPr lvl="1"/>
            <a:r>
              <a:rPr lang="en-US" dirty="0" smtClean="0"/>
              <a:t>Generating </a:t>
            </a:r>
            <a:r>
              <a:rPr lang="en-US" dirty="0"/>
              <a:t>Mutants</a:t>
            </a:r>
          </a:p>
          <a:p>
            <a:pPr lvl="1"/>
            <a:r>
              <a:rPr lang="en-US" dirty="0"/>
              <a:t>Testing Mutants against some </a:t>
            </a:r>
            <a:r>
              <a:rPr lang="en-US" dirty="0" smtClean="0"/>
              <a:t>sample </a:t>
            </a:r>
            <a:r>
              <a:rPr lang="en-US" dirty="0"/>
              <a:t>test data</a:t>
            </a:r>
          </a:p>
          <a:p>
            <a:pPr lvl="2"/>
            <a:r>
              <a:rPr lang="en-US" dirty="0"/>
              <a:t>Selecting mutants that pass</a:t>
            </a:r>
          </a:p>
          <a:p>
            <a:pPr lvl="2"/>
            <a:r>
              <a:rPr lang="en-US" dirty="0"/>
              <a:t>Rejecting mutants that fail</a:t>
            </a:r>
          </a:p>
          <a:p>
            <a:pPr lvl="1"/>
            <a:r>
              <a:rPr lang="en-US" dirty="0"/>
              <a:t>We argue</a:t>
            </a:r>
          </a:p>
          <a:p>
            <a:pPr lvl="2"/>
            <a:r>
              <a:rPr lang="en-US" dirty="0" smtClean="0"/>
              <a:t>Selecting </a:t>
            </a:r>
            <a:r>
              <a:rPr lang="en-US" dirty="0"/>
              <a:t>mutants that pass is wrong:  a mutant may pass the test but still not be more-correct.</a:t>
            </a:r>
          </a:p>
          <a:p>
            <a:pPr lvl="2"/>
            <a:r>
              <a:rPr lang="en-US" dirty="0" smtClean="0"/>
              <a:t>Rejecting mutants that fail is also wrong:  a mutant may fail and still be more-correct.</a:t>
            </a:r>
          </a:p>
          <a:p>
            <a:endParaRPr lang="en-US" sz="1400"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19</a:t>
            </a:fld>
            <a:endParaRPr 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114800"/>
            <a:ext cx="6074229" cy="2146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0" y="16002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217973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642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       </a:t>
            </a:r>
            <a:r>
              <a:rPr lang="en-US" sz="4400" b="1" dirty="0" smtClean="0"/>
              <a:t>Outline</a:t>
            </a:r>
            <a:endParaRPr lang="en-US" sz="4400" b="1" dirty="0"/>
          </a:p>
        </p:txBody>
      </p:sp>
      <p:sp>
        <p:nvSpPr>
          <p:cNvPr id="5" name="Rectangle 4"/>
          <p:cNvSpPr/>
          <p:nvPr/>
        </p:nvSpPr>
        <p:spPr>
          <a:xfrm>
            <a:off x="0" y="1625790"/>
            <a:ext cx="1752600" cy="5257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16002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rgbClr val="C00000"/>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
        <p:nvSpPr>
          <p:cNvPr id="7" name="Content Placeholder 2"/>
          <p:cNvSpPr>
            <a:spLocks noGrp="1"/>
          </p:cNvSpPr>
          <p:nvPr>
            <p:ph idx="1"/>
          </p:nvPr>
        </p:nvSpPr>
        <p:spPr>
          <a:xfrm>
            <a:off x="1905000" y="1905000"/>
            <a:ext cx="6781800" cy="4449763"/>
          </a:xfrm>
        </p:spPr>
        <p:txBody>
          <a:bodyPr>
            <a:normAutofit/>
          </a:bodyPr>
          <a:lstStyle/>
          <a:p>
            <a:pPr marL="457200" indent="-457200"/>
            <a:r>
              <a:rPr lang="en-US" dirty="0"/>
              <a:t>Introduction</a:t>
            </a:r>
          </a:p>
          <a:p>
            <a:pPr marL="457200" indent="-457200"/>
            <a:r>
              <a:rPr lang="en-US" dirty="0"/>
              <a:t>Research Progress</a:t>
            </a:r>
          </a:p>
          <a:p>
            <a:pPr marL="457200" indent="-457200"/>
            <a:r>
              <a:rPr lang="en-US" dirty="0"/>
              <a:t>Proposed work</a:t>
            </a:r>
          </a:p>
          <a:p>
            <a:pPr marL="457200" indent="-457200"/>
            <a:r>
              <a:rPr lang="en-US" dirty="0" smtClean="0"/>
              <a:t>Conclusion</a:t>
            </a:r>
            <a:endParaRPr lang="en-US" dirty="0"/>
          </a:p>
          <a:p>
            <a:endParaRPr lang="en-US"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2</a:t>
            </a:fld>
            <a:endParaRPr lang="en-US"/>
          </a:p>
        </p:txBody>
      </p:sp>
    </p:spTree>
    <p:extLst>
      <p:ext uri="{BB962C8B-B14F-4D97-AF65-F5344CB8AC3E}">
        <p14:creationId xmlns:p14="http://schemas.microsoft.com/office/powerpoint/2010/main" val="811617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642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Proving Relative Correctness</a:t>
            </a:r>
            <a:endParaRPr lang="en-US" sz="3600" b="1" dirty="0"/>
          </a:p>
        </p:txBody>
      </p:sp>
      <p:sp>
        <p:nvSpPr>
          <p:cNvPr id="5" name="Rectangle 4"/>
          <p:cNvSpPr/>
          <p:nvPr/>
        </p:nvSpPr>
        <p:spPr>
          <a:xfrm>
            <a:off x="0" y="1625790"/>
            <a:ext cx="1752600" cy="5257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7" name="Content Placeholder 2"/>
          <p:cNvSpPr>
            <a:spLocks noGrp="1"/>
          </p:cNvSpPr>
          <p:nvPr>
            <p:ph idx="1"/>
          </p:nvPr>
        </p:nvSpPr>
        <p:spPr>
          <a:xfrm>
            <a:off x="1905000" y="1625790"/>
            <a:ext cx="6781800" cy="4851210"/>
          </a:xfrm>
        </p:spPr>
        <p:txBody>
          <a:bodyPr>
            <a:normAutofit/>
          </a:bodyPr>
          <a:lstStyle/>
          <a:p>
            <a:r>
              <a:rPr lang="en-US" sz="2800" dirty="0" smtClean="0"/>
              <a:t>Traditionally</a:t>
            </a:r>
            <a:r>
              <a:rPr lang="en-US" sz="2800" dirty="0"/>
              <a:t>:  </a:t>
            </a:r>
            <a:endParaRPr lang="en-US" sz="2800" dirty="0" smtClean="0"/>
          </a:p>
          <a:p>
            <a:pPr lvl="1"/>
            <a:r>
              <a:rPr lang="en-US" sz="2000" dirty="0" smtClean="0"/>
              <a:t>static </a:t>
            </a:r>
            <a:r>
              <a:rPr lang="en-US" sz="2000" dirty="0"/>
              <a:t>verification techniques applicable only to correct programs</a:t>
            </a:r>
            <a:r>
              <a:rPr lang="en-US" sz="2000" dirty="0" smtClean="0"/>
              <a:t>;</a:t>
            </a:r>
          </a:p>
          <a:p>
            <a:pPr lvl="1"/>
            <a:r>
              <a:rPr lang="en-US" sz="2000" dirty="0" smtClean="0"/>
              <a:t>dynamic </a:t>
            </a:r>
            <a:r>
              <a:rPr lang="en-US" sz="2000" dirty="0"/>
              <a:t>testing techniques used to expose/ diagnose faults in incorrect programs</a:t>
            </a:r>
            <a:r>
              <a:rPr lang="en-US" sz="2000" dirty="0" smtClean="0"/>
              <a:t>.</a:t>
            </a:r>
          </a:p>
          <a:p>
            <a:pPr lvl="1"/>
            <a:endParaRPr lang="en-US" sz="2000" dirty="0" smtClean="0"/>
          </a:p>
          <a:p>
            <a:r>
              <a:rPr lang="en-US" sz="2800" dirty="0" smtClean="0"/>
              <a:t>Using relative correctness:  </a:t>
            </a:r>
          </a:p>
          <a:p>
            <a:pPr lvl="1"/>
            <a:r>
              <a:rPr lang="en-US" sz="2000" dirty="0" smtClean="0"/>
              <a:t>We remove a fault from a program, check a set of conditions statically and locally, and conclude that the new program is more-correct than the old, all</a:t>
            </a:r>
          </a:p>
          <a:p>
            <a:pPr lvl="2"/>
            <a:r>
              <a:rPr lang="en-US" sz="1600" dirty="0" smtClean="0"/>
              <a:t>Without testing (and its attending uncertainties),</a:t>
            </a:r>
          </a:p>
          <a:p>
            <a:pPr lvl="2"/>
            <a:r>
              <a:rPr lang="en-US" sz="1600" dirty="0" smtClean="0"/>
              <a:t>Without remorse (final determination:  no going back to question wisdom of fault removal).</a:t>
            </a:r>
            <a:endParaRPr lang="en-US" sz="1600"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20</a:t>
            </a:fld>
            <a:endParaRPr lang="en-US"/>
          </a:p>
        </p:txBody>
      </p:sp>
      <p:sp>
        <p:nvSpPr>
          <p:cNvPr id="12" name="TextBox 11"/>
          <p:cNvSpPr txBox="1"/>
          <p:nvPr/>
        </p:nvSpPr>
        <p:spPr>
          <a:xfrm>
            <a:off x="0" y="1654076"/>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13203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3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t>A Framework for Monotonic Fault Removal</a:t>
            </a:r>
            <a:endParaRPr lang="en-US" sz="3200" b="1" dirty="0"/>
          </a:p>
        </p:txBody>
      </p:sp>
      <p:sp>
        <p:nvSpPr>
          <p:cNvPr id="5" name="Rectangle 4"/>
          <p:cNvSpPr/>
          <p:nvPr/>
        </p:nvSpPr>
        <p:spPr>
          <a:xfrm>
            <a:off x="0" y="1118948"/>
            <a:ext cx="1854048" cy="5764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21</a:t>
            </a:fld>
            <a:endParaRPr lang="en-US"/>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488" y="1303614"/>
            <a:ext cx="5014912" cy="4488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8779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642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Proving Relative Correctness</a:t>
            </a:r>
            <a:endParaRPr lang="en-US" sz="3600" b="1" dirty="0"/>
          </a:p>
        </p:txBody>
      </p:sp>
      <p:sp>
        <p:nvSpPr>
          <p:cNvPr id="5" name="Rectangle 4"/>
          <p:cNvSpPr/>
          <p:nvPr/>
        </p:nvSpPr>
        <p:spPr>
          <a:xfrm>
            <a:off x="0" y="1625790"/>
            <a:ext cx="1752600" cy="5257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22</a:t>
            </a:fld>
            <a:endParaRPr lang="en-US"/>
          </a:p>
        </p:txBody>
      </p:sp>
      <p:sp>
        <p:nvSpPr>
          <p:cNvPr id="12" name="TextBox 11"/>
          <p:cNvSpPr txBox="1"/>
          <p:nvPr/>
        </p:nvSpPr>
        <p:spPr>
          <a:xfrm>
            <a:off x="0" y="1654076"/>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1752600" y="1752600"/>
                <a:ext cx="7310335" cy="2673809"/>
              </a:xfrm>
              <a:prstGeom prst="rect">
                <a:avLst/>
              </a:prstGeom>
              <a:noFill/>
            </p:spPr>
            <p:txBody>
              <a:bodyPr wrap="none" rtlCol="0">
                <a:spAutoFit/>
              </a:bodyPr>
              <a:lstStyle/>
              <a:p>
                <a:r>
                  <a:rPr lang="en-US" b="1" dirty="0" smtClean="0"/>
                  <a:t>Theorem</a:t>
                </a:r>
              </a:p>
              <a:p>
                <a:r>
                  <a:rPr lang="en-US" dirty="0" smtClean="0"/>
                  <a:t>Let R be a specification  on space </a:t>
                </a:r>
                <a14:m>
                  <m:oMath xmlns:m="http://schemas.openxmlformats.org/officeDocument/2006/math">
                    <m:r>
                      <a:rPr lang="en-US" b="0" i="1" smtClean="0">
                        <a:latin typeface="Cambria Math"/>
                      </a:rPr>
                      <m:t>𝑆</m:t>
                    </m:r>
                  </m:oMath>
                </a14:m>
                <a:r>
                  <a:rPr lang="en-US" dirty="0" smtClean="0"/>
                  <a:t> and let </a:t>
                </a:r>
                <a14:m>
                  <m:oMath xmlns:m="http://schemas.openxmlformats.org/officeDocument/2006/math">
                    <m:r>
                      <a:rPr lang="en-US" b="0" i="1" smtClean="0">
                        <a:latin typeface="Cambria Math"/>
                      </a:rPr>
                      <m:t>𝑤</m:t>
                    </m:r>
                  </m:oMath>
                </a14:m>
                <a:r>
                  <a:rPr lang="en-US" dirty="0" smtClean="0"/>
                  <a:t> be a while loop of the form</a:t>
                </a:r>
              </a:p>
              <a:p>
                <a14:m>
                  <m:oMath xmlns:m="http://schemas.openxmlformats.org/officeDocument/2006/math">
                    <m:r>
                      <a:rPr lang="en-US" b="0" i="1" smtClean="0">
                        <a:latin typeface="Cambria Math"/>
                      </a:rPr>
                      <m:t>𝑤</m:t>
                    </m:r>
                    <m:r>
                      <a:rPr lang="en-US" b="0" i="1" smtClean="0">
                        <a:latin typeface="Cambria Math"/>
                      </a:rPr>
                      <m:t>:{</m:t>
                    </m:r>
                    <m:r>
                      <a:rPr lang="en-US" b="0" i="1" smtClean="0">
                        <a:latin typeface="Cambria Math"/>
                      </a:rPr>
                      <m:t>𝑤h𝑖𝑙𝑒</m:t>
                    </m:r>
                    <m:r>
                      <a:rPr lang="en-US" b="0" i="1" smtClean="0">
                        <a:latin typeface="Cambria Math"/>
                      </a:rPr>
                      <m:t> </m:t>
                    </m:r>
                    <m:d>
                      <m:dPr>
                        <m:ctrlPr>
                          <a:rPr lang="en-US" b="0" i="1" smtClean="0">
                            <a:latin typeface="Cambria Math"/>
                          </a:rPr>
                        </m:ctrlPr>
                      </m:dPr>
                      <m:e>
                        <m:r>
                          <a:rPr lang="en-US" b="0" i="1" smtClean="0">
                            <a:latin typeface="Cambria Math"/>
                          </a:rPr>
                          <m:t>𝑡</m:t>
                        </m:r>
                      </m:e>
                    </m:d>
                    <m:d>
                      <m:dPr>
                        <m:begChr m:val="{"/>
                        <m:endChr m:val="}"/>
                        <m:ctrlPr>
                          <a:rPr lang="en-US" b="0" i="1" smtClean="0">
                            <a:latin typeface="Cambria Math"/>
                          </a:rPr>
                        </m:ctrlPr>
                      </m:dPr>
                      <m:e>
                        <m:r>
                          <a:rPr lang="en-US" b="0" i="1" smtClean="0">
                            <a:latin typeface="Cambria Math"/>
                          </a:rPr>
                          <m:t>𝑏</m:t>
                        </m:r>
                      </m:e>
                    </m:d>
                    <m:r>
                      <a:rPr lang="en-US" b="0" i="1" smtClean="0">
                        <a:latin typeface="Cambria Math"/>
                      </a:rPr>
                      <m:t>}</m:t>
                    </m:r>
                  </m:oMath>
                </a14:m>
                <a:r>
                  <a:rPr lang="en-US" dirty="0" smtClean="0"/>
                  <a:t> which terminates for all </a:t>
                </a:r>
                <a14:m>
                  <m:oMath xmlns:m="http://schemas.openxmlformats.org/officeDocument/2006/math">
                    <m:r>
                      <a:rPr lang="en-US" b="0" i="1" smtClean="0">
                        <a:latin typeface="Cambria Math"/>
                      </a:rPr>
                      <m:t>𝑠</m:t>
                    </m:r>
                    <m:r>
                      <a:rPr lang="en-US" b="0" i="1" smtClean="0">
                        <a:latin typeface="Cambria Math"/>
                        <a:ea typeface="Cambria Math"/>
                      </a:rPr>
                      <m:t>∈</m:t>
                    </m:r>
                    <m:r>
                      <a:rPr lang="en-US" b="0" i="1" smtClean="0">
                        <a:latin typeface="Cambria Math"/>
                        <a:ea typeface="Cambria Math"/>
                      </a:rPr>
                      <m:t>𝑆</m:t>
                    </m:r>
                  </m:oMath>
                </a14:m>
                <a:r>
                  <a:rPr lang="en-US" dirty="0" smtClean="0"/>
                  <a:t>. </a:t>
                </a:r>
              </a:p>
              <a:p>
                <a:r>
                  <a:rPr lang="en-US" dirty="0" smtClean="0"/>
                  <a:t>Let </a:t>
                </a:r>
                <a14:m>
                  <m:oMath xmlns:m="http://schemas.openxmlformats.org/officeDocument/2006/math">
                    <m:r>
                      <a:rPr lang="en-US" b="0" i="1" smtClean="0">
                        <a:latin typeface="Cambria Math"/>
                      </a:rPr>
                      <m:t>𝑄</m:t>
                    </m:r>
                  </m:oMath>
                </a14:m>
                <a:r>
                  <a:rPr lang="en-US" dirty="0" smtClean="0"/>
                  <a:t> be an invariant relation of </a:t>
                </a:r>
                <a14:m>
                  <m:oMath xmlns:m="http://schemas.openxmlformats.org/officeDocument/2006/math">
                    <m:r>
                      <a:rPr lang="en-US" b="0" i="1" smtClean="0">
                        <a:latin typeface="Cambria Math"/>
                      </a:rPr>
                      <m:t>𝑤</m:t>
                    </m:r>
                  </m:oMath>
                </a14:m>
                <a:r>
                  <a:rPr lang="en-US" dirty="0" smtClean="0"/>
                  <a:t> that is incompatible with </a:t>
                </a:r>
                <a14:m>
                  <m:oMath xmlns:m="http://schemas.openxmlformats.org/officeDocument/2006/math">
                    <m:r>
                      <a:rPr lang="en-US" b="0" i="1" smtClean="0">
                        <a:latin typeface="Cambria Math"/>
                      </a:rPr>
                      <m:t>𝑅</m:t>
                    </m:r>
                  </m:oMath>
                </a14:m>
                <a:r>
                  <a:rPr lang="en-US" dirty="0" smtClean="0"/>
                  <a:t> and let </a:t>
                </a:r>
                <a14:m>
                  <m:oMath xmlns:m="http://schemas.openxmlformats.org/officeDocument/2006/math">
                    <m:r>
                      <a:rPr lang="en-US" b="0" i="1" smtClean="0">
                        <a:latin typeface="Cambria Math"/>
                      </a:rPr>
                      <m:t>𝐶</m:t>
                    </m:r>
                  </m:oMath>
                </a14:m>
                <a:r>
                  <a:rPr lang="en-US" dirty="0" smtClean="0"/>
                  <a:t> </a:t>
                </a:r>
                <a:endParaRPr lang="en-US" dirty="0"/>
              </a:p>
              <a:p>
                <a:r>
                  <a:rPr lang="en-US" dirty="0" smtClean="0"/>
                  <a:t>be the largest invariant relation of </a:t>
                </a:r>
                <a14:m>
                  <m:oMath xmlns:m="http://schemas.openxmlformats.org/officeDocument/2006/math">
                    <m:r>
                      <a:rPr lang="en-US" i="1">
                        <a:latin typeface="Cambria Math"/>
                      </a:rPr>
                      <m:t>𝑤</m:t>
                    </m:r>
                  </m:oMath>
                </a14:m>
                <a:r>
                  <a:rPr lang="en-US" dirty="0" smtClean="0"/>
                  <a:t> such that </a:t>
                </a:r>
                <a14:m>
                  <m:oMath xmlns:m="http://schemas.openxmlformats.org/officeDocument/2006/math">
                    <m:r>
                      <a:rPr lang="en-US" b="0" i="1" smtClean="0">
                        <a:latin typeface="Cambria Math"/>
                      </a:rPr>
                      <m:t>𝑊</m:t>
                    </m:r>
                    <m:r>
                      <a:rPr lang="en-US" b="0" i="1" smtClean="0">
                        <a:latin typeface="Cambria Math"/>
                      </a:rPr>
                      <m:t>=</m:t>
                    </m:r>
                    <m:d>
                      <m:dPr>
                        <m:ctrlPr>
                          <a:rPr lang="en-US" b="0" i="1" smtClean="0">
                            <a:latin typeface="Cambria Math"/>
                          </a:rPr>
                        </m:ctrlPr>
                      </m:dPr>
                      <m:e>
                        <m:r>
                          <a:rPr lang="en-US" b="0" i="1" smtClean="0">
                            <a:latin typeface="Cambria Math"/>
                          </a:rPr>
                          <m:t>𝐶</m:t>
                        </m:r>
                        <m:r>
                          <a:rPr lang="en-US" b="0" i="1" smtClean="0">
                            <a:latin typeface="Cambria Math"/>
                          </a:rPr>
                          <m:t>∩</m:t>
                        </m:r>
                        <m:r>
                          <a:rPr lang="en-US" b="0" i="1" smtClean="0">
                            <a:latin typeface="Cambria Math"/>
                          </a:rPr>
                          <m:t>𝑄</m:t>
                        </m:r>
                      </m:e>
                    </m:d>
                    <m:r>
                      <a:rPr lang="en-US" b="0" i="1" smtClean="0">
                        <a:latin typeface="Cambria Math"/>
                      </a:rPr>
                      <m:t>∩</m:t>
                    </m:r>
                    <m:acc>
                      <m:accPr>
                        <m:chr m:val="̂"/>
                        <m:ctrlPr>
                          <a:rPr lang="en-US" b="0" i="1" smtClean="0">
                            <a:latin typeface="Cambria Math"/>
                          </a:rPr>
                        </m:ctrlPr>
                      </m:accPr>
                      <m:e>
                        <m:acc>
                          <m:accPr>
                            <m:chr m:val="̅"/>
                            <m:ctrlPr>
                              <a:rPr lang="en-US" b="0" i="1" smtClean="0">
                                <a:latin typeface="Cambria Math"/>
                              </a:rPr>
                            </m:ctrlPr>
                          </m:accPr>
                          <m:e>
                            <m:r>
                              <a:rPr lang="en-US" b="0" i="1" smtClean="0">
                                <a:latin typeface="Cambria Math"/>
                              </a:rPr>
                              <m:t>𝑇</m:t>
                            </m:r>
                          </m:e>
                        </m:acc>
                      </m:e>
                    </m:acc>
                  </m:oMath>
                </a14:m>
                <a:endParaRPr lang="en-US" dirty="0" smtClean="0"/>
              </a:p>
              <a:p>
                <a:r>
                  <a:rPr lang="en-US" dirty="0" smtClean="0"/>
                  <a:t>Let </a:t>
                </a:r>
                <a14:m>
                  <m:oMath xmlns:m="http://schemas.openxmlformats.org/officeDocument/2006/math">
                    <m:r>
                      <a:rPr lang="en-US" i="1">
                        <a:latin typeface="Cambria Math"/>
                      </a:rPr>
                      <m:t>𝑤</m:t>
                    </m:r>
                    <m:r>
                      <a:rPr lang="en-US" b="0" i="1" smtClean="0">
                        <a:latin typeface="Cambria Math"/>
                      </a:rPr>
                      <m:t>′</m:t>
                    </m:r>
                  </m:oMath>
                </a14:m>
                <a:r>
                  <a:rPr lang="en-US" dirty="0" smtClean="0"/>
                  <a:t> be the while loop that has </a:t>
                </a:r>
                <a14:m>
                  <m:oMath xmlns:m="http://schemas.openxmlformats.org/officeDocument/2006/math">
                    <m:r>
                      <a:rPr lang="en-US" b="0" i="1" smtClean="0">
                        <a:latin typeface="Cambria Math"/>
                      </a:rPr>
                      <m:t>𝐶</m:t>
                    </m:r>
                  </m:oMath>
                </a14:m>
                <a:r>
                  <a:rPr lang="en-US" dirty="0" smtClean="0"/>
                  <a:t> as an invariant relation , terminates </a:t>
                </a:r>
              </a:p>
              <a:p>
                <a:r>
                  <a:rPr lang="en-US" dirty="0" smtClean="0"/>
                  <a:t>for all</a:t>
                </a:r>
                <a:r>
                  <a:rPr lang="en-US" dirty="0"/>
                  <a:t> </a:t>
                </a:r>
                <a14:m>
                  <m:oMath xmlns:m="http://schemas.openxmlformats.org/officeDocument/2006/math">
                    <m:r>
                      <a:rPr lang="en-US" i="1">
                        <a:latin typeface="Cambria Math"/>
                      </a:rPr>
                      <m:t>𝑠</m:t>
                    </m:r>
                    <m:r>
                      <a:rPr lang="en-US" i="1">
                        <a:latin typeface="Cambria Math"/>
                        <a:ea typeface="Cambria Math"/>
                      </a:rPr>
                      <m:t>∈</m:t>
                    </m:r>
                    <m:r>
                      <a:rPr lang="en-US" i="1">
                        <a:latin typeface="Cambria Math"/>
                        <a:ea typeface="Cambria Math"/>
                      </a:rPr>
                      <m:t>𝑆</m:t>
                    </m:r>
                  </m:oMath>
                </a14:m>
                <a:r>
                  <a:rPr lang="en-US" dirty="0" smtClean="0"/>
                  <a:t> and admits an invariant relation </a:t>
                </a:r>
                <a14:m>
                  <m:oMath xmlns:m="http://schemas.openxmlformats.org/officeDocument/2006/math">
                    <m:r>
                      <a:rPr lang="en-US" b="0" i="1" smtClean="0">
                        <a:latin typeface="Cambria Math"/>
                      </a:rPr>
                      <m:t>𝑄</m:t>
                    </m:r>
                    <m:r>
                      <a:rPr lang="en-US" b="0" i="1" smtClean="0">
                        <a:latin typeface="Cambria Math"/>
                      </a:rPr>
                      <m:t>′</m:t>
                    </m:r>
                  </m:oMath>
                </a14:m>
                <a:r>
                  <a:rPr lang="en-US" dirty="0" smtClean="0"/>
                  <a:t> that is compatible with </a:t>
                </a:r>
                <a14:m>
                  <m:oMath xmlns:m="http://schemas.openxmlformats.org/officeDocument/2006/math">
                    <m:r>
                      <a:rPr lang="en-US" b="0" i="1" smtClean="0">
                        <a:latin typeface="Cambria Math"/>
                      </a:rPr>
                      <m:t>𝑅</m:t>
                    </m:r>
                  </m:oMath>
                </a14:m>
                <a:endParaRPr lang="en-US" dirty="0" smtClean="0"/>
              </a:p>
              <a:p>
                <a:r>
                  <a:rPr lang="en-US" dirty="0" smtClean="0"/>
                  <a:t>And satisfies the condition </a:t>
                </a:r>
                <a14:m>
                  <m:oMath xmlns:m="http://schemas.openxmlformats.org/officeDocument/2006/math">
                    <m:r>
                      <a:rPr lang="en-US" i="1">
                        <a:latin typeface="Cambria Math"/>
                      </a:rPr>
                      <m:t>𝑊</m:t>
                    </m:r>
                    <m:r>
                      <a:rPr lang="en-US" b="0" i="1" smtClean="0">
                        <a:latin typeface="Cambria Math"/>
                      </a:rPr>
                      <m:t>′</m:t>
                    </m:r>
                    <m:r>
                      <a:rPr lang="en-US" i="1">
                        <a:latin typeface="Cambria Math"/>
                      </a:rPr>
                      <m:t>=</m:t>
                    </m:r>
                    <m:d>
                      <m:dPr>
                        <m:ctrlPr>
                          <a:rPr lang="en-US" i="1">
                            <a:latin typeface="Cambria Math"/>
                          </a:rPr>
                        </m:ctrlPr>
                      </m:dPr>
                      <m:e>
                        <m:r>
                          <a:rPr lang="en-US" i="1">
                            <a:latin typeface="Cambria Math"/>
                          </a:rPr>
                          <m:t>𝐶</m:t>
                        </m:r>
                        <m:r>
                          <a:rPr lang="en-US" i="1">
                            <a:latin typeface="Cambria Math"/>
                          </a:rPr>
                          <m:t>∩</m:t>
                        </m:r>
                        <m:r>
                          <a:rPr lang="en-US" i="1">
                            <a:latin typeface="Cambria Math"/>
                          </a:rPr>
                          <m:t>𝑄</m:t>
                        </m:r>
                        <m:r>
                          <a:rPr lang="en-US" b="0" i="1" smtClean="0">
                            <a:latin typeface="Cambria Math"/>
                          </a:rPr>
                          <m:t>′</m:t>
                        </m:r>
                      </m:e>
                    </m:d>
                    <m:r>
                      <a:rPr lang="en-US" i="1">
                        <a:latin typeface="Cambria Math"/>
                      </a:rPr>
                      <m:t>∩</m:t>
                    </m:r>
                    <m:acc>
                      <m:accPr>
                        <m:chr m:val="̂"/>
                        <m:ctrlPr>
                          <a:rPr lang="en-US" i="1">
                            <a:latin typeface="Cambria Math"/>
                          </a:rPr>
                        </m:ctrlPr>
                      </m:accPr>
                      <m:e>
                        <m:acc>
                          <m:accPr>
                            <m:chr m:val="̅"/>
                            <m:ctrlPr>
                              <a:rPr lang="en-US" i="1">
                                <a:latin typeface="Cambria Math"/>
                              </a:rPr>
                            </m:ctrlPr>
                          </m:accPr>
                          <m:e>
                            <m:r>
                              <a:rPr lang="en-US" i="1">
                                <a:latin typeface="Cambria Math"/>
                              </a:rPr>
                              <m:t>𝑇</m:t>
                            </m:r>
                          </m:e>
                        </m:acc>
                      </m:e>
                    </m:acc>
                  </m:oMath>
                </a14:m>
                <a:endParaRPr lang="en-US" dirty="0" smtClean="0"/>
              </a:p>
              <a:p>
                <a:r>
                  <a:rPr lang="en-US" dirty="0" smtClean="0"/>
                  <a:t>Then </a:t>
                </a:r>
                <a14:m>
                  <m:oMath xmlns:m="http://schemas.openxmlformats.org/officeDocument/2006/math">
                    <m:r>
                      <a:rPr lang="en-US" i="1">
                        <a:latin typeface="Cambria Math"/>
                      </a:rPr>
                      <m:t>𝑤</m:t>
                    </m:r>
                    <m:r>
                      <a:rPr lang="en-US" b="0" i="1" smtClean="0">
                        <a:latin typeface="Cambria Math"/>
                      </a:rPr>
                      <m:t>′</m:t>
                    </m:r>
                  </m:oMath>
                </a14:m>
                <a:r>
                  <a:rPr lang="en-US" dirty="0" smtClean="0"/>
                  <a:t> is strictly more correct that </a:t>
                </a:r>
                <a14:m>
                  <m:oMath xmlns:m="http://schemas.openxmlformats.org/officeDocument/2006/math">
                    <m:r>
                      <a:rPr lang="en-US" i="1">
                        <a:latin typeface="Cambria Math"/>
                      </a:rPr>
                      <m:t>𝑤</m:t>
                    </m:r>
                  </m:oMath>
                </a14:m>
                <a:endParaRPr lang="en-US"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1752600" y="1752600"/>
                <a:ext cx="7310335" cy="2673809"/>
              </a:xfrm>
              <a:prstGeom prst="rect">
                <a:avLst/>
              </a:prstGeom>
              <a:blipFill rotWithShape="1">
                <a:blip r:embed="rId2"/>
                <a:stretch>
                  <a:fillRect l="-751" t="-1370" b="-2511"/>
                </a:stretch>
              </a:blipFill>
            </p:spPr>
            <p:txBody>
              <a:bodyPr/>
              <a:lstStyle/>
              <a:p>
                <a:r>
                  <a:rPr lang="en-US">
                    <a:noFill/>
                  </a:rPr>
                  <a:t> </a:t>
                </a:r>
              </a:p>
            </p:txBody>
          </p:sp>
        </mc:Fallback>
      </mc:AlternateContent>
    </p:spTree>
    <p:extLst>
      <p:ext uri="{BB962C8B-B14F-4D97-AF65-F5344CB8AC3E}">
        <p14:creationId xmlns:p14="http://schemas.microsoft.com/office/powerpoint/2010/main" val="11706879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3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Illustration</a:t>
            </a:r>
            <a:endParaRPr lang="en-US" sz="3600" b="1" dirty="0"/>
          </a:p>
        </p:txBody>
      </p:sp>
      <p:sp>
        <p:nvSpPr>
          <p:cNvPr id="5" name="Rectangle 4"/>
          <p:cNvSpPr/>
          <p:nvPr/>
        </p:nvSpPr>
        <p:spPr>
          <a:xfrm>
            <a:off x="0" y="1118948"/>
            <a:ext cx="1752600" cy="5764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6" name="Footer Placeholder 5"/>
          <p:cNvSpPr>
            <a:spLocks noGrp="1"/>
          </p:cNvSpPr>
          <p:nvPr>
            <p:ph type="ftr" sz="quarter" idx="11"/>
          </p:nvPr>
        </p:nvSpPr>
        <p:spPr/>
        <p:txBody>
          <a:bodyPr/>
          <a:lstStyle/>
          <a:p>
            <a:r>
              <a:rPr lang="en-US" smtClean="0"/>
              <a:t>Loop Analysis and Repair- RAMICS 2015</a:t>
            </a:r>
            <a:endParaRPr lang="en-US"/>
          </a:p>
        </p:txBody>
      </p:sp>
      <p:sp>
        <p:nvSpPr>
          <p:cNvPr id="8" name="Slide Number Placeholder 7"/>
          <p:cNvSpPr>
            <a:spLocks noGrp="1"/>
          </p:cNvSpPr>
          <p:nvPr>
            <p:ph type="sldNum" sz="quarter" idx="12"/>
          </p:nvPr>
        </p:nvSpPr>
        <p:spPr/>
        <p:txBody>
          <a:bodyPr/>
          <a:lstStyle/>
          <a:p>
            <a:fld id="{F4137E15-D929-4177-A855-BD33B3F49BFE}" type="slidenum">
              <a:rPr lang="en-US" smtClean="0"/>
              <a:t>23</a:t>
            </a:fld>
            <a:endParaRPr lang="en-US"/>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337" y="1370366"/>
            <a:ext cx="4466063" cy="926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Group 9"/>
          <p:cNvGrpSpPr/>
          <p:nvPr/>
        </p:nvGrpSpPr>
        <p:grpSpPr>
          <a:xfrm>
            <a:off x="1905000" y="2297162"/>
            <a:ext cx="7010400" cy="1055638"/>
            <a:chOff x="1905000" y="2297162"/>
            <a:chExt cx="7010400" cy="657225"/>
          </a:xfrm>
        </p:grpSpPr>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369645"/>
              <a:ext cx="38862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2297162"/>
              <a:ext cx="3352800" cy="65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650" y="3429000"/>
            <a:ext cx="48387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6" name="Straight Connector 15"/>
          <p:cNvCxnSpPr/>
          <p:nvPr/>
        </p:nvCxnSpPr>
        <p:spPr>
          <a:xfrm>
            <a:off x="5562600" y="1600200"/>
            <a:ext cx="457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562600" y="1828800"/>
            <a:ext cx="457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905000" y="2209800"/>
            <a:ext cx="2110368" cy="369332"/>
          </a:xfrm>
          <a:prstGeom prst="rect">
            <a:avLst/>
          </a:prstGeom>
          <a:noFill/>
        </p:spPr>
        <p:txBody>
          <a:bodyPr wrap="square" rtlCol="0">
            <a:spAutoFit/>
          </a:bodyPr>
          <a:lstStyle/>
          <a:p>
            <a:r>
              <a:rPr lang="en-US" dirty="0" smtClean="0"/>
              <a:t>Specification</a:t>
            </a:r>
            <a:endParaRPr lang="en-US" dirty="0"/>
          </a:p>
        </p:txBody>
      </p:sp>
      <p:sp>
        <p:nvSpPr>
          <p:cNvPr id="18" name="TextBox 17"/>
          <p:cNvSpPr txBox="1"/>
          <p:nvPr/>
        </p:nvSpPr>
        <p:spPr>
          <a:xfrm>
            <a:off x="1782337" y="3124200"/>
            <a:ext cx="2942063" cy="369332"/>
          </a:xfrm>
          <a:prstGeom prst="rect">
            <a:avLst/>
          </a:prstGeom>
          <a:noFill/>
        </p:spPr>
        <p:txBody>
          <a:bodyPr wrap="square" rtlCol="0">
            <a:spAutoFit/>
          </a:bodyPr>
          <a:lstStyle/>
          <a:p>
            <a:r>
              <a:rPr lang="en-US" dirty="0" smtClean="0"/>
              <a:t>Invariant Relations</a:t>
            </a:r>
            <a:endParaRPr lang="en-US" dirty="0"/>
          </a:p>
        </p:txBody>
      </p:sp>
      <p:sp>
        <p:nvSpPr>
          <p:cNvPr id="20" name="Left Brace 19"/>
          <p:cNvSpPr/>
          <p:nvPr/>
        </p:nvSpPr>
        <p:spPr>
          <a:xfrm>
            <a:off x="1905000" y="5410200"/>
            <a:ext cx="293369" cy="106680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35076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3206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       Illustration</a:t>
            </a:r>
            <a:endParaRPr lang="en-US" sz="3600" b="1" dirty="0"/>
          </a:p>
        </p:txBody>
      </p:sp>
      <p:sp>
        <p:nvSpPr>
          <p:cNvPr id="5" name="Rectangle 4"/>
          <p:cNvSpPr/>
          <p:nvPr/>
        </p:nvSpPr>
        <p:spPr>
          <a:xfrm>
            <a:off x="0" y="1303614"/>
            <a:ext cx="1752600" cy="557997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24</a:t>
            </a:fld>
            <a:endParaRPr lang="en-US"/>
          </a:p>
        </p:txBody>
      </p:sp>
      <p:sp>
        <p:nvSpPr>
          <p:cNvPr id="12" name="TextBox 11"/>
          <p:cNvSpPr txBox="1"/>
          <p:nvPr/>
        </p:nvSpPr>
        <p:spPr>
          <a:xfrm>
            <a:off x="0" y="1349276"/>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5975" y="2323391"/>
            <a:ext cx="5000625"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05000" y="1950342"/>
            <a:ext cx="31242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Compute constraints</a:t>
            </a:r>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1905000" y="1524000"/>
                <a:ext cx="6248400" cy="369332"/>
              </a:xfrm>
              <a:prstGeom prst="rect">
                <a:avLst/>
              </a:prstGeom>
              <a:noFill/>
            </p:spPr>
            <p:txBody>
              <a:bodyPr wrap="square" rtlCol="0">
                <a:spAutoFit/>
              </a:bodyPr>
              <a:lstStyle/>
              <a:p>
                <a:pPr marL="285750" indent="-285750">
                  <a:buFont typeface="Arial" panose="020B0604020202020204" pitchFamily="34" charset="0"/>
                  <a:buChar char="•"/>
                </a:pPr>
                <a:r>
                  <a:rPr lang="en-US" dirty="0" smtClean="0"/>
                  <a:t>Pick </a:t>
                </a: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9</m:t>
                        </m:r>
                      </m:sub>
                    </m:sSub>
                  </m:oMath>
                </a14:m>
                <a:r>
                  <a:rPr lang="en-US" dirty="0" smtClean="0"/>
                  <a:t>, thus consider </a:t>
                </a:r>
                <a14:m>
                  <m:oMath xmlns:m="http://schemas.openxmlformats.org/officeDocument/2006/math">
                    <m:r>
                      <a:rPr lang="en-US" b="0" i="1" smtClean="0">
                        <a:latin typeface="Cambria Math"/>
                      </a:rPr>
                      <m:t>𝑙</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𝑧</m:t>
                    </m:r>
                    <m:r>
                      <a:rPr lang="en-US" b="0" i="1" smtClean="0">
                        <a:latin typeface="Cambria Math"/>
                      </a:rPr>
                      <m:t> </m:t>
                    </m:r>
                  </m:oMath>
                </a14:m>
                <a:r>
                  <a:rPr lang="en-US" dirty="0" smtClean="0"/>
                  <a:t> to be  involved in fault</a:t>
                </a:r>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1905000" y="1524000"/>
                <a:ext cx="6248400" cy="369332"/>
              </a:xfrm>
              <a:prstGeom prst="rect">
                <a:avLst/>
              </a:prstGeom>
              <a:blipFill rotWithShape="1">
                <a:blip r:embed="rId4"/>
                <a:stretch>
                  <a:fillRect l="-683" t="-9836" b="-22951"/>
                </a:stretch>
              </a:blipFill>
            </p:spPr>
            <p:txBody>
              <a:bodyPr/>
              <a:lstStyle/>
              <a:p>
                <a:r>
                  <a:rPr lang="en-US">
                    <a:noFill/>
                  </a:rPr>
                  <a:t> </a:t>
                </a:r>
              </a:p>
            </p:txBody>
          </p:sp>
        </mc:Fallback>
      </mc:AlternateContent>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4062" y="3743325"/>
            <a:ext cx="509587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13" name="TextBox 12"/>
              <p:cNvSpPr txBox="1"/>
              <p:nvPr/>
            </p:nvSpPr>
            <p:spPr>
              <a:xfrm>
                <a:off x="2085975" y="4495800"/>
                <a:ext cx="6296025"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Working by elimination, we choose mutant 2. </a:t>
                </a:r>
              </a:p>
              <a:p>
                <a:pPr marL="285750" indent="-285750">
                  <a:buFont typeface="Arial" panose="020B0604020202020204" pitchFamily="34" charset="0"/>
                  <a:buChar char="•"/>
                </a:pPr>
                <a:r>
                  <a:rPr lang="en-US" dirty="0" smtClean="0"/>
                  <a:t>Testing for absolute correctness fails but testing for relative correctness succeeds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We repeat the process and end up with one incompatible invariant relation </a:t>
                </a:r>
                <a14:m>
                  <m:oMath xmlns:m="http://schemas.openxmlformats.org/officeDocument/2006/math">
                    <m:sSub>
                      <m:sSubPr>
                        <m:ctrlPr>
                          <a:rPr lang="en-US" b="0" i="1" smtClean="0">
                            <a:latin typeface="Cambria Math"/>
                          </a:rPr>
                        </m:ctrlPr>
                      </m:sSubPr>
                      <m:e>
                        <m:r>
                          <a:rPr lang="en-US" b="0" i="1" smtClean="0">
                            <a:latin typeface="Cambria Math"/>
                          </a:rPr>
                          <m:t>𝑉</m:t>
                        </m:r>
                      </m:e>
                      <m:sub>
                        <m:r>
                          <a:rPr lang="en-US" b="0" i="1" smtClean="0">
                            <a:latin typeface="Cambria Math"/>
                          </a:rPr>
                          <m:t>12</m:t>
                        </m:r>
                      </m:sub>
                    </m:sSub>
                  </m:oMath>
                </a14:m>
                <a:endParaRPr lang="en-US" b="0" dirty="0" smtClean="0"/>
              </a:p>
              <a:p>
                <a:pPr marL="285750" indent="-285750">
                  <a:buFont typeface="Arial" panose="020B0604020202020204" pitchFamily="34" charset="0"/>
                  <a:buChar char="•"/>
                </a:pPr>
                <a:r>
                  <a:rPr lang="en-US" dirty="0" smtClean="0"/>
                  <a:t>Compute constraints and remove 2</a:t>
                </a:r>
                <a:r>
                  <a:rPr lang="en-US" baseline="30000" dirty="0" smtClean="0"/>
                  <a:t>nd</a:t>
                </a:r>
                <a:r>
                  <a:rPr lang="en-US" dirty="0" smtClean="0"/>
                  <a:t> fault</a:t>
                </a:r>
                <a:endParaRPr lang="en-US" b="0"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2085975" y="4495800"/>
                <a:ext cx="6296025" cy="2031325"/>
              </a:xfrm>
              <a:prstGeom prst="rect">
                <a:avLst/>
              </a:prstGeom>
              <a:blipFill rotWithShape="1">
                <a:blip r:embed="rId6"/>
                <a:stretch>
                  <a:fillRect l="-581" t="-1802" r="-871" b="-3303"/>
                </a:stretch>
              </a:blipFill>
            </p:spPr>
            <p:txBody>
              <a:bodyPr/>
              <a:lstStyle/>
              <a:p>
                <a:r>
                  <a:rPr lang="en-US">
                    <a:noFill/>
                  </a:rPr>
                  <a:t> </a:t>
                </a:r>
              </a:p>
            </p:txBody>
          </p:sp>
        </mc:Fallback>
      </mc:AlternateContent>
    </p:spTree>
    <p:extLst>
      <p:ext uri="{BB962C8B-B14F-4D97-AF65-F5344CB8AC3E}">
        <p14:creationId xmlns:p14="http://schemas.microsoft.com/office/powerpoint/2010/main" val="36539463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3206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       Deployment</a:t>
            </a:r>
            <a:endParaRPr lang="en-US" sz="3600" b="1" dirty="0"/>
          </a:p>
        </p:txBody>
      </p:sp>
      <p:sp>
        <p:nvSpPr>
          <p:cNvPr id="5" name="Rectangle 4"/>
          <p:cNvSpPr/>
          <p:nvPr/>
        </p:nvSpPr>
        <p:spPr>
          <a:xfrm>
            <a:off x="0" y="1303614"/>
            <a:ext cx="1752600" cy="557997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7" name="Content Placeholder 2"/>
          <p:cNvSpPr>
            <a:spLocks noGrp="1"/>
          </p:cNvSpPr>
          <p:nvPr>
            <p:ph idx="1"/>
          </p:nvPr>
        </p:nvSpPr>
        <p:spPr>
          <a:xfrm>
            <a:off x="1905000" y="1828800"/>
            <a:ext cx="6934200" cy="4876800"/>
          </a:xfrm>
        </p:spPr>
        <p:txBody>
          <a:bodyPr>
            <a:normAutofit fontScale="70000" lnSpcReduction="20000"/>
          </a:bodyPr>
          <a:lstStyle/>
          <a:p>
            <a:r>
              <a:rPr lang="en-US" dirty="0" err="1"/>
              <a:t>FxLoop</a:t>
            </a:r>
            <a:r>
              <a:rPr lang="en-US" dirty="0"/>
              <a:t> Analyzer (C++ based)</a:t>
            </a:r>
          </a:p>
          <a:p>
            <a:endParaRPr lang="en-US" dirty="0"/>
          </a:p>
          <a:p>
            <a:r>
              <a:rPr lang="en-US" dirty="0"/>
              <a:t>Client-server application</a:t>
            </a:r>
          </a:p>
          <a:p>
            <a:r>
              <a:rPr lang="en-US" dirty="0"/>
              <a:t>Thin client</a:t>
            </a:r>
          </a:p>
          <a:p>
            <a:r>
              <a:rPr lang="en-US" dirty="0"/>
              <a:t>Server(HTTP) has 2 components</a:t>
            </a:r>
          </a:p>
          <a:p>
            <a:pPr lvl="1"/>
            <a:r>
              <a:rPr lang="en-US" dirty="0"/>
              <a:t>CCA compiler</a:t>
            </a:r>
          </a:p>
          <a:p>
            <a:pPr lvl="1"/>
            <a:r>
              <a:rPr lang="en-US" dirty="0"/>
              <a:t>Invariant relation generator using semantic matching</a:t>
            </a:r>
          </a:p>
          <a:p>
            <a:r>
              <a:rPr lang="en-US" dirty="0"/>
              <a:t>Databases of recognizers based on application domain</a:t>
            </a:r>
          </a:p>
          <a:p>
            <a:r>
              <a:rPr lang="en-US" dirty="0"/>
              <a:t>Computing termination condition</a:t>
            </a:r>
          </a:p>
          <a:p>
            <a:pPr lvl="1"/>
            <a:r>
              <a:rPr lang="en-US" dirty="0"/>
              <a:t>Traditional sense</a:t>
            </a:r>
          </a:p>
          <a:p>
            <a:pPr lvl="1"/>
            <a:r>
              <a:rPr lang="en-US" dirty="0"/>
              <a:t>In combination with  Abort-freedom</a:t>
            </a:r>
          </a:p>
          <a:p>
            <a:r>
              <a:rPr lang="en-US" dirty="0"/>
              <a:t>Correctness </a:t>
            </a:r>
            <a:r>
              <a:rPr lang="en-US" dirty="0" smtClean="0"/>
              <a:t>verification</a:t>
            </a:r>
            <a:endParaRPr lang="en-US"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25</a:t>
            </a:fld>
            <a:endParaRPr lang="en-US"/>
          </a:p>
        </p:txBody>
      </p:sp>
      <p:sp>
        <p:nvSpPr>
          <p:cNvPr id="12" name="TextBox 11"/>
          <p:cNvSpPr txBox="1"/>
          <p:nvPr/>
        </p:nvSpPr>
        <p:spPr>
          <a:xfrm>
            <a:off x="0" y="1349276"/>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60369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3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       Analytical Research</a:t>
            </a:r>
            <a:endParaRPr lang="en-US" sz="3600" b="1" dirty="0"/>
          </a:p>
        </p:txBody>
      </p:sp>
      <p:sp>
        <p:nvSpPr>
          <p:cNvPr id="5" name="Rectangle 4"/>
          <p:cNvSpPr/>
          <p:nvPr/>
        </p:nvSpPr>
        <p:spPr>
          <a:xfrm>
            <a:off x="0" y="1118948"/>
            <a:ext cx="1752600" cy="5703795"/>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1905000" y="1371600"/>
            <a:ext cx="6781800" cy="4906963"/>
          </a:xfrm>
        </p:spPr>
        <p:txBody>
          <a:bodyPr>
            <a:normAutofit/>
          </a:bodyPr>
          <a:lstStyle/>
          <a:p>
            <a:r>
              <a:rPr lang="en-US" sz="2800" dirty="0" smtClean="0"/>
              <a:t>To further </a:t>
            </a:r>
            <a:r>
              <a:rPr lang="en-US" sz="2800" dirty="0"/>
              <a:t>explore the implications and applications of relative correctness,</a:t>
            </a:r>
          </a:p>
          <a:p>
            <a:pPr marL="0" indent="0">
              <a:buNone/>
            </a:pPr>
            <a:endParaRPr lang="en-US" sz="2800" dirty="0"/>
          </a:p>
          <a:p>
            <a:r>
              <a:rPr lang="en-US" sz="2800" dirty="0" smtClean="0"/>
              <a:t>To  </a:t>
            </a:r>
            <a:r>
              <a:rPr lang="en-US" sz="2800" dirty="0"/>
              <a:t>derive techniques for proving relative correctness by static analysis of the </a:t>
            </a:r>
            <a:r>
              <a:rPr lang="en-US" sz="2800" dirty="0" smtClean="0"/>
              <a:t>source code</a:t>
            </a:r>
            <a:r>
              <a:rPr lang="en-US" sz="2800" dirty="0"/>
              <a:t>.</a:t>
            </a:r>
          </a:p>
          <a:p>
            <a:endParaRPr lang="en-US" sz="2800" dirty="0"/>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26</a:t>
            </a:fld>
            <a:endParaRPr lang="en-US"/>
          </a:p>
        </p:txBody>
      </p:sp>
      <p:sp>
        <p:nvSpPr>
          <p:cNvPr id="13" name="TextBox 12"/>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rgbClr val="C00000"/>
                </a:solidFill>
              </a:rPr>
              <a:t>2. Progress</a:t>
            </a:r>
          </a:p>
          <a:p>
            <a:pPr>
              <a:spcBef>
                <a:spcPct val="0"/>
              </a:spcBef>
            </a:pPr>
            <a:endParaRPr lang="en-US" altLang="en-US" dirty="0">
              <a:solidFill>
                <a:srgbClr val="C00000"/>
              </a:solidFill>
            </a:endParaRPr>
          </a:p>
          <a:p>
            <a:pPr>
              <a:spcBef>
                <a:spcPct val="0"/>
              </a:spcBef>
            </a:pPr>
            <a:r>
              <a:rPr lang="en-US" altLang="en-US" dirty="0">
                <a:solidFill>
                  <a:schemeClr val="bg1"/>
                </a:solidFill>
              </a:rPr>
              <a:t>3. </a:t>
            </a:r>
            <a:r>
              <a:rPr lang="en-US" altLang="en-US" dirty="0" smtClean="0">
                <a:solidFill>
                  <a:schemeClr val="bg1"/>
                </a:solidFill>
              </a:rPr>
              <a:t>Prospects</a:t>
            </a:r>
            <a:endParaRPr lang="en-US" altLang="en-US" dirty="0">
              <a:solidFill>
                <a:schemeClr val="bg1"/>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8174460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642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b="1" dirty="0"/>
          </a:p>
        </p:txBody>
      </p:sp>
      <p:sp>
        <p:nvSpPr>
          <p:cNvPr id="5" name="Rectangle 4"/>
          <p:cNvSpPr/>
          <p:nvPr/>
        </p:nvSpPr>
        <p:spPr>
          <a:xfrm>
            <a:off x="0" y="1625790"/>
            <a:ext cx="1752600" cy="52578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7" name="Content Placeholder 2"/>
          <p:cNvSpPr>
            <a:spLocks noGrp="1"/>
          </p:cNvSpPr>
          <p:nvPr>
            <p:ph idx="1"/>
          </p:nvPr>
        </p:nvSpPr>
        <p:spPr>
          <a:xfrm>
            <a:off x="2819400" y="3336905"/>
            <a:ext cx="4876800" cy="1279505"/>
          </a:xfrm>
        </p:spPr>
        <p:txBody>
          <a:bodyPr>
            <a:noAutofit/>
          </a:bodyPr>
          <a:lstStyle/>
          <a:p>
            <a:pPr marL="0" indent="0">
              <a:buNone/>
            </a:pPr>
            <a:r>
              <a:rPr lang="en-US" altLang="en-US" sz="7200" dirty="0" smtClean="0">
                <a:solidFill>
                  <a:srgbClr val="C00000"/>
                </a:solidFill>
                <a:cs typeface="Times New Roman" pitchFamily="18" charset="0"/>
              </a:rPr>
              <a:t>Thank  you!</a:t>
            </a:r>
          </a:p>
        </p:txBody>
      </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27</a:t>
            </a:fld>
            <a:endParaRPr lang="en-US"/>
          </a:p>
        </p:txBody>
      </p:sp>
    </p:spTree>
    <p:extLst>
      <p:ext uri="{BB962C8B-B14F-4D97-AF65-F5344CB8AC3E}">
        <p14:creationId xmlns:p14="http://schemas.microsoft.com/office/powerpoint/2010/main" val="3593882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95134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Loop Analysis and Repair</a:t>
            </a:r>
            <a:endParaRPr lang="en-US" sz="3600" b="1" dirty="0"/>
          </a:p>
        </p:txBody>
      </p:sp>
      <p:sp>
        <p:nvSpPr>
          <p:cNvPr id="5" name="Rectangle 4"/>
          <p:cNvSpPr/>
          <p:nvPr/>
        </p:nvSpPr>
        <p:spPr>
          <a:xfrm>
            <a:off x="0" y="934282"/>
            <a:ext cx="1905000" cy="594930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p:sp>
        <p:nvSpPr>
          <p:cNvPr id="8" name="Content Placeholder 2"/>
          <p:cNvSpPr>
            <a:spLocks noGrp="1"/>
          </p:cNvSpPr>
          <p:nvPr>
            <p:ph idx="1"/>
          </p:nvPr>
        </p:nvSpPr>
        <p:spPr>
          <a:xfrm>
            <a:off x="1905000" y="934283"/>
            <a:ext cx="7010400" cy="5390318"/>
          </a:xfrm>
        </p:spPr>
        <p:txBody>
          <a:bodyPr>
            <a:normAutofit/>
          </a:bodyPr>
          <a:lstStyle/>
          <a:p>
            <a:pPr marL="457200" indent="-457200"/>
            <a:endParaRPr lang="en-US" dirty="0" smtClean="0"/>
          </a:p>
          <a:p>
            <a:pPr marL="457200" indent="-457200"/>
            <a:r>
              <a:rPr lang="en-US" dirty="0" smtClean="0"/>
              <a:t>Loop </a:t>
            </a:r>
            <a:r>
              <a:rPr lang="en-US" dirty="0"/>
              <a:t>Analysis </a:t>
            </a:r>
          </a:p>
          <a:p>
            <a:pPr marL="857250" lvl="1" indent="-457200"/>
            <a:r>
              <a:rPr lang="en-US" dirty="0" smtClean="0"/>
              <a:t>Convergence</a:t>
            </a:r>
          </a:p>
          <a:p>
            <a:pPr marL="1257300" lvl="2" indent="-457200"/>
            <a:r>
              <a:rPr lang="en-US" dirty="0" smtClean="0"/>
              <a:t>Termination + Absence of Abort</a:t>
            </a:r>
            <a:endParaRPr lang="en-US" dirty="0"/>
          </a:p>
          <a:p>
            <a:pPr marL="857250" lvl="1" indent="-457200"/>
            <a:r>
              <a:rPr lang="en-US" dirty="0" smtClean="0"/>
              <a:t>Correctness/Incorrectness</a:t>
            </a:r>
            <a:endParaRPr lang="en-US" dirty="0"/>
          </a:p>
          <a:p>
            <a:pPr marL="457200" indent="-457200"/>
            <a:endParaRPr lang="en-US" dirty="0"/>
          </a:p>
          <a:p>
            <a:pPr marL="457200" indent="-457200"/>
            <a:r>
              <a:rPr lang="en-US" dirty="0"/>
              <a:t>Loop Repair</a:t>
            </a:r>
          </a:p>
          <a:p>
            <a:pPr marL="857250" lvl="1" indent="-457200"/>
            <a:r>
              <a:rPr lang="en-US" dirty="0"/>
              <a:t>Diagnose/Remove Faults</a:t>
            </a:r>
          </a:p>
          <a:p>
            <a:pPr marL="857250" lvl="1" indent="-457200"/>
            <a:r>
              <a:rPr lang="en-US" dirty="0"/>
              <a:t>Verification</a:t>
            </a:r>
          </a:p>
        </p:txBody>
      </p:sp>
      <p:sp>
        <p:nvSpPr>
          <p:cNvPr id="2" name="Footer Placeholder 1"/>
          <p:cNvSpPr>
            <a:spLocks noGrp="1"/>
          </p:cNvSpPr>
          <p:nvPr>
            <p:ph type="ftr" sz="quarter" idx="11"/>
          </p:nvPr>
        </p:nvSpPr>
        <p:spPr/>
        <p:txBody>
          <a:bodyPr/>
          <a:lstStyle/>
          <a:p>
            <a:r>
              <a:rPr lang="en-US" smtClean="0"/>
              <a:t>Loop Analysis and Repair- RAMICS 2015</a:t>
            </a:r>
            <a:endParaRPr lang="en-US" dirty="0"/>
          </a:p>
        </p:txBody>
      </p:sp>
      <p:sp>
        <p:nvSpPr>
          <p:cNvPr id="3" name="Slide Number Placeholder 2"/>
          <p:cNvSpPr>
            <a:spLocks noGrp="1"/>
          </p:cNvSpPr>
          <p:nvPr>
            <p:ph type="sldNum" sz="quarter" idx="12"/>
          </p:nvPr>
        </p:nvSpPr>
        <p:spPr/>
        <p:txBody>
          <a:bodyPr/>
          <a:lstStyle/>
          <a:p>
            <a:fld id="{F4137E15-D929-4177-A855-BD33B3F49BFE}" type="slidenum">
              <a:rPr lang="en-US" smtClean="0"/>
              <a:t>3</a:t>
            </a:fld>
            <a:endParaRPr lang="en-US"/>
          </a:p>
        </p:txBody>
      </p:sp>
      <p:sp>
        <p:nvSpPr>
          <p:cNvPr id="11" name="TextBox 10"/>
          <p:cNvSpPr txBox="1"/>
          <p:nvPr/>
        </p:nvSpPr>
        <p:spPr>
          <a:xfrm>
            <a:off x="21236" y="960515"/>
            <a:ext cx="1752600" cy="2308324"/>
          </a:xfrm>
          <a:prstGeom prst="rect">
            <a:avLst/>
          </a:prstGeom>
          <a:noFill/>
        </p:spPr>
        <p:txBody>
          <a:bodyPr wrap="square" rtlCol="0">
            <a:spAutoFit/>
          </a:bodyPr>
          <a:lstStyle/>
          <a:p>
            <a:pPr>
              <a:spcBef>
                <a:spcPct val="0"/>
              </a:spcBef>
            </a:pPr>
            <a:r>
              <a:rPr lang="en-US" altLang="en-US" dirty="0">
                <a:solidFill>
                  <a:schemeClr val="bg1"/>
                </a:solidFill>
              </a:rPr>
              <a:t>1. Introduction</a:t>
            </a:r>
          </a:p>
          <a:p>
            <a:pPr>
              <a:spcBef>
                <a:spcPct val="0"/>
              </a:spcBef>
            </a:pPr>
            <a:endParaRPr lang="en-US" altLang="en-US" dirty="0">
              <a:solidFill>
                <a:srgbClr val="C00000"/>
              </a:solidFill>
            </a:endParaRPr>
          </a:p>
          <a:p>
            <a:pPr>
              <a:spcBef>
                <a:spcPct val="0"/>
              </a:spcBef>
            </a:pPr>
            <a:r>
              <a:rPr lang="en-US" altLang="en-US" dirty="0">
                <a:solidFill>
                  <a:srgbClr val="C00000"/>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106078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3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Definition</a:t>
            </a:r>
            <a:endParaRPr lang="en-US" sz="3600" b="1" dirty="0"/>
          </a:p>
        </p:txBody>
      </p:sp>
      <p:sp>
        <p:nvSpPr>
          <p:cNvPr id="5" name="Rectangle 4"/>
          <p:cNvSpPr/>
          <p:nvPr/>
        </p:nvSpPr>
        <p:spPr>
          <a:xfrm>
            <a:off x="0" y="1118948"/>
            <a:ext cx="1874520" cy="57390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981200" y="1118948"/>
                <a:ext cx="7010400" cy="5281852"/>
              </a:xfrm>
            </p:spPr>
            <p:txBody>
              <a:bodyPr>
                <a:noAutofit/>
              </a:bodyPr>
              <a:lstStyle/>
              <a:p>
                <a:r>
                  <a:rPr lang="en-US" sz="2800" dirty="0" smtClean="0"/>
                  <a:t>We consider a while loop w of the form : </a:t>
                </a:r>
              </a:p>
              <a:p>
                <a:endParaRPr lang="en-US" sz="2800" dirty="0" smtClean="0"/>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a:rPr>
                        <m:t>𝒘</m:t>
                      </m:r>
                      <m:r>
                        <a:rPr lang="en-US" sz="2800" i="1" dirty="0" smtClean="0">
                          <a:latin typeface="Cambria Math"/>
                        </a:rPr>
                        <m:t>:</m:t>
                      </m:r>
                      <m:r>
                        <a:rPr lang="en-US" sz="2800" i="1" dirty="0" smtClean="0">
                          <a:latin typeface="Cambria Math"/>
                        </a:rPr>
                        <m:t>𝒘𝒉𝒊𝒍𝒆</m:t>
                      </m:r>
                      <m:d>
                        <m:dPr>
                          <m:ctrlPr>
                            <a:rPr lang="en-US" sz="2800" i="1" dirty="0" smtClean="0">
                              <a:latin typeface="Cambria Math"/>
                            </a:rPr>
                          </m:ctrlPr>
                        </m:dPr>
                        <m:e>
                          <m:r>
                            <a:rPr lang="en-US" sz="2800" i="1" dirty="0" smtClean="0">
                              <a:latin typeface="Cambria Math"/>
                            </a:rPr>
                            <m:t>𝒕</m:t>
                          </m:r>
                        </m:e>
                      </m:d>
                      <m:d>
                        <m:dPr>
                          <m:begChr m:val="{"/>
                          <m:endChr m:val="}"/>
                          <m:ctrlPr>
                            <a:rPr lang="en-US" sz="2800" i="1" dirty="0" smtClean="0">
                              <a:latin typeface="Cambria Math"/>
                            </a:rPr>
                          </m:ctrlPr>
                        </m:dPr>
                        <m:e>
                          <m:r>
                            <a:rPr lang="en-US" sz="2800" i="1" dirty="0" smtClean="0">
                              <a:latin typeface="Cambria Math"/>
                            </a:rPr>
                            <m:t>𝒃</m:t>
                          </m:r>
                        </m:e>
                      </m:d>
                    </m:oMath>
                  </m:oMathPara>
                </a14:m>
                <a:endParaRPr lang="en-US" sz="2800" i="1" dirty="0" smtClean="0">
                  <a:latin typeface="Cambria Math"/>
                </a:endParaRPr>
              </a:p>
              <a:p>
                <a:pPr marL="0" indent="0">
                  <a:buNone/>
                </a:pPr>
                <a:endParaRPr lang="en-US" sz="1600" i="1" dirty="0" smtClean="0">
                  <a:latin typeface="Cambria Math"/>
                </a:endParaRPr>
              </a:p>
              <a:p>
                <a14:m>
                  <m:oMath xmlns:m="http://schemas.openxmlformats.org/officeDocument/2006/math">
                    <m:r>
                      <a:rPr lang="en-US" sz="2800" i="1" dirty="0" smtClean="0">
                        <a:latin typeface="Cambria Math"/>
                      </a:rPr>
                      <m:t>𝑆</m:t>
                    </m:r>
                  </m:oMath>
                </a14:m>
                <a:r>
                  <a:rPr lang="en-US" sz="2800" dirty="0"/>
                  <a:t>  denotes  </a:t>
                </a:r>
                <a:r>
                  <a:rPr lang="en-US" sz="2800" dirty="0" smtClean="0"/>
                  <a:t>the state </a:t>
                </a:r>
                <a:r>
                  <a:rPr lang="en-US" sz="2800" dirty="0"/>
                  <a:t>space of </a:t>
                </a:r>
                <a14:m>
                  <m:oMath xmlns:m="http://schemas.openxmlformats.org/officeDocument/2006/math">
                    <m:r>
                      <a:rPr lang="en-US" sz="2800" i="1" dirty="0" smtClean="0">
                        <a:latin typeface="Cambria Math"/>
                      </a:rPr>
                      <m:t>𝑤</m:t>
                    </m:r>
                  </m:oMath>
                </a14:m>
                <a:r>
                  <a:rPr lang="en-US" sz="2800" dirty="0"/>
                  <a:t> and </a:t>
                </a:r>
                <a14:m>
                  <m:oMath xmlns:m="http://schemas.openxmlformats.org/officeDocument/2006/math">
                    <m:r>
                      <a:rPr lang="en-US" sz="2800" i="1" dirty="0" smtClean="0">
                        <a:latin typeface="Cambria Math"/>
                      </a:rPr>
                      <m:t>𝑠</m:t>
                    </m:r>
                    <m:r>
                      <a:rPr lang="en-US" sz="2800" i="1" dirty="0" smtClean="0">
                        <a:latin typeface="Cambria Math"/>
                      </a:rPr>
                      <m:t>∈</m:t>
                    </m:r>
                    <m:r>
                      <a:rPr lang="en-US" sz="2800" i="1" dirty="0" smtClean="0">
                        <a:latin typeface="Cambria Math"/>
                      </a:rPr>
                      <m:t>𝑆</m:t>
                    </m:r>
                  </m:oMath>
                </a14:m>
                <a:endParaRPr lang="en-US" sz="2800" dirty="0"/>
              </a:p>
              <a:p>
                <a14:m>
                  <m:oMath xmlns:m="http://schemas.openxmlformats.org/officeDocument/2006/math">
                    <m:r>
                      <a:rPr lang="en-US" sz="2800" i="1" dirty="0" smtClean="0">
                        <a:latin typeface="Cambria Math"/>
                      </a:rPr>
                      <m:t>[</m:t>
                    </m:r>
                    <m:r>
                      <a:rPr lang="en-US" sz="2800" i="1" dirty="0" smtClean="0">
                        <a:latin typeface="Cambria Math"/>
                      </a:rPr>
                      <m:t>𝑏</m:t>
                    </m:r>
                    <m:r>
                      <a:rPr lang="en-US" sz="2800" i="1" dirty="0" smtClean="0">
                        <a:latin typeface="Cambria Math"/>
                      </a:rPr>
                      <m:t>]</m:t>
                    </m:r>
                    <m:r>
                      <a:rPr lang="en-US" sz="2800" i="1" dirty="0" smtClean="0">
                        <a:latin typeface="Cambria Math"/>
                      </a:rPr>
                      <m:t>𝑜𝑟</m:t>
                    </m:r>
                    <m:r>
                      <a:rPr lang="en-US" sz="2800" i="1" dirty="0" smtClean="0">
                        <a:latin typeface="Cambria Math"/>
                      </a:rPr>
                      <m:t> </m:t>
                    </m:r>
                    <m:r>
                      <a:rPr lang="en-US" sz="2800" i="1" dirty="0" smtClean="0">
                        <a:latin typeface="Cambria Math"/>
                      </a:rPr>
                      <m:t>𝐵</m:t>
                    </m:r>
                    <m:r>
                      <a:rPr lang="en-US" sz="2800" i="1" dirty="0" smtClean="0">
                        <a:latin typeface="Cambria Math"/>
                      </a:rPr>
                      <m:t>  </m:t>
                    </m:r>
                  </m:oMath>
                </a14:m>
                <a:r>
                  <a:rPr lang="en-US" sz="2800" dirty="0"/>
                  <a:t>represent the function of the loop</a:t>
                </a:r>
                <a:r>
                  <a:rPr lang="en-US" sz="2800" dirty="0" smtClean="0"/>
                  <a:t>:</a:t>
                </a:r>
                <a:endParaRPr lang="en-US" sz="2800" dirty="0"/>
              </a:p>
              <a:p>
                <a:endParaRPr lang="en-US" sz="2400" dirty="0"/>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a:rPr>
                        <m:t>𝑩</m:t>
                      </m:r>
                      <m:r>
                        <a:rPr lang="en-US" sz="2800" i="1" dirty="0" smtClean="0">
                          <a:latin typeface="Cambria Math"/>
                        </a:rPr>
                        <m:t>={(</m:t>
                      </m:r>
                      <m:r>
                        <a:rPr lang="en-US" sz="2800" i="1" dirty="0" smtClean="0">
                          <a:latin typeface="Cambria Math"/>
                        </a:rPr>
                        <m:t>𝒔</m:t>
                      </m:r>
                      <m:r>
                        <a:rPr lang="en-US" sz="2800" i="1" dirty="0" smtClean="0">
                          <a:latin typeface="Cambria Math"/>
                        </a:rPr>
                        <m:t>.</m:t>
                      </m:r>
                      <m:r>
                        <a:rPr lang="en-US" sz="2800" i="1" dirty="0" smtClean="0">
                          <a:latin typeface="Cambria Math"/>
                        </a:rPr>
                        <m:t>𝒔</m:t>
                      </m:r>
                      <m:r>
                        <a:rPr lang="en-US" sz="2800" i="1" dirty="0" smtClean="0">
                          <a:latin typeface="Cambria Math"/>
                        </a:rPr>
                        <m:t>′)|</m:t>
                      </m:r>
                      <m:r>
                        <a:rPr lang="en-US" sz="2800" i="1" dirty="0" smtClean="0">
                          <a:latin typeface="Cambria Math"/>
                        </a:rPr>
                        <m:t>𝒊𝒇</m:t>
                      </m:r>
                      <m:r>
                        <a:rPr lang="en-US" sz="2800" i="1" dirty="0" smtClean="0">
                          <a:latin typeface="Cambria Math"/>
                        </a:rPr>
                        <m:t> </m:t>
                      </m:r>
                      <m:r>
                        <a:rPr lang="en-US" sz="2800" i="1" dirty="0" smtClean="0">
                          <a:latin typeface="Cambria Math"/>
                        </a:rPr>
                        <m:t>𝒃</m:t>
                      </m:r>
                      <m:r>
                        <a:rPr lang="en-US" sz="2800" i="1" dirty="0" smtClean="0">
                          <a:latin typeface="Cambria Math"/>
                        </a:rPr>
                        <m:t> </m:t>
                      </m:r>
                      <m:r>
                        <a:rPr lang="en-US" sz="2800" i="1" dirty="0" smtClean="0">
                          <a:latin typeface="Cambria Math"/>
                        </a:rPr>
                        <m:t>𝒔𝒕𝒂𝒓𝒕𝒔</m:t>
                      </m:r>
                      <m:r>
                        <a:rPr lang="en-US" sz="2800" i="1" dirty="0" smtClean="0">
                          <a:latin typeface="Cambria Math"/>
                        </a:rPr>
                        <m:t> </m:t>
                      </m:r>
                      <m:r>
                        <a:rPr lang="en-US" sz="2800" i="1" dirty="0" smtClean="0">
                          <a:latin typeface="Cambria Math"/>
                        </a:rPr>
                        <m:t>𝒆𝒙𝒆𝒄𝒖𝒕𝒊𝒐𝒏</m:t>
                      </m:r>
                      <m:r>
                        <a:rPr lang="en-US" sz="2800" i="1" dirty="0" smtClean="0">
                          <a:latin typeface="Cambria Math"/>
                        </a:rPr>
                        <m:t> </m:t>
                      </m:r>
                      <m:r>
                        <a:rPr lang="en-US" sz="2800" i="1" dirty="0" smtClean="0">
                          <a:latin typeface="Cambria Math"/>
                        </a:rPr>
                        <m:t>𝒊𝒏</m:t>
                      </m:r>
                      <m:r>
                        <a:rPr lang="en-US" sz="2800" i="1" dirty="0" smtClean="0">
                          <a:latin typeface="Cambria Math"/>
                        </a:rPr>
                        <m:t> </m:t>
                      </m:r>
                      <m:r>
                        <a:rPr lang="en-US" sz="2800" i="1" dirty="0" smtClean="0">
                          <a:latin typeface="Cambria Math"/>
                        </a:rPr>
                        <m:t>𝒔</m:t>
                      </m:r>
                      <m:r>
                        <a:rPr lang="en-US" sz="2800" i="1" dirty="0" smtClean="0">
                          <a:latin typeface="Cambria Math"/>
                        </a:rPr>
                        <m:t>, </m:t>
                      </m:r>
                    </m:oMath>
                  </m:oMathPara>
                </a14:m>
                <a:endParaRPr lang="en-US" sz="28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800" i="1" dirty="0" smtClean="0">
                          <a:latin typeface="Cambria Math"/>
                        </a:rPr>
                        <m:t>𝒕𝒉𝒆𝒏</m:t>
                      </m:r>
                      <m:r>
                        <a:rPr lang="en-US" sz="2800" i="1" dirty="0" smtClean="0">
                          <a:latin typeface="Cambria Math"/>
                        </a:rPr>
                        <m:t> </m:t>
                      </m:r>
                      <m:r>
                        <a:rPr lang="en-US" sz="2800" i="1" dirty="0" smtClean="0">
                          <a:latin typeface="Cambria Math"/>
                        </a:rPr>
                        <m:t>𝒊𝒕</m:t>
                      </m:r>
                      <m:r>
                        <a:rPr lang="en-US" sz="2800" i="1" dirty="0" smtClean="0">
                          <a:latin typeface="Cambria Math"/>
                        </a:rPr>
                        <m:t> </m:t>
                      </m:r>
                      <m:r>
                        <a:rPr lang="en-US" sz="2800" i="1" dirty="0" smtClean="0">
                          <a:latin typeface="Cambria Math"/>
                        </a:rPr>
                        <m:t>𝒕𝒆𝒓𝒎𝒊𝒏𝒂𝒕𝒆𝒔</m:t>
                      </m:r>
                      <m:r>
                        <a:rPr lang="en-US" sz="2800" i="1" dirty="0" smtClean="0">
                          <a:latin typeface="Cambria Math"/>
                        </a:rPr>
                        <m:t> </m:t>
                      </m:r>
                      <m:r>
                        <a:rPr lang="en-US" sz="2800" i="1" dirty="0" smtClean="0">
                          <a:latin typeface="Cambria Math"/>
                        </a:rPr>
                        <m:t>𝒏𝒐𝒓𝒎𝒂𝒍𝒍𝒚</m:t>
                      </m:r>
                      <m:r>
                        <a:rPr lang="en-US" sz="2800" i="1" dirty="0" smtClean="0">
                          <a:latin typeface="Cambria Math"/>
                        </a:rPr>
                        <m:t> </m:t>
                      </m:r>
                      <m:r>
                        <a:rPr lang="en-US" sz="2800" i="1" dirty="0" smtClean="0">
                          <a:latin typeface="Cambria Math"/>
                        </a:rPr>
                        <m:t>𝒊𝒏</m:t>
                      </m:r>
                      <m:r>
                        <a:rPr lang="en-US" sz="2800" i="1" dirty="0" smtClean="0">
                          <a:latin typeface="Cambria Math"/>
                        </a:rPr>
                        <m:t> </m:t>
                      </m:r>
                      <m:r>
                        <a:rPr lang="en-US" sz="2800" i="1" dirty="0" smtClean="0">
                          <a:latin typeface="Cambria Math"/>
                        </a:rPr>
                        <m:t>𝒔</m:t>
                      </m:r>
                      <m:r>
                        <a:rPr lang="en-US" sz="2800" i="1" dirty="0" smtClean="0">
                          <a:latin typeface="Cambria Math"/>
                        </a:rPr>
                        <m:t>′}</m:t>
                      </m:r>
                    </m:oMath>
                  </m:oMathPara>
                </a14:m>
                <a:endParaRPr lang="en-US" sz="2800"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981200" y="1118948"/>
                <a:ext cx="7010400" cy="5281852"/>
              </a:xfrm>
              <a:blipFill rotWithShape="1">
                <a:blip r:embed="rId2"/>
                <a:stretch>
                  <a:fillRect l="-1478" t="-1155" r="-1391"/>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dirty="0"/>
          </a:p>
        </p:txBody>
      </p:sp>
      <p:sp>
        <p:nvSpPr>
          <p:cNvPr id="3" name="Slide Number Placeholder 2"/>
          <p:cNvSpPr>
            <a:spLocks noGrp="1"/>
          </p:cNvSpPr>
          <p:nvPr>
            <p:ph type="sldNum" sz="quarter" idx="12"/>
          </p:nvPr>
        </p:nvSpPr>
        <p:spPr/>
        <p:txBody>
          <a:bodyPr/>
          <a:lstStyle/>
          <a:p>
            <a:fld id="{F4137E15-D929-4177-A855-BD33B3F49BFE}" type="slidenum">
              <a:rPr lang="en-US" smtClean="0"/>
              <a:t>4</a:t>
            </a:fld>
            <a:endParaRPr lang="en-US" dirty="0"/>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rgbClr val="C00000"/>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23635763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3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Definition</a:t>
            </a:r>
            <a:endParaRPr lang="en-US" sz="3600" b="1" dirty="0"/>
          </a:p>
        </p:txBody>
      </p:sp>
      <p:sp>
        <p:nvSpPr>
          <p:cNvPr id="5" name="Rectangle 4"/>
          <p:cNvSpPr/>
          <p:nvPr/>
        </p:nvSpPr>
        <p:spPr>
          <a:xfrm>
            <a:off x="0" y="1118948"/>
            <a:ext cx="1874520" cy="573905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981200" y="1118948"/>
                <a:ext cx="7010400" cy="5281852"/>
              </a:xfrm>
            </p:spPr>
            <p:txBody>
              <a:bodyPr>
                <a:noAutofit/>
              </a:bodyPr>
              <a:lstStyle/>
              <a:p>
                <a:r>
                  <a:rPr lang="en-US" sz="2800" dirty="0"/>
                  <a:t>T is the relational vector defined by:  </a:t>
                </a:r>
                <a:endParaRPr lang="en-US" sz="28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800" i="1" dirty="0">
                          <a:latin typeface="Cambria Math"/>
                        </a:rPr>
                        <m:t>𝑇</m:t>
                      </m:r>
                      <m:r>
                        <a:rPr lang="en-US" sz="2800" i="1" dirty="0">
                          <a:latin typeface="Cambria Math"/>
                        </a:rPr>
                        <m:t>={(</m:t>
                      </m:r>
                      <m:r>
                        <a:rPr lang="en-US" sz="2800" i="1" dirty="0">
                          <a:latin typeface="Cambria Math"/>
                        </a:rPr>
                        <m:t>𝒔</m:t>
                      </m:r>
                      <m:r>
                        <a:rPr lang="en-US" sz="2800" i="1" dirty="0">
                          <a:latin typeface="Cambria Math"/>
                        </a:rPr>
                        <m:t>.</m:t>
                      </m:r>
                      <m:r>
                        <a:rPr lang="en-US" sz="2800" i="1" dirty="0">
                          <a:latin typeface="Cambria Math"/>
                        </a:rPr>
                        <m:t>𝒔</m:t>
                      </m:r>
                      <m:r>
                        <a:rPr lang="en-US" sz="2800" i="1" dirty="0">
                          <a:latin typeface="Cambria Math"/>
                        </a:rPr>
                        <m:t>′)│</m:t>
                      </m:r>
                      <m:r>
                        <a:rPr lang="en-US" sz="2800" i="1" dirty="0">
                          <a:latin typeface="Cambria Math"/>
                        </a:rPr>
                        <m:t>𝒕</m:t>
                      </m:r>
                      <m:r>
                        <a:rPr lang="en-US" sz="2800" i="1" dirty="0">
                          <a:latin typeface="Cambria Math"/>
                        </a:rPr>
                        <m:t>(</m:t>
                      </m:r>
                      <m:r>
                        <a:rPr lang="en-US" sz="2800" i="1" dirty="0">
                          <a:latin typeface="Cambria Math"/>
                        </a:rPr>
                        <m:t>𝒔</m:t>
                      </m:r>
                      <m:r>
                        <a:rPr lang="en-US" sz="2800" i="1" dirty="0">
                          <a:latin typeface="Cambria Math"/>
                        </a:rPr>
                        <m:t>) }</m:t>
                      </m:r>
                    </m:oMath>
                  </m:oMathPara>
                </a14:m>
                <a:endParaRPr lang="en-US" sz="2800" dirty="0"/>
              </a:p>
              <a:p>
                <a:endParaRPr lang="en-US" sz="2400" dirty="0"/>
              </a:p>
              <a:p>
                <a:r>
                  <a:rPr lang="en-US" sz="2800" dirty="0"/>
                  <a:t>The  loop semantics is defined by means of the reflexive transitive closure of 𝑇∩𝐵</a:t>
                </a:r>
                <a:r>
                  <a:rPr lang="en-US" sz="2800" dirty="0" smtClean="0"/>
                  <a:t>:</a:t>
                </a:r>
              </a:p>
              <a:p>
                <a:endParaRPr lang="en-US" sz="2800" dirty="0"/>
              </a:p>
              <a:p>
                <a:pPr marL="0" indent="0">
                  <a:buNone/>
                </a:pPr>
                <a14:m>
                  <m:oMathPara xmlns:m="http://schemas.openxmlformats.org/officeDocument/2006/math">
                    <m:oMathParaPr>
                      <m:jc m:val="centerGroup"/>
                    </m:oMathParaPr>
                    <m:oMath xmlns:m="http://schemas.openxmlformats.org/officeDocument/2006/math">
                      <m:r>
                        <a:rPr lang="en-US" sz="2800" i="1" dirty="0">
                          <a:latin typeface="Cambria Math"/>
                        </a:rPr>
                        <m:t>[</m:t>
                      </m:r>
                      <m:r>
                        <a:rPr lang="en-US" sz="2800" i="1" dirty="0">
                          <a:latin typeface="Cambria Math"/>
                        </a:rPr>
                        <m:t>𝒘</m:t>
                      </m:r>
                      <m:r>
                        <a:rPr lang="en-US" sz="2800" i="1" dirty="0">
                          <a:latin typeface="Cambria Math"/>
                        </a:rPr>
                        <m:t>:</m:t>
                      </m:r>
                      <m:r>
                        <a:rPr lang="en-US" sz="2800" i="1" dirty="0">
                          <a:latin typeface="Cambria Math"/>
                        </a:rPr>
                        <m:t>𝒘𝒉𝒊𝒍𝒆</m:t>
                      </m:r>
                      <m:r>
                        <a:rPr lang="en-US" sz="2800" i="1" dirty="0">
                          <a:latin typeface="Cambria Math"/>
                        </a:rPr>
                        <m:t>(</m:t>
                      </m:r>
                      <m:r>
                        <a:rPr lang="en-US" sz="2800" i="1" dirty="0">
                          <a:latin typeface="Cambria Math"/>
                        </a:rPr>
                        <m:t>𝒕</m:t>
                      </m:r>
                      <m:r>
                        <a:rPr lang="en-US" sz="2800" i="1" dirty="0">
                          <a:latin typeface="Cambria Math"/>
                        </a:rPr>
                        <m:t>){</m:t>
                      </m:r>
                      <m:r>
                        <a:rPr lang="en-US" sz="2800" i="1" dirty="0">
                          <a:latin typeface="Cambria Math"/>
                        </a:rPr>
                        <m:t>𝒃</m:t>
                      </m:r>
                      <m:r>
                        <a:rPr lang="en-US" sz="2800" i="1" dirty="0">
                          <a:latin typeface="Cambria Math"/>
                        </a:rPr>
                        <m:t>}]=</m:t>
                      </m:r>
                      <m:sSup>
                        <m:sSupPr>
                          <m:ctrlPr>
                            <a:rPr lang="en-US" sz="2800" i="1" dirty="0">
                              <a:latin typeface="Cambria Math"/>
                            </a:rPr>
                          </m:ctrlPr>
                        </m:sSupPr>
                        <m:e>
                          <m:d>
                            <m:dPr>
                              <m:ctrlPr>
                                <a:rPr lang="en-US" sz="2800" i="1" dirty="0">
                                  <a:latin typeface="Cambria Math"/>
                                </a:rPr>
                              </m:ctrlPr>
                            </m:dPr>
                            <m:e>
                              <m:r>
                                <a:rPr lang="en-US" sz="2800" i="1" dirty="0">
                                  <a:latin typeface="Cambria Math"/>
                                </a:rPr>
                                <m:t>𝑻</m:t>
                              </m:r>
                              <m:r>
                                <a:rPr lang="en-US" sz="2800" i="1" dirty="0">
                                  <a:latin typeface="Cambria Math"/>
                                </a:rPr>
                                <m:t>∩</m:t>
                              </m:r>
                              <m:r>
                                <a:rPr lang="en-US" sz="2800" i="1" dirty="0">
                                  <a:latin typeface="Cambria Math"/>
                                </a:rPr>
                                <m:t>𝑩</m:t>
                              </m:r>
                            </m:e>
                          </m:d>
                        </m:e>
                        <m:sup>
                          <m:r>
                            <a:rPr lang="en-US" sz="2800" i="1" dirty="0">
                              <a:latin typeface="Cambria Math"/>
                            </a:rPr>
                            <m:t>∗</m:t>
                          </m:r>
                        </m:sup>
                      </m:sSup>
                      <m:r>
                        <a:rPr lang="en-US" sz="2800" i="1" dirty="0">
                          <a:latin typeface="Cambria Math"/>
                        </a:rPr>
                        <m:t>∩</m:t>
                      </m:r>
                      <m:acc>
                        <m:accPr>
                          <m:chr m:val="̂"/>
                          <m:ctrlPr>
                            <a:rPr lang="en-US" sz="2800" i="1" dirty="0">
                              <a:latin typeface="Cambria Math"/>
                            </a:rPr>
                          </m:ctrlPr>
                        </m:accPr>
                        <m:e>
                          <m:acc>
                            <m:accPr>
                              <m:chr m:val="̅"/>
                              <m:ctrlPr>
                                <a:rPr lang="en-US" sz="2800" i="1" dirty="0">
                                  <a:latin typeface="Cambria Math"/>
                                </a:rPr>
                              </m:ctrlPr>
                            </m:accPr>
                            <m:e>
                              <m:r>
                                <a:rPr lang="en-US" sz="2800" i="1" dirty="0">
                                  <a:latin typeface="Cambria Math"/>
                                </a:rPr>
                                <m:t>𝑇</m:t>
                              </m:r>
                            </m:e>
                          </m:acc>
                        </m:e>
                      </m:acc>
                    </m:oMath>
                  </m:oMathPara>
                </a14:m>
                <a:endParaRPr lang="en-US" sz="2800" dirty="0"/>
              </a:p>
              <a:p>
                <a:endParaRPr lang="en-US" sz="2800"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981200" y="1118948"/>
                <a:ext cx="7010400" cy="5281852"/>
              </a:xfrm>
              <a:blipFill rotWithShape="1">
                <a:blip r:embed="rId2"/>
                <a:stretch>
                  <a:fillRect l="-1478" t="-1155" r="-2348"/>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dirty="0"/>
          </a:p>
        </p:txBody>
      </p:sp>
      <p:sp>
        <p:nvSpPr>
          <p:cNvPr id="3" name="Slide Number Placeholder 2"/>
          <p:cNvSpPr>
            <a:spLocks noGrp="1"/>
          </p:cNvSpPr>
          <p:nvPr>
            <p:ph type="sldNum" sz="quarter" idx="12"/>
          </p:nvPr>
        </p:nvSpPr>
        <p:spPr/>
        <p:txBody>
          <a:bodyPr/>
          <a:lstStyle/>
          <a:p>
            <a:fld id="{F4137E15-D929-4177-A855-BD33B3F49BFE}" type="slidenum">
              <a:rPr lang="en-US" smtClean="0"/>
              <a:t>5</a:t>
            </a:fld>
            <a:endParaRPr lang="en-US" dirty="0"/>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rgbClr val="C00000"/>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2976079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3600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Invariant Relation</a:t>
            </a:r>
            <a:endParaRPr lang="en-US" sz="3600" b="1" dirty="0"/>
          </a:p>
        </p:txBody>
      </p:sp>
      <p:sp>
        <p:nvSpPr>
          <p:cNvPr id="5" name="Rectangle 4"/>
          <p:cNvSpPr/>
          <p:nvPr/>
        </p:nvSpPr>
        <p:spPr>
          <a:xfrm>
            <a:off x="0" y="1129834"/>
            <a:ext cx="1752600" cy="5764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11" name="Content Placeholder 2"/>
              <p:cNvSpPr>
                <a:spLocks noGrp="1"/>
              </p:cNvSpPr>
              <p:nvPr>
                <p:ph idx="1"/>
              </p:nvPr>
            </p:nvSpPr>
            <p:spPr>
              <a:xfrm>
                <a:off x="1905000" y="1423748"/>
                <a:ext cx="6781800" cy="4931015"/>
              </a:xfrm>
            </p:spPr>
            <p:txBody>
              <a:bodyPr>
                <a:normAutofit fontScale="85000" lnSpcReduction="20000"/>
              </a:bodyPr>
              <a:lstStyle/>
              <a:p>
                <a:endParaRPr lang="en-US" dirty="0" smtClean="0"/>
              </a:p>
              <a:p>
                <a:endParaRPr lang="en-US" dirty="0" smtClean="0"/>
              </a:p>
              <a:p>
                <a:endParaRPr lang="en-US" dirty="0" smtClean="0"/>
              </a:p>
              <a:p>
                <a:pPr marL="0" lvl="1" indent="0">
                  <a:buNone/>
                </a:pPr>
                <a:endParaRPr lang="en-US" dirty="0" smtClean="0"/>
              </a:p>
              <a:p>
                <a:pPr marL="0" lvl="1" indent="0">
                  <a:buNone/>
                </a:pPr>
                <a:r>
                  <a:rPr lang="en-US" dirty="0" smtClean="0"/>
                  <a:t>Interpretation:</a:t>
                </a:r>
              </a:p>
              <a:p>
                <a:pPr marL="342900" lvl="1" indent="-342900"/>
                <a:r>
                  <a:rPr lang="en-US" sz="2500" dirty="0" smtClean="0"/>
                  <a:t>pairs </a:t>
                </a:r>
                <a:r>
                  <a:rPr lang="en-US" sz="2500" dirty="0"/>
                  <a:t>of states (</a:t>
                </a:r>
                <a:r>
                  <a:rPr lang="en-US" sz="2500" dirty="0" err="1"/>
                  <a:t>s,s</a:t>
                </a:r>
                <a:r>
                  <a:rPr lang="en-US" sz="2500" dirty="0"/>
                  <a:t>') that are separated by an arbitrary number of iterations</a:t>
                </a:r>
                <a:endParaRPr lang="en-US" sz="2400" dirty="0"/>
              </a:p>
              <a:p>
                <a:pPr marL="0" indent="0">
                  <a:buNone/>
                </a:pPr>
                <a:endParaRPr lang="en-US" dirty="0" smtClean="0"/>
              </a:p>
              <a:p>
                <a:r>
                  <a:rPr lang="en-US" dirty="0" smtClean="0"/>
                  <a:t>Example</a:t>
                </a:r>
                <a:r>
                  <a:rPr lang="en-US" dirty="0"/>
                  <a:t>:</a:t>
                </a:r>
              </a:p>
              <a:p>
                <a:pPr marL="0" indent="0">
                  <a:buNone/>
                </a:pPr>
                <a:r>
                  <a:rPr lang="en-US" dirty="0" smtClean="0"/>
                  <a:t>	𝐰𝐡𝐢𝐥𝐞</a:t>
                </a:r>
                <a:r>
                  <a:rPr lang="en-US" dirty="0"/>
                  <a:t>(𝐤! = 𝐧){𝐤 = 𝐤 + 𝟏; 𝐟 = 𝐟∗ 𝐤;}</a:t>
                </a:r>
              </a:p>
              <a:p>
                <a:endParaRPr lang="en-US" dirty="0"/>
              </a:p>
              <a:p>
                <a:r>
                  <a:rPr lang="en-US" dirty="0"/>
                  <a:t>An invariant relation is </a:t>
                </a:r>
                <a:r>
                  <a:rPr lang="en-US" dirty="0" smtClean="0"/>
                  <a:t>:    </a:t>
                </a:r>
                <a14:m>
                  <m:oMath xmlns:m="http://schemas.openxmlformats.org/officeDocument/2006/math">
                    <m:d>
                      <m:dPr>
                        <m:begChr m:val="{"/>
                        <m:endChr m:val="}"/>
                        <m:ctrlPr>
                          <a:rPr lang="en-US" i="1" dirty="0" smtClean="0">
                            <a:latin typeface="Cambria Math"/>
                          </a:rPr>
                        </m:ctrlPr>
                      </m:dPr>
                      <m:e>
                        <m:d>
                          <m:dPr>
                            <m:ctrlPr>
                              <a:rPr lang="en-US" i="1" dirty="0" smtClean="0">
                                <a:latin typeface="Cambria Math"/>
                              </a:rPr>
                            </m:ctrlPr>
                          </m:dPr>
                          <m:e>
                            <m:r>
                              <a:rPr lang="en-US" i="1" dirty="0" smtClean="0">
                                <a:latin typeface="Cambria Math"/>
                              </a:rPr>
                              <m:t>𝑠</m:t>
                            </m:r>
                            <m:r>
                              <a:rPr lang="en-US" i="1" dirty="0" smtClean="0">
                                <a:latin typeface="Cambria Math"/>
                              </a:rPr>
                              <m:t>,</m:t>
                            </m:r>
                            <m:sSup>
                              <m:sSupPr>
                                <m:ctrlPr>
                                  <a:rPr lang="en-US" i="1" dirty="0" smtClean="0">
                                    <a:latin typeface="Cambria Math"/>
                                  </a:rPr>
                                </m:ctrlPr>
                              </m:sSupPr>
                              <m:e>
                                <m:r>
                                  <a:rPr lang="en-US" i="1" dirty="0" smtClean="0">
                                    <a:latin typeface="Cambria Math"/>
                                  </a:rPr>
                                  <m:t>𝑠</m:t>
                                </m:r>
                              </m:e>
                              <m:sup>
                                <m:r>
                                  <a:rPr lang="en-US" i="1" dirty="0" smtClean="0">
                                    <a:latin typeface="Cambria Math"/>
                                  </a:rPr>
                                  <m:t>′</m:t>
                                </m:r>
                              </m:sup>
                            </m:sSup>
                          </m:e>
                        </m:d>
                      </m:e>
                      <m:e>
                        <m:f>
                          <m:fPr>
                            <m:ctrlPr>
                              <a:rPr lang="en-US" i="1" dirty="0" smtClean="0">
                                <a:latin typeface="Cambria Math"/>
                              </a:rPr>
                            </m:ctrlPr>
                          </m:fPr>
                          <m:num>
                            <m:r>
                              <a:rPr lang="en-US" b="0" i="1" dirty="0" smtClean="0">
                                <a:latin typeface="Cambria Math"/>
                              </a:rPr>
                              <m:t>𝑓</m:t>
                            </m:r>
                          </m:num>
                          <m:den>
                            <m:r>
                              <a:rPr lang="en-US" b="0" i="1" dirty="0" smtClean="0">
                                <a:latin typeface="Cambria Math"/>
                              </a:rPr>
                              <m:t>𝑘</m:t>
                            </m:r>
                            <m:r>
                              <a:rPr lang="en-US" b="0" i="1" dirty="0" smtClean="0">
                                <a:latin typeface="Cambria Math"/>
                              </a:rPr>
                              <m:t>!</m:t>
                            </m:r>
                          </m:den>
                        </m:f>
                        <m:r>
                          <a:rPr lang="en-US" i="1" dirty="0" smtClean="0">
                            <a:latin typeface="Cambria Math"/>
                          </a:rPr>
                          <m:t>=</m:t>
                        </m:r>
                        <m:f>
                          <m:fPr>
                            <m:ctrlPr>
                              <a:rPr lang="en-US" i="1" dirty="0" smtClean="0">
                                <a:latin typeface="Cambria Math"/>
                              </a:rPr>
                            </m:ctrlPr>
                          </m:fPr>
                          <m:num>
                            <m:sSup>
                              <m:sSupPr>
                                <m:ctrlPr>
                                  <a:rPr lang="en-US" b="0" i="1" dirty="0" smtClean="0">
                                    <a:latin typeface="Cambria Math"/>
                                  </a:rPr>
                                </m:ctrlPr>
                              </m:sSupPr>
                              <m:e>
                                <m:r>
                                  <a:rPr lang="en-US" b="0" i="1" dirty="0" smtClean="0">
                                    <a:latin typeface="Cambria Math"/>
                                  </a:rPr>
                                  <m:t>𝑓</m:t>
                                </m:r>
                              </m:e>
                              <m:sup>
                                <m:r>
                                  <a:rPr lang="en-US" b="0" i="1" dirty="0" smtClean="0">
                                    <a:latin typeface="Cambria Math"/>
                                  </a:rPr>
                                  <m:t>′</m:t>
                                </m:r>
                              </m:sup>
                            </m:sSup>
                          </m:num>
                          <m:den>
                            <m:sSup>
                              <m:sSupPr>
                                <m:ctrlPr>
                                  <a:rPr lang="en-US" b="0" i="1" dirty="0" smtClean="0">
                                    <a:latin typeface="Cambria Math"/>
                                  </a:rPr>
                                </m:ctrlPr>
                              </m:sSupPr>
                              <m:e>
                                <m:r>
                                  <a:rPr lang="en-US" b="0" i="1" dirty="0" smtClean="0">
                                    <a:latin typeface="Cambria Math"/>
                                  </a:rPr>
                                  <m:t>𝑘</m:t>
                                </m:r>
                              </m:e>
                              <m:sup>
                                <m:r>
                                  <a:rPr lang="en-US" b="0" i="1" dirty="0" smtClean="0">
                                    <a:latin typeface="Cambria Math"/>
                                  </a:rPr>
                                  <m:t>′</m:t>
                                </m:r>
                              </m:sup>
                            </m:sSup>
                            <m:r>
                              <a:rPr lang="en-US" b="0" i="1" dirty="0" smtClean="0">
                                <a:latin typeface="Cambria Math"/>
                              </a:rPr>
                              <m:t>!</m:t>
                            </m:r>
                          </m:den>
                        </m:f>
                      </m:e>
                    </m:d>
                  </m:oMath>
                </a14:m>
                <a:endParaRPr lang="en-US" dirty="0" smtClean="0"/>
              </a:p>
              <a:p>
                <a:endParaRPr lang="en-US" dirty="0" smtClean="0"/>
              </a:p>
              <a:p>
                <a:endParaRPr lang="en-US" dirty="0"/>
              </a:p>
            </p:txBody>
          </p:sp>
        </mc:Choice>
        <mc:Fallback xmlns="">
          <p:sp>
            <p:nvSpPr>
              <p:cNvPr id="11" name="Content Placeholder 2"/>
              <p:cNvSpPr>
                <a:spLocks noGrp="1" noRot="1" noChangeAspect="1" noMove="1" noResize="1" noEditPoints="1" noAdjustHandles="1" noChangeArrowheads="1" noChangeShapeType="1" noTextEdit="1"/>
              </p:cNvSpPr>
              <p:nvPr>
                <p:ph idx="1"/>
              </p:nvPr>
            </p:nvSpPr>
            <p:spPr>
              <a:xfrm>
                <a:off x="1905000" y="1423748"/>
                <a:ext cx="6781800" cy="4931015"/>
              </a:xfrm>
              <a:blipFill rotWithShape="1">
                <a:blip r:embed="rId3"/>
                <a:stretch>
                  <a:fillRect l="-1529"/>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6</a:t>
            </a:fld>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233" y="1524000"/>
            <a:ext cx="6839767" cy="1071504"/>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TextBox 13"/>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chemeClr val="bg1"/>
                </a:solidFill>
              </a:rPr>
              <a:t>1. Introduction</a:t>
            </a:r>
          </a:p>
          <a:p>
            <a:pPr>
              <a:spcBef>
                <a:spcPct val="0"/>
              </a:spcBef>
            </a:pPr>
            <a:endParaRPr lang="en-US" altLang="en-US" dirty="0">
              <a:solidFill>
                <a:srgbClr val="C00000"/>
              </a:solidFill>
            </a:endParaRPr>
          </a:p>
          <a:p>
            <a:pPr>
              <a:spcBef>
                <a:spcPct val="0"/>
              </a:spcBef>
            </a:pPr>
            <a:r>
              <a:rPr lang="en-US" altLang="en-US" dirty="0">
                <a:solidFill>
                  <a:srgbClr val="C00000"/>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1192413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0838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       Invariant Relations and Invariant Assertions</a:t>
            </a:r>
            <a:endParaRPr lang="en-US" sz="3600" b="1" dirty="0"/>
          </a:p>
        </p:txBody>
      </p:sp>
      <p:sp>
        <p:nvSpPr>
          <p:cNvPr id="5" name="Rectangle 4"/>
          <p:cNvSpPr/>
          <p:nvPr/>
        </p:nvSpPr>
        <p:spPr>
          <a:xfrm>
            <a:off x="0" y="1066800"/>
            <a:ext cx="1810034" cy="58167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a:spLocks noGrp="1"/>
          </p:cNvSpPr>
          <p:nvPr>
            <p:ph idx="1"/>
          </p:nvPr>
        </p:nvSpPr>
        <p:spPr>
          <a:xfrm>
            <a:off x="1962398" y="1447800"/>
            <a:ext cx="6648202" cy="4724400"/>
          </a:xfrm>
        </p:spPr>
        <p:txBody>
          <a:bodyPr>
            <a:normAutofit/>
          </a:bodyPr>
          <a:lstStyle/>
          <a:p>
            <a:r>
              <a:rPr lang="en-US" sz="2400" dirty="0" smtClean="0"/>
              <a:t>All invariant assertions stem from invariant relations</a:t>
            </a:r>
          </a:p>
          <a:p>
            <a:r>
              <a:rPr lang="en-US" sz="2400" dirty="0" smtClean="0"/>
              <a:t>Only a subset of invariant relations can be derived from invariant assertions</a:t>
            </a:r>
            <a:endParaRPr lang="en-US" sz="2400" dirty="0"/>
          </a:p>
        </p:txBody>
      </p:sp>
      <p:grpSp>
        <p:nvGrpSpPr>
          <p:cNvPr id="12" name="Group 4"/>
          <p:cNvGrpSpPr>
            <a:grpSpLocks/>
          </p:cNvGrpSpPr>
          <p:nvPr/>
        </p:nvGrpSpPr>
        <p:grpSpPr bwMode="auto">
          <a:xfrm>
            <a:off x="2186781" y="3976460"/>
            <a:ext cx="6142037" cy="2027237"/>
            <a:chOff x="1967139" y="4716541"/>
            <a:chExt cx="6142720" cy="2027889"/>
          </a:xfrm>
        </p:grpSpPr>
        <p:sp>
          <p:nvSpPr>
            <p:cNvPr id="13" name="Ellipse 7"/>
            <p:cNvSpPr/>
            <p:nvPr/>
          </p:nvSpPr>
          <p:spPr>
            <a:xfrm>
              <a:off x="1967139" y="4737185"/>
              <a:ext cx="2772083" cy="668553"/>
            </a:xfrm>
            <a:prstGeom prst="ellipse">
              <a:avLst/>
            </a:prstGeom>
            <a:solidFill>
              <a:srgbClr val="C7414B"/>
            </a:solidFill>
            <a:ln>
              <a:solidFill>
                <a:srgbClr val="C741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cs typeface="Times New Roman" pitchFamily="18" charset="0"/>
                </a:rPr>
                <a:t>Invariant Relation</a:t>
              </a:r>
            </a:p>
          </p:txBody>
        </p:sp>
        <p:sp>
          <p:nvSpPr>
            <p:cNvPr id="14" name="Ellipse 8"/>
            <p:cNvSpPr/>
            <p:nvPr/>
          </p:nvSpPr>
          <p:spPr>
            <a:xfrm>
              <a:off x="1995717" y="6077466"/>
              <a:ext cx="2819714" cy="666964"/>
            </a:xfrm>
            <a:prstGeom prst="ellipse">
              <a:avLst/>
            </a:prstGeom>
            <a:solidFill>
              <a:srgbClr val="C7414B"/>
            </a:solidFill>
            <a:ln>
              <a:solidFill>
                <a:srgbClr val="C741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cs typeface="Times New Roman" pitchFamily="18" charset="0"/>
                </a:rPr>
                <a:t>Invariant Assertion</a:t>
              </a:r>
            </a:p>
          </p:txBody>
        </p:sp>
        <p:pic>
          <p:nvPicPr>
            <p:cNvPr id="15" name="Picture 8"/>
            <p:cNvPicPr>
              <a:picLocks noChangeAspect="1" noChangeArrowheads="1"/>
            </p:cNvPicPr>
            <p:nvPr/>
          </p:nvPicPr>
          <p:blipFill>
            <a:blip r:embed="rId3"/>
            <a:srcRect/>
            <a:stretch>
              <a:fillRect/>
            </a:stretch>
          </p:blipFill>
          <p:spPr bwMode="auto">
            <a:xfrm>
              <a:off x="2568868" y="5551835"/>
              <a:ext cx="542985" cy="352538"/>
            </a:xfrm>
            <a:prstGeom prst="rect">
              <a:avLst/>
            </a:prstGeom>
            <a:ln>
              <a:noFill/>
            </a:ln>
            <a:effectLst>
              <a:outerShdw blurRad="292100" dist="139700" dir="2700000" algn="tl" rotWithShape="0">
                <a:srgbClr val="333333">
                  <a:alpha val="65000"/>
                </a:srgbClr>
              </a:outerShdw>
            </a:effectLst>
          </p:spPr>
        </p:pic>
        <p:pic>
          <p:nvPicPr>
            <p:cNvPr id="16" name="Picture 10"/>
            <p:cNvPicPr>
              <a:picLocks noChangeAspect="1" noChangeArrowheads="1"/>
            </p:cNvPicPr>
            <p:nvPr/>
          </p:nvPicPr>
          <p:blipFill>
            <a:blip r:embed="rId4"/>
            <a:srcRect/>
            <a:stretch>
              <a:fillRect/>
            </a:stretch>
          </p:blipFill>
          <p:spPr bwMode="auto">
            <a:xfrm>
              <a:off x="7608153" y="5615355"/>
              <a:ext cx="501706" cy="257258"/>
            </a:xfrm>
            <a:prstGeom prst="rect">
              <a:avLst/>
            </a:prstGeom>
            <a:ln>
              <a:noFill/>
            </a:ln>
            <a:effectLst>
              <a:outerShdw blurRad="292100" dist="139700" dir="2700000" algn="tl" rotWithShape="0">
                <a:srgbClr val="333333">
                  <a:alpha val="65000"/>
                </a:srgbClr>
              </a:outerShdw>
            </a:effectLst>
          </p:spPr>
        </p:pic>
        <p:sp>
          <p:nvSpPr>
            <p:cNvPr id="17" name="Curved Up Arrow 16"/>
            <p:cNvSpPr/>
            <p:nvPr/>
          </p:nvSpPr>
          <p:spPr>
            <a:xfrm rot="16200000">
              <a:off x="6937284" y="5524088"/>
              <a:ext cx="720957" cy="4143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Curved Down Arrow 17"/>
            <p:cNvSpPr/>
            <p:nvPr/>
          </p:nvSpPr>
          <p:spPr>
            <a:xfrm rot="15963914" flipH="1">
              <a:off x="3009365" y="5517732"/>
              <a:ext cx="792418" cy="37469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9" name="Ellipse 7"/>
            <p:cNvSpPr/>
            <p:nvPr/>
          </p:nvSpPr>
          <p:spPr>
            <a:xfrm>
              <a:off x="5261567" y="4716541"/>
              <a:ext cx="2772083" cy="666964"/>
            </a:xfrm>
            <a:prstGeom prst="ellipse">
              <a:avLst/>
            </a:prstGeom>
            <a:solidFill>
              <a:srgbClr val="C7414B"/>
            </a:solidFill>
            <a:ln>
              <a:solidFill>
                <a:srgbClr val="C741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cs typeface="Times New Roman" pitchFamily="18" charset="0"/>
                </a:rPr>
                <a:t>Inductive Invariant Relation</a:t>
              </a:r>
            </a:p>
          </p:txBody>
        </p:sp>
        <p:sp>
          <p:nvSpPr>
            <p:cNvPr id="20" name="Ellipse 8"/>
            <p:cNvSpPr/>
            <p:nvPr/>
          </p:nvSpPr>
          <p:spPr>
            <a:xfrm>
              <a:off x="5290145" y="6055233"/>
              <a:ext cx="2819714" cy="668553"/>
            </a:xfrm>
            <a:prstGeom prst="ellipse">
              <a:avLst/>
            </a:prstGeom>
            <a:solidFill>
              <a:srgbClr val="C7414B"/>
            </a:solidFill>
            <a:ln>
              <a:solidFill>
                <a:srgbClr val="C7414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600" b="1" dirty="0">
                  <a:cs typeface="Times New Roman" pitchFamily="18" charset="0"/>
                </a:rPr>
                <a:t>Invariant Assertion</a:t>
              </a:r>
            </a:p>
          </p:txBody>
        </p:sp>
        <p:pic>
          <p:nvPicPr>
            <p:cNvPr id="21" name="Picture 8"/>
            <p:cNvPicPr>
              <a:picLocks noChangeAspect="1" noChangeArrowheads="1"/>
            </p:cNvPicPr>
            <p:nvPr/>
          </p:nvPicPr>
          <p:blipFill>
            <a:blip r:embed="rId3"/>
            <a:srcRect/>
            <a:stretch>
              <a:fillRect/>
            </a:stretch>
          </p:blipFill>
          <p:spPr bwMode="auto">
            <a:xfrm>
              <a:off x="5863297" y="5531190"/>
              <a:ext cx="542985" cy="352538"/>
            </a:xfrm>
            <a:prstGeom prst="rect">
              <a:avLst/>
            </a:prstGeom>
            <a:ln>
              <a:noFill/>
            </a:ln>
            <a:effectLst>
              <a:outerShdw blurRad="292100" dist="139700" dir="2700000" algn="tl" rotWithShape="0">
                <a:srgbClr val="333333">
                  <a:alpha val="65000"/>
                </a:srgbClr>
              </a:outerShdw>
            </a:effectLst>
          </p:spPr>
        </p:pic>
        <p:sp>
          <p:nvSpPr>
            <p:cNvPr id="22" name="Curved Down Arrow 21"/>
            <p:cNvSpPr/>
            <p:nvPr/>
          </p:nvSpPr>
          <p:spPr>
            <a:xfrm rot="15963914" flipH="1">
              <a:off x="6349051" y="5539170"/>
              <a:ext cx="708253" cy="37469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7</a:t>
            </a:fld>
            <a:endParaRPr lang="en-US"/>
          </a:p>
        </p:txBody>
      </p:sp>
      <p:sp>
        <p:nvSpPr>
          <p:cNvPr id="23" name="TextBox 22"/>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
        <p:nvSpPr>
          <p:cNvPr id="6" name="TextBox 5"/>
          <p:cNvSpPr txBox="1"/>
          <p:nvPr/>
        </p:nvSpPr>
        <p:spPr>
          <a:xfrm>
            <a:off x="5687219" y="3039070"/>
            <a:ext cx="3304381" cy="830997"/>
          </a:xfrm>
          <a:prstGeom prst="rect">
            <a:avLst/>
          </a:prstGeom>
          <a:noFill/>
        </p:spPr>
        <p:txBody>
          <a:bodyPr wrap="square" rtlCol="0">
            <a:spAutoFit/>
          </a:bodyPr>
          <a:lstStyle/>
          <a:p>
            <a:pPr marL="285750" indent="-285750">
              <a:buFont typeface="Arial" panose="020B0604020202020204" pitchFamily="34" charset="0"/>
              <a:buChar char="•"/>
            </a:pPr>
            <a:r>
              <a:rPr lang="en-US" sz="1600" dirty="0" smtClean="0"/>
              <a:t>R is an invariant relation</a:t>
            </a:r>
          </a:p>
          <a:p>
            <a:pPr marL="285750" indent="-285750">
              <a:buFont typeface="Arial" panose="020B0604020202020204" pitchFamily="34" charset="0"/>
              <a:buChar char="•"/>
            </a:pPr>
            <a:r>
              <a:rPr lang="en-US" sz="1600" dirty="0" smtClean="0"/>
              <a:t>ν  is a vector</a:t>
            </a:r>
          </a:p>
          <a:p>
            <a:pPr marL="285750" indent="-285750">
              <a:buFont typeface="Arial" panose="020B0604020202020204" pitchFamily="34" charset="0"/>
              <a:buChar char="•"/>
            </a:pPr>
            <a:r>
              <a:rPr lang="en-US" sz="1600" dirty="0" smtClean="0"/>
              <a:t>A is an invariant assertion</a:t>
            </a:r>
            <a:endParaRPr lang="en-US" sz="1600" dirty="0"/>
          </a:p>
        </p:txBody>
      </p:sp>
    </p:spTree>
    <p:extLst>
      <p:ext uri="{BB962C8B-B14F-4D97-AF65-F5344CB8AC3E}">
        <p14:creationId xmlns:p14="http://schemas.microsoft.com/office/powerpoint/2010/main" val="209536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7060"/>
            <a:ext cx="9144000" cy="11600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Convergence: </a:t>
            </a:r>
          </a:p>
          <a:p>
            <a:r>
              <a:rPr lang="en-US" sz="2800" b="1" dirty="0" smtClean="0"/>
              <a:t>Integrating Abort freedom with Termination </a:t>
            </a:r>
            <a:endParaRPr lang="en-US" sz="2000" b="1" dirty="0"/>
          </a:p>
        </p:txBody>
      </p:sp>
      <p:sp>
        <p:nvSpPr>
          <p:cNvPr id="5" name="Rectangle 4"/>
          <p:cNvSpPr/>
          <p:nvPr/>
        </p:nvSpPr>
        <p:spPr>
          <a:xfrm>
            <a:off x="0" y="1117410"/>
            <a:ext cx="1854048" cy="57405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905000" y="1236345"/>
                <a:ext cx="7010400" cy="5164455"/>
              </a:xfrm>
            </p:spPr>
            <p:txBody>
              <a:bodyPr>
                <a:normAutofit lnSpcReduction="10000"/>
              </a:bodyPr>
              <a:lstStyle/>
              <a:p>
                <a:pPr marL="400050"/>
                <a:r>
                  <a:rPr lang="en-US" sz="2000" dirty="0" smtClean="0"/>
                  <a:t>A general framework for Convergence</a:t>
                </a:r>
              </a:p>
              <a:p>
                <a:pPr marL="400050"/>
                <a:endParaRPr lang="en-US" sz="2000" dirty="0" smtClean="0"/>
              </a:p>
              <a:p>
                <a:pPr marL="0" indent="0">
                  <a:buNone/>
                </a:pPr>
                <a:r>
                  <a:rPr lang="en-US" sz="1800" u="sng" dirty="0" smtClean="0">
                    <a:ln>
                      <a:solidFill>
                        <a:schemeClr val="accent2">
                          <a:lumMod val="50000"/>
                        </a:schemeClr>
                      </a:solidFill>
                    </a:ln>
                  </a:rPr>
                  <a:t>Theorem 1</a:t>
                </a:r>
              </a:p>
              <a:p>
                <a:pPr marL="0" indent="0">
                  <a:buNone/>
                </a:pPr>
                <a:r>
                  <a:rPr lang="en-US" sz="1800" dirty="0" smtClean="0">
                    <a:ln>
                      <a:solidFill>
                        <a:schemeClr val="accent2">
                          <a:lumMod val="50000"/>
                        </a:schemeClr>
                      </a:solidFill>
                    </a:ln>
                  </a:rPr>
                  <a:t>We consider a while loop w of the form </a:t>
                </a:r>
                <a14:m>
                  <m:oMath xmlns:m="http://schemas.openxmlformats.org/officeDocument/2006/math">
                    <m:r>
                      <a:rPr lang="en-US" sz="1800" i="1" dirty="0" smtClean="0">
                        <a:ln>
                          <a:solidFill>
                            <a:schemeClr val="accent2">
                              <a:lumMod val="50000"/>
                            </a:schemeClr>
                          </a:solidFill>
                        </a:ln>
                        <a:latin typeface="Cambria Math"/>
                      </a:rPr>
                      <m:t>𝑤</m:t>
                    </m:r>
                    <m:r>
                      <a:rPr lang="en-US" sz="1800" i="1" dirty="0" smtClean="0">
                        <a:ln>
                          <a:solidFill>
                            <a:schemeClr val="accent2">
                              <a:lumMod val="50000"/>
                            </a:schemeClr>
                          </a:solidFill>
                        </a:ln>
                        <a:latin typeface="Cambria Math"/>
                      </a:rPr>
                      <m:t>: </m:t>
                    </m:r>
                    <m:r>
                      <a:rPr lang="en-US" sz="1800" i="1" dirty="0" smtClean="0">
                        <a:ln>
                          <a:solidFill>
                            <a:schemeClr val="accent2">
                              <a:lumMod val="50000"/>
                            </a:schemeClr>
                          </a:solidFill>
                        </a:ln>
                        <a:latin typeface="Cambria Math"/>
                      </a:rPr>
                      <m:t>𝑤h𝑖𝑙𝑒</m:t>
                    </m:r>
                    <m:r>
                      <a:rPr lang="en-US" sz="1800" i="1" dirty="0" smtClean="0">
                        <a:ln>
                          <a:solidFill>
                            <a:schemeClr val="accent2">
                              <a:lumMod val="50000"/>
                            </a:schemeClr>
                          </a:solidFill>
                        </a:ln>
                        <a:latin typeface="Cambria Math"/>
                      </a:rPr>
                      <m:t> (</m:t>
                    </m:r>
                    <m:r>
                      <a:rPr lang="en-US" sz="1800" i="1" dirty="0" smtClean="0">
                        <a:ln>
                          <a:solidFill>
                            <a:schemeClr val="accent2">
                              <a:lumMod val="50000"/>
                            </a:schemeClr>
                          </a:solidFill>
                        </a:ln>
                        <a:latin typeface="Cambria Math"/>
                      </a:rPr>
                      <m:t>𝑡</m:t>
                    </m:r>
                    <m:r>
                      <a:rPr lang="en-US" sz="1800" i="1" dirty="0" smtClean="0">
                        <a:ln>
                          <a:solidFill>
                            <a:schemeClr val="accent2">
                              <a:lumMod val="50000"/>
                            </a:schemeClr>
                          </a:solidFill>
                        </a:ln>
                        <a:latin typeface="Cambria Math"/>
                      </a:rPr>
                      <m:t>) {</m:t>
                    </m:r>
                    <m:r>
                      <a:rPr lang="en-US" sz="1800" i="1" dirty="0" err="1">
                        <a:ln>
                          <a:solidFill>
                            <a:schemeClr val="accent2">
                              <a:lumMod val="50000"/>
                            </a:schemeClr>
                          </a:solidFill>
                        </a:ln>
                        <a:latin typeface="Cambria Math"/>
                      </a:rPr>
                      <m:t>𝑏</m:t>
                    </m:r>
                    <m:r>
                      <a:rPr lang="en-US" sz="1800" b="0" i="1" dirty="0" smtClean="0">
                        <a:ln>
                          <a:solidFill>
                            <a:schemeClr val="accent2">
                              <a:lumMod val="50000"/>
                            </a:schemeClr>
                          </a:solidFill>
                        </a:ln>
                        <a:latin typeface="Cambria Math"/>
                      </a:rPr>
                      <m:t>}</m:t>
                    </m:r>
                    <m:r>
                      <a:rPr lang="en-US" sz="1800" i="1" dirty="0">
                        <a:ln>
                          <a:solidFill>
                            <a:schemeClr val="accent2">
                              <a:lumMod val="50000"/>
                            </a:schemeClr>
                          </a:solidFill>
                        </a:ln>
                        <a:latin typeface="Cambria Math"/>
                      </a:rPr>
                      <m:t> </m:t>
                    </m:r>
                  </m:oMath>
                </a14:m>
                <a:r>
                  <a:rPr lang="en-US" sz="1800" dirty="0">
                    <a:ln>
                      <a:solidFill>
                        <a:schemeClr val="accent2">
                          <a:lumMod val="50000"/>
                        </a:schemeClr>
                      </a:solidFill>
                    </a:ln>
                  </a:rPr>
                  <a:t>on </a:t>
                </a:r>
                <a:r>
                  <a:rPr lang="en-US" sz="1800" dirty="0" smtClean="0">
                    <a:ln>
                      <a:solidFill>
                        <a:schemeClr val="accent2">
                          <a:lumMod val="50000"/>
                        </a:schemeClr>
                      </a:solidFill>
                    </a:ln>
                  </a:rPr>
                  <a:t>space S, and </a:t>
                </a:r>
                <a:r>
                  <a:rPr lang="en-US" sz="1800" dirty="0">
                    <a:ln>
                      <a:solidFill>
                        <a:schemeClr val="accent2">
                          <a:lumMod val="50000"/>
                        </a:schemeClr>
                      </a:solidFill>
                    </a:ln>
                  </a:rPr>
                  <a:t>we let R be </a:t>
                </a:r>
                <a:r>
                  <a:rPr lang="en-US" sz="1800" dirty="0" smtClean="0">
                    <a:ln>
                      <a:solidFill>
                        <a:schemeClr val="accent2">
                          <a:lumMod val="50000"/>
                        </a:schemeClr>
                      </a:solidFill>
                    </a:ln>
                  </a:rPr>
                  <a:t>an </a:t>
                </a:r>
                <a:r>
                  <a:rPr lang="en-US" sz="1800" dirty="0">
                    <a:ln>
                      <a:solidFill>
                        <a:schemeClr val="accent2">
                          <a:lumMod val="50000"/>
                        </a:schemeClr>
                      </a:solidFill>
                    </a:ln>
                  </a:rPr>
                  <a:t>invariant relation for w. Then: </a:t>
                </a:r>
                <a14:m>
                  <m:oMath xmlns:m="http://schemas.openxmlformats.org/officeDocument/2006/math">
                    <m:r>
                      <a:rPr lang="en-US" sz="1800" i="1" dirty="0" smtClean="0">
                        <a:ln>
                          <a:solidFill>
                            <a:schemeClr val="accent2">
                              <a:lumMod val="50000"/>
                            </a:schemeClr>
                          </a:solidFill>
                        </a:ln>
                        <a:latin typeface="Cambria Math"/>
                      </a:rPr>
                      <m:t>𝑊𝐿</m:t>
                    </m:r>
                    <m:r>
                      <a:rPr lang="en-US" sz="1800" i="1" dirty="0" smtClean="0">
                        <a:ln>
                          <a:solidFill>
                            <a:schemeClr val="accent2">
                              <a:lumMod val="50000"/>
                            </a:schemeClr>
                          </a:solidFill>
                        </a:ln>
                        <a:latin typeface="Cambria Math"/>
                        <a:ea typeface="Cambria Math"/>
                      </a:rPr>
                      <m:t>⊆</m:t>
                    </m:r>
                    <m:r>
                      <a:rPr lang="en-US" sz="1800" b="0" i="1" dirty="0" smtClean="0">
                        <a:ln>
                          <a:solidFill>
                            <a:schemeClr val="accent2">
                              <a:lumMod val="50000"/>
                            </a:schemeClr>
                          </a:solidFill>
                        </a:ln>
                        <a:latin typeface="Cambria Math"/>
                        <a:ea typeface="Cambria Math"/>
                      </a:rPr>
                      <m:t>𝑅</m:t>
                    </m:r>
                    <m:bar>
                      <m:barPr>
                        <m:pos m:val="top"/>
                        <m:ctrlPr>
                          <a:rPr lang="en-US" sz="1800" b="0" i="1" dirty="0" smtClean="0">
                            <a:ln>
                              <a:solidFill>
                                <a:schemeClr val="accent2">
                                  <a:lumMod val="50000"/>
                                </a:schemeClr>
                              </a:solidFill>
                            </a:ln>
                            <a:latin typeface="Cambria Math"/>
                            <a:ea typeface="Cambria Math"/>
                          </a:rPr>
                        </m:ctrlPr>
                      </m:barPr>
                      <m:e>
                        <m:r>
                          <a:rPr lang="en-US" sz="1800" i="1" dirty="0" smtClean="0">
                            <a:ln>
                              <a:solidFill>
                                <a:schemeClr val="accent2">
                                  <a:lumMod val="50000"/>
                                </a:schemeClr>
                              </a:solidFill>
                            </a:ln>
                            <a:latin typeface="Cambria Math"/>
                          </a:rPr>
                          <m:t>𝑇</m:t>
                        </m:r>
                      </m:e>
                    </m:bar>
                  </m:oMath>
                </a14:m>
                <a:endParaRPr lang="en-US" sz="2400" dirty="0" smtClean="0">
                  <a:ln>
                    <a:solidFill>
                      <a:schemeClr val="accent2">
                        <a:lumMod val="50000"/>
                      </a:schemeClr>
                    </a:solidFill>
                  </a:ln>
                </a:endParaRPr>
              </a:p>
              <a:p>
                <a:pPr marL="0" indent="0">
                  <a:buNone/>
                </a:pPr>
                <a:endParaRPr lang="en-US" sz="1800" b="1" u="sng" dirty="0" smtClean="0"/>
              </a:p>
              <a:p>
                <a:pPr marL="400050"/>
                <a:r>
                  <a:rPr lang="en-US" sz="2000" dirty="0" smtClean="0"/>
                  <a:t>Capturing  aspects of abort freedom</a:t>
                </a:r>
              </a:p>
              <a:p>
                <a:pPr marL="400050"/>
                <a:endParaRPr lang="en-US" sz="2000" dirty="0" smtClean="0"/>
              </a:p>
              <a:p>
                <a:pPr marL="57150" indent="0">
                  <a:buNone/>
                </a:pPr>
                <a:r>
                  <a:rPr lang="en-US" sz="1800" u="sng" dirty="0">
                    <a:ln>
                      <a:solidFill>
                        <a:schemeClr val="accent2">
                          <a:lumMod val="50000"/>
                        </a:schemeClr>
                      </a:solidFill>
                    </a:ln>
                  </a:rPr>
                  <a:t>Theorem </a:t>
                </a:r>
                <a:r>
                  <a:rPr lang="en-US" sz="1800" u="sng" dirty="0" smtClean="0">
                    <a:ln>
                      <a:solidFill>
                        <a:schemeClr val="accent2">
                          <a:lumMod val="50000"/>
                        </a:schemeClr>
                      </a:solidFill>
                    </a:ln>
                  </a:rPr>
                  <a:t>2</a:t>
                </a:r>
              </a:p>
              <a:p>
                <a:pPr marL="57150" indent="0">
                  <a:buNone/>
                </a:pPr>
                <a:r>
                  <a:rPr lang="en-US" sz="1800" dirty="0" smtClean="0">
                    <a:ln>
                      <a:solidFill>
                        <a:schemeClr val="accent2">
                          <a:lumMod val="50000"/>
                        </a:schemeClr>
                      </a:solidFill>
                    </a:ln>
                  </a:rPr>
                  <a:t> </a:t>
                </a:r>
                <a:r>
                  <a:rPr lang="en-US" sz="1800" dirty="0">
                    <a:ln>
                      <a:solidFill>
                        <a:schemeClr val="accent2">
                          <a:lumMod val="50000"/>
                        </a:schemeClr>
                      </a:solidFill>
                    </a:ln>
                  </a:rPr>
                  <a:t>We consider a while loop w of the form </a:t>
                </a:r>
                <a:r>
                  <a:rPr lang="en-US" sz="1800" i="1" dirty="0">
                    <a:ln>
                      <a:solidFill>
                        <a:schemeClr val="accent2">
                          <a:lumMod val="50000"/>
                        </a:schemeClr>
                      </a:solidFill>
                    </a:ln>
                    <a:latin typeface="Cambria Math"/>
                  </a:rPr>
                  <a:t>w: while (t) {b} </a:t>
                </a:r>
                <a:r>
                  <a:rPr lang="en-US" sz="1800" dirty="0">
                    <a:ln>
                      <a:solidFill>
                        <a:schemeClr val="accent2">
                          <a:lumMod val="50000"/>
                        </a:schemeClr>
                      </a:solidFill>
                    </a:ln>
                  </a:rPr>
                  <a:t>on space </a:t>
                </a:r>
                <a14:m>
                  <m:oMath xmlns:m="http://schemas.openxmlformats.org/officeDocument/2006/math">
                    <m:r>
                      <a:rPr lang="en-US" sz="1800" i="1" dirty="0" smtClean="0">
                        <a:ln>
                          <a:solidFill>
                            <a:schemeClr val="accent2">
                              <a:lumMod val="50000"/>
                            </a:schemeClr>
                          </a:solidFill>
                        </a:ln>
                        <a:latin typeface="Cambria Math"/>
                      </a:rPr>
                      <m:t>𝑆</m:t>
                    </m:r>
                  </m:oMath>
                </a14:m>
                <a:r>
                  <a:rPr lang="en-US" sz="1800" i="1" dirty="0">
                    <a:ln>
                      <a:solidFill>
                        <a:schemeClr val="accent2">
                          <a:lumMod val="50000"/>
                        </a:schemeClr>
                      </a:solidFill>
                    </a:ln>
                    <a:latin typeface="Cambria Math"/>
                  </a:rPr>
                  <a:t>, </a:t>
                </a:r>
                <a:r>
                  <a:rPr lang="en-US" sz="1800" dirty="0">
                    <a:ln>
                      <a:solidFill>
                        <a:schemeClr val="accent2">
                          <a:lumMod val="50000"/>
                        </a:schemeClr>
                      </a:solidFill>
                    </a:ln>
                  </a:rPr>
                  <a:t>and we let B′ be a superset of </a:t>
                </a:r>
                <a14:m>
                  <m:oMath xmlns:m="http://schemas.openxmlformats.org/officeDocument/2006/math">
                    <m:r>
                      <a:rPr lang="en-US" sz="1800" i="1" dirty="0" smtClean="0">
                        <a:ln>
                          <a:solidFill>
                            <a:schemeClr val="accent2">
                              <a:lumMod val="50000"/>
                            </a:schemeClr>
                          </a:solidFill>
                        </a:ln>
                        <a:latin typeface="Cambria Math"/>
                      </a:rPr>
                      <m:t>(</m:t>
                    </m:r>
                    <m:r>
                      <a:rPr lang="en-US" sz="1800" i="1" dirty="0" smtClean="0">
                        <a:ln>
                          <a:solidFill>
                            <a:schemeClr val="accent2">
                              <a:lumMod val="50000"/>
                            </a:schemeClr>
                          </a:solidFill>
                        </a:ln>
                        <a:latin typeface="Cambria Math"/>
                      </a:rPr>
                      <m:t>𝑇</m:t>
                    </m:r>
                    <m:r>
                      <a:rPr lang="en-US" sz="1800" i="1" dirty="0" smtClean="0">
                        <a:ln>
                          <a:solidFill>
                            <a:schemeClr val="accent2">
                              <a:lumMod val="50000"/>
                            </a:schemeClr>
                          </a:solidFill>
                        </a:ln>
                        <a:latin typeface="Cambria Math"/>
                      </a:rPr>
                      <m:t>∩</m:t>
                    </m:r>
                    <m:r>
                      <a:rPr lang="en-US" sz="1800" i="1" dirty="0" smtClean="0">
                        <a:ln>
                          <a:solidFill>
                            <a:schemeClr val="accent2">
                              <a:lumMod val="50000"/>
                            </a:schemeClr>
                          </a:solidFill>
                        </a:ln>
                        <a:latin typeface="Cambria Math"/>
                      </a:rPr>
                      <m:t>𝐵</m:t>
                    </m:r>
                    <m:r>
                      <a:rPr lang="en-US" sz="1800" i="1" dirty="0" smtClean="0">
                        <a:ln>
                          <a:solidFill>
                            <a:schemeClr val="accent2">
                              <a:lumMod val="50000"/>
                            </a:schemeClr>
                          </a:solidFill>
                        </a:ln>
                        <a:latin typeface="Cambria Math"/>
                      </a:rPr>
                      <m:t>). </m:t>
                    </m:r>
                  </m:oMath>
                </a14:m>
                <a:r>
                  <a:rPr lang="en-US" sz="1800" dirty="0">
                    <a:ln>
                      <a:solidFill>
                        <a:schemeClr val="accent2">
                          <a:lumMod val="50000"/>
                        </a:schemeClr>
                      </a:solidFill>
                    </a:ln>
                  </a:rPr>
                  <a:t>If B′ satisfies the following conditions: </a:t>
                </a:r>
                <a:endParaRPr lang="en-US" sz="1800" dirty="0" smtClean="0">
                  <a:ln>
                    <a:solidFill>
                      <a:schemeClr val="accent2">
                        <a:lumMod val="50000"/>
                      </a:schemeClr>
                    </a:solidFill>
                  </a:ln>
                </a:endParaRPr>
              </a:p>
              <a:p>
                <a:pPr lvl="1"/>
                <a14:m>
                  <m:oMath xmlns:m="http://schemas.openxmlformats.org/officeDocument/2006/math">
                    <m:sSup>
                      <m:sSupPr>
                        <m:ctrlPr>
                          <a:rPr lang="en-US" sz="1400" b="0" i="1" smtClean="0">
                            <a:ln>
                              <a:solidFill>
                                <a:schemeClr val="accent2">
                                  <a:lumMod val="50000"/>
                                </a:schemeClr>
                              </a:solidFill>
                            </a:ln>
                            <a:latin typeface="Cambria Math"/>
                          </a:rPr>
                        </m:ctrlPr>
                      </m:sSupPr>
                      <m:e>
                        <m:r>
                          <a:rPr lang="en-US" sz="1400" b="0" i="1" smtClean="0">
                            <a:ln>
                              <a:solidFill>
                                <a:schemeClr val="accent2">
                                  <a:lumMod val="50000"/>
                                </a:schemeClr>
                              </a:solidFill>
                            </a:ln>
                            <a:latin typeface="Cambria Math"/>
                          </a:rPr>
                          <m:t>𝐵</m:t>
                        </m:r>
                      </m:e>
                      <m:sup>
                        <m:r>
                          <a:rPr lang="en-US" sz="1400" b="0" i="1" smtClean="0">
                            <a:ln>
                              <a:solidFill>
                                <a:schemeClr val="accent2">
                                  <a:lumMod val="50000"/>
                                </a:schemeClr>
                              </a:solidFill>
                            </a:ln>
                            <a:latin typeface="Cambria Math"/>
                          </a:rPr>
                          <m:t>′+</m:t>
                        </m:r>
                      </m:sup>
                    </m:sSup>
                    <m:r>
                      <a:rPr lang="en-US" sz="1400" b="0" i="1" smtClean="0">
                        <a:ln>
                          <a:solidFill>
                            <a:schemeClr val="accent2">
                              <a:lumMod val="50000"/>
                            </a:schemeClr>
                          </a:solidFill>
                        </a:ln>
                        <a:latin typeface="Cambria Math"/>
                        <a:ea typeface="Cambria Math"/>
                      </a:rPr>
                      <m:t>∩</m:t>
                    </m:r>
                    <m:r>
                      <a:rPr lang="en-US" sz="1400" b="0" i="1" smtClean="0">
                        <a:ln>
                          <a:solidFill>
                            <a:schemeClr val="accent2">
                              <a:lumMod val="50000"/>
                            </a:schemeClr>
                          </a:solidFill>
                        </a:ln>
                        <a:latin typeface="Cambria Math"/>
                        <a:ea typeface="Cambria Math"/>
                      </a:rPr>
                      <m:t>𝐼</m:t>
                    </m:r>
                    <m:r>
                      <a:rPr lang="en-US" sz="1400" b="0" i="1" smtClean="0">
                        <a:ln>
                          <a:solidFill>
                            <a:schemeClr val="accent2">
                              <a:lumMod val="50000"/>
                            </a:schemeClr>
                          </a:solidFill>
                        </a:ln>
                        <a:latin typeface="Cambria Math"/>
                        <a:ea typeface="Cambria Math"/>
                      </a:rPr>
                      <m:t>=∅</m:t>
                    </m:r>
                  </m:oMath>
                </a14:m>
                <a:r>
                  <a:rPr lang="en-US" sz="1400" dirty="0" smtClean="0">
                    <a:ln>
                      <a:solidFill>
                        <a:schemeClr val="accent2">
                          <a:lumMod val="50000"/>
                        </a:schemeClr>
                      </a:solidFill>
                    </a:ln>
                  </a:rPr>
                  <a:t>  </a:t>
                </a:r>
              </a:p>
              <a:p>
                <a:pPr lvl="1"/>
                <a:r>
                  <a:rPr lang="en-US" sz="1400" dirty="0" smtClean="0">
                    <a:ln>
                      <a:solidFill>
                        <a:schemeClr val="accent2">
                          <a:lumMod val="50000"/>
                        </a:schemeClr>
                      </a:solidFill>
                    </a:ln>
                  </a:rPr>
                  <a:t>The </a:t>
                </a:r>
                <a:r>
                  <a:rPr lang="en-US" sz="1400" dirty="0">
                    <a:ln>
                      <a:solidFill>
                        <a:schemeClr val="accent2">
                          <a:lumMod val="50000"/>
                        </a:schemeClr>
                      </a:solidFill>
                    </a:ln>
                  </a:rPr>
                  <a:t>following relation </a:t>
                </a:r>
                <a14:m>
                  <m:oMath xmlns:m="http://schemas.openxmlformats.org/officeDocument/2006/math">
                    <m:acc>
                      <m:accPr>
                        <m:chr m:val="̅"/>
                        <m:ctrlPr>
                          <a:rPr lang="en-US" sz="1400" i="1" dirty="0" smtClean="0">
                            <a:ln>
                              <a:solidFill>
                                <a:schemeClr val="accent2">
                                  <a:lumMod val="50000"/>
                                </a:schemeClr>
                              </a:solidFill>
                            </a:ln>
                            <a:latin typeface="Cambria Math"/>
                          </a:rPr>
                        </m:ctrlPr>
                      </m:accPr>
                      <m:e>
                        <m:r>
                          <a:rPr lang="en-US" sz="1400" i="1" dirty="0">
                            <a:ln>
                              <a:solidFill>
                                <a:schemeClr val="accent2">
                                  <a:lumMod val="50000"/>
                                </a:schemeClr>
                              </a:solidFill>
                            </a:ln>
                            <a:latin typeface="Cambria Math"/>
                          </a:rPr>
                          <m:t>𝑄</m:t>
                        </m:r>
                        <m:r>
                          <a:rPr lang="en-US" sz="1400" i="1" dirty="0">
                            <a:ln>
                              <a:solidFill>
                                <a:schemeClr val="accent2">
                                  <a:lumMod val="50000"/>
                                </a:schemeClr>
                              </a:solidFill>
                            </a:ln>
                            <a:latin typeface="Cambria Math"/>
                          </a:rPr>
                          <m:t>=</m:t>
                        </m:r>
                        <m:sSup>
                          <m:sSupPr>
                            <m:ctrlPr>
                              <a:rPr lang="en-US" sz="1400" i="1" dirty="0">
                                <a:ln>
                                  <a:solidFill>
                                    <a:schemeClr val="accent2">
                                      <a:lumMod val="50000"/>
                                    </a:schemeClr>
                                  </a:solidFill>
                                </a:ln>
                                <a:latin typeface="Cambria Math"/>
                              </a:rPr>
                            </m:ctrlPr>
                          </m:sSupPr>
                          <m:e>
                            <m:r>
                              <a:rPr lang="en-US" sz="1400" i="1" dirty="0">
                                <a:ln>
                                  <a:solidFill>
                                    <a:schemeClr val="accent2">
                                      <a:lumMod val="50000"/>
                                    </a:schemeClr>
                                  </a:solidFill>
                                </a:ln>
                                <a:latin typeface="Cambria Math"/>
                              </a:rPr>
                              <m:t>𝐵</m:t>
                            </m:r>
                          </m:e>
                          <m:sup>
                            <m:r>
                              <a:rPr lang="en-US" sz="1400" i="1" dirty="0">
                                <a:ln>
                                  <a:solidFill>
                                    <a:schemeClr val="accent2">
                                      <a:lumMod val="50000"/>
                                    </a:schemeClr>
                                  </a:solidFill>
                                </a:ln>
                                <a:latin typeface="Cambria Math"/>
                              </a:rPr>
                              <m:t>′∗</m:t>
                            </m:r>
                          </m:sup>
                        </m:sSup>
                        <m:r>
                          <a:rPr lang="en-US" sz="1400" i="1" dirty="0">
                            <a:ln>
                              <a:solidFill>
                                <a:schemeClr val="accent2">
                                  <a:lumMod val="50000"/>
                                </a:schemeClr>
                              </a:solidFill>
                            </a:ln>
                            <a:latin typeface="Cambria Math"/>
                          </a:rPr>
                          <m:t>(</m:t>
                        </m:r>
                        <m:sSup>
                          <m:sSupPr>
                            <m:ctrlPr>
                              <a:rPr lang="en-US" sz="1400" i="1" dirty="0">
                                <a:ln>
                                  <a:solidFill>
                                    <a:schemeClr val="accent2">
                                      <a:lumMod val="50000"/>
                                    </a:schemeClr>
                                  </a:solidFill>
                                </a:ln>
                                <a:latin typeface="Cambria Math"/>
                              </a:rPr>
                            </m:ctrlPr>
                          </m:sSupPr>
                          <m:e>
                            <m:r>
                              <a:rPr lang="en-US" sz="1400" i="1" dirty="0">
                                <a:ln>
                                  <a:solidFill>
                                    <a:schemeClr val="accent2">
                                      <a:lumMod val="50000"/>
                                    </a:schemeClr>
                                  </a:solidFill>
                                </a:ln>
                                <a:latin typeface="Cambria Math"/>
                              </a:rPr>
                              <m:t>𝐵</m:t>
                            </m:r>
                          </m:e>
                          <m:sup>
                            <m:r>
                              <a:rPr lang="en-US" sz="1400" i="1" dirty="0">
                                <a:ln>
                                  <a:solidFill>
                                    <a:schemeClr val="accent2">
                                      <a:lumMod val="50000"/>
                                    </a:schemeClr>
                                  </a:solidFill>
                                </a:ln>
                                <a:latin typeface="Cambria Math"/>
                              </a:rPr>
                              <m:t>′+</m:t>
                            </m:r>
                          </m:sup>
                        </m:sSup>
                        <m:r>
                          <a:rPr lang="en-US" sz="1400" i="1" dirty="0">
                            <a:ln>
                              <a:solidFill>
                                <a:schemeClr val="accent2">
                                  <a:lumMod val="50000"/>
                                </a:schemeClr>
                              </a:solidFill>
                            </a:ln>
                            <a:latin typeface="Cambria Math"/>
                          </a:rPr>
                          <m:t>∩</m:t>
                        </m:r>
                        <m:r>
                          <a:rPr lang="en-US" sz="1400" i="1" dirty="0">
                            <a:ln>
                              <a:solidFill>
                                <a:schemeClr val="accent2">
                                  <a:lumMod val="50000"/>
                                </a:schemeClr>
                              </a:solidFill>
                            </a:ln>
                            <a:latin typeface="Cambria Math"/>
                          </a:rPr>
                          <m:t>𝑉</m:t>
                        </m:r>
                        <m:r>
                          <a:rPr lang="en-US" sz="1400" i="1" dirty="0">
                            <a:ln>
                              <a:solidFill>
                                <a:schemeClr val="accent2">
                                  <a:lumMod val="50000"/>
                                </a:schemeClr>
                              </a:solidFill>
                            </a:ln>
                            <a:latin typeface="Cambria Math"/>
                          </a:rPr>
                          <m:t> )</m:t>
                        </m:r>
                      </m:e>
                    </m:acc>
                  </m:oMath>
                </a14:m>
                <a:r>
                  <a:rPr lang="en-US" sz="1400" dirty="0">
                    <a:ln>
                      <a:solidFill>
                        <a:schemeClr val="accent2">
                          <a:lumMod val="50000"/>
                        </a:schemeClr>
                      </a:solidFill>
                    </a:ln>
                  </a:rPr>
                  <a:t>is transitive, for an arbitrary vector V . </a:t>
                </a:r>
                <a:endParaRPr lang="en-US" sz="1400" dirty="0" smtClean="0">
                  <a:ln>
                    <a:solidFill>
                      <a:schemeClr val="accent2">
                        <a:lumMod val="50000"/>
                      </a:schemeClr>
                    </a:solidFill>
                  </a:ln>
                </a:endParaRPr>
              </a:p>
              <a:p>
                <a:pPr lvl="1"/>
                <a14:m>
                  <m:oMath xmlns:m="http://schemas.openxmlformats.org/officeDocument/2006/math">
                    <m:r>
                      <a:rPr lang="en-US" sz="1400" i="1" dirty="0" smtClean="0">
                        <a:ln>
                          <a:solidFill>
                            <a:schemeClr val="accent2">
                              <a:lumMod val="50000"/>
                            </a:schemeClr>
                          </a:solidFill>
                        </a:ln>
                        <a:latin typeface="Cambria Math"/>
                      </a:rPr>
                      <m:t>𝑇</m:t>
                    </m:r>
                    <m:r>
                      <a:rPr lang="en-US" sz="1400" i="1" dirty="0" smtClean="0">
                        <a:ln>
                          <a:solidFill>
                            <a:schemeClr val="accent2">
                              <a:lumMod val="50000"/>
                            </a:schemeClr>
                          </a:solidFill>
                        </a:ln>
                        <a:latin typeface="Cambria Math"/>
                      </a:rPr>
                      <m:t> ∩ </m:t>
                    </m:r>
                    <m:r>
                      <a:rPr lang="en-US" sz="1400" i="1" dirty="0">
                        <a:ln>
                          <a:solidFill>
                            <a:schemeClr val="accent2">
                              <a:lumMod val="50000"/>
                            </a:schemeClr>
                          </a:solidFill>
                        </a:ln>
                        <a:latin typeface="Cambria Math"/>
                      </a:rPr>
                      <m:t>𝐵</m:t>
                    </m:r>
                    <m:r>
                      <a:rPr lang="en-US" sz="1400" i="1" dirty="0">
                        <a:ln>
                          <a:solidFill>
                            <a:schemeClr val="accent2">
                              <a:lumMod val="50000"/>
                            </a:schemeClr>
                          </a:solidFill>
                        </a:ln>
                        <a:latin typeface="Cambria Math"/>
                      </a:rPr>
                      <m:t> ∩ </m:t>
                    </m:r>
                    <m:sSup>
                      <m:sSupPr>
                        <m:ctrlPr>
                          <a:rPr lang="en-US" sz="1400" i="1" dirty="0">
                            <a:ln>
                              <a:solidFill>
                                <a:schemeClr val="accent2">
                                  <a:lumMod val="50000"/>
                                </a:schemeClr>
                              </a:solidFill>
                            </a:ln>
                            <a:latin typeface="Cambria Math"/>
                          </a:rPr>
                        </m:ctrlPr>
                      </m:sSupPr>
                      <m:e>
                        <m:r>
                          <a:rPr lang="en-US" sz="1400" i="1" dirty="0">
                            <a:ln>
                              <a:solidFill>
                                <a:schemeClr val="accent2">
                                  <a:lumMod val="50000"/>
                                </a:schemeClr>
                              </a:solidFill>
                            </a:ln>
                            <a:latin typeface="Cambria Math"/>
                          </a:rPr>
                          <m:t>𝐵</m:t>
                        </m:r>
                      </m:e>
                      <m:sup>
                        <m:r>
                          <a:rPr lang="en-US" sz="1400" i="1" dirty="0">
                            <a:ln>
                              <a:solidFill>
                                <a:schemeClr val="accent2">
                                  <a:lumMod val="50000"/>
                                </a:schemeClr>
                              </a:solidFill>
                            </a:ln>
                            <a:latin typeface="Cambria Math"/>
                          </a:rPr>
                          <m:t>′+</m:t>
                        </m:r>
                      </m:sup>
                    </m:sSup>
                    <m:r>
                      <a:rPr lang="en-US" sz="1400" i="1" dirty="0">
                        <a:ln>
                          <a:solidFill>
                            <a:schemeClr val="accent2">
                              <a:lumMod val="50000"/>
                            </a:schemeClr>
                          </a:solidFill>
                        </a:ln>
                        <a:latin typeface="Cambria Math"/>
                      </a:rPr>
                      <m:t>𝐵</m:t>
                    </m:r>
                    <m:r>
                      <a:rPr lang="en-US" sz="1400" i="1" dirty="0">
                        <a:ln>
                          <a:solidFill>
                            <a:schemeClr val="accent2">
                              <a:lumMod val="50000"/>
                            </a:schemeClr>
                          </a:solidFill>
                        </a:ln>
                        <a:latin typeface="Cambria Math"/>
                      </a:rPr>
                      <m:t>′ = ∅. </m:t>
                    </m:r>
                  </m:oMath>
                </a14:m>
                <a:r>
                  <a:rPr lang="en-US" sz="1400" dirty="0" smtClean="0">
                    <a:ln>
                      <a:solidFill>
                        <a:schemeClr val="accent2">
                          <a:lumMod val="50000"/>
                        </a:schemeClr>
                      </a:solidFill>
                    </a:ln>
                  </a:rPr>
                  <a:t> ( condition of concordance)</a:t>
                </a:r>
              </a:p>
              <a:p>
                <a:pPr marL="57150" indent="0">
                  <a:buNone/>
                </a:pPr>
                <a:r>
                  <a:rPr lang="en-US" sz="1800" dirty="0" smtClean="0">
                    <a:ln>
                      <a:solidFill>
                        <a:schemeClr val="accent2">
                          <a:lumMod val="50000"/>
                        </a:schemeClr>
                      </a:solidFill>
                    </a:ln>
                  </a:rPr>
                  <a:t>then </a:t>
                </a:r>
                <a14:m>
                  <m:oMath xmlns:m="http://schemas.openxmlformats.org/officeDocument/2006/math">
                    <m:r>
                      <a:rPr lang="en-US" sz="1800" i="1" dirty="0" smtClean="0">
                        <a:ln>
                          <a:solidFill>
                            <a:schemeClr val="accent2">
                              <a:lumMod val="50000"/>
                            </a:schemeClr>
                          </a:solidFill>
                        </a:ln>
                        <a:latin typeface="Cambria Math"/>
                      </a:rPr>
                      <m:t>𝑅</m:t>
                    </m:r>
                    <m:r>
                      <a:rPr lang="en-US" sz="1800" i="1" dirty="0" smtClean="0">
                        <a:ln>
                          <a:solidFill>
                            <a:schemeClr val="accent2">
                              <a:lumMod val="50000"/>
                            </a:schemeClr>
                          </a:solidFill>
                        </a:ln>
                        <a:latin typeface="Cambria Math"/>
                      </a:rPr>
                      <m:t> =</m:t>
                    </m:r>
                    <m:bar>
                      <m:barPr>
                        <m:pos m:val="top"/>
                        <m:ctrlPr>
                          <a:rPr lang="en-US" sz="1800" b="0" i="1" dirty="0" smtClean="0">
                            <a:ln>
                              <a:solidFill>
                                <a:schemeClr val="accent2">
                                  <a:lumMod val="50000"/>
                                </a:schemeClr>
                              </a:solidFill>
                            </a:ln>
                            <a:latin typeface="Cambria Math"/>
                          </a:rPr>
                        </m:ctrlPr>
                      </m:barPr>
                      <m:e>
                        <m:d>
                          <m:dPr>
                            <m:ctrlPr>
                              <a:rPr lang="en-US" sz="1800" i="1" dirty="0" smtClean="0">
                                <a:ln>
                                  <a:solidFill>
                                    <a:schemeClr val="accent2">
                                      <a:lumMod val="50000"/>
                                    </a:schemeClr>
                                  </a:solidFill>
                                </a:ln>
                                <a:latin typeface="Cambria Math"/>
                              </a:rPr>
                            </m:ctrlPr>
                          </m:dPr>
                          <m:e>
                            <m:sSup>
                              <m:sSupPr>
                                <m:ctrlPr>
                                  <a:rPr lang="en-US" sz="1800" b="0" i="1" dirty="0" smtClean="0">
                                    <a:ln>
                                      <a:solidFill>
                                        <a:schemeClr val="accent2">
                                          <a:lumMod val="50000"/>
                                        </a:schemeClr>
                                      </a:solidFill>
                                    </a:ln>
                                    <a:latin typeface="Cambria Math"/>
                                  </a:rPr>
                                </m:ctrlPr>
                              </m:sSupPr>
                              <m:e>
                                <m:sSup>
                                  <m:sSupPr>
                                    <m:ctrlPr>
                                      <a:rPr lang="en-US" sz="1800" i="1" dirty="0">
                                        <a:ln>
                                          <a:solidFill>
                                            <a:schemeClr val="accent2">
                                              <a:lumMod val="50000"/>
                                            </a:schemeClr>
                                          </a:solidFill>
                                        </a:ln>
                                        <a:latin typeface="Cambria Math"/>
                                      </a:rPr>
                                    </m:ctrlPr>
                                  </m:sSupPr>
                                  <m:e>
                                    <m:r>
                                      <a:rPr lang="en-US" sz="1800" i="1" dirty="0" smtClean="0">
                                        <a:ln>
                                          <a:solidFill>
                                            <a:schemeClr val="accent2">
                                              <a:lumMod val="50000"/>
                                            </a:schemeClr>
                                          </a:solidFill>
                                        </a:ln>
                                        <a:latin typeface="Cambria Math"/>
                                      </a:rPr>
                                      <m:t>𝐵</m:t>
                                    </m:r>
                                  </m:e>
                                  <m:sup>
                                    <m:r>
                                      <a:rPr lang="en-US" sz="1800" i="1" dirty="0">
                                        <a:ln>
                                          <a:solidFill>
                                            <a:schemeClr val="accent2">
                                              <a:lumMod val="50000"/>
                                            </a:schemeClr>
                                          </a:solidFill>
                                        </a:ln>
                                        <a:latin typeface="Cambria Math"/>
                                      </a:rPr>
                                      <m:t>′</m:t>
                                    </m:r>
                                  </m:sup>
                                </m:sSup>
                              </m:e>
                              <m:sup>
                                <m:r>
                                  <a:rPr lang="en-US" sz="1800" i="1" dirty="0">
                                    <a:ln>
                                      <a:solidFill>
                                        <a:schemeClr val="accent2">
                                          <a:lumMod val="50000"/>
                                        </a:schemeClr>
                                      </a:solidFill>
                                    </a:ln>
                                    <a:latin typeface="Cambria Math"/>
                                  </a:rPr>
                                  <m:t>∗</m:t>
                                </m:r>
                              </m:sup>
                            </m:sSup>
                            <m:d>
                              <m:dPr>
                                <m:ctrlPr>
                                  <a:rPr lang="en-US" sz="1800" i="1" dirty="0">
                                    <a:ln>
                                      <a:solidFill>
                                        <a:schemeClr val="accent2">
                                          <a:lumMod val="50000"/>
                                        </a:schemeClr>
                                      </a:solidFill>
                                    </a:ln>
                                    <a:latin typeface="Cambria Math"/>
                                  </a:rPr>
                                </m:ctrlPr>
                              </m:dPr>
                              <m:e>
                                <m:sSup>
                                  <m:sSupPr>
                                    <m:ctrlPr>
                                      <a:rPr lang="en-US" sz="1800" b="0" i="1" dirty="0" smtClean="0">
                                        <a:ln>
                                          <a:solidFill>
                                            <a:schemeClr val="accent2">
                                              <a:lumMod val="50000"/>
                                            </a:schemeClr>
                                          </a:solidFill>
                                        </a:ln>
                                        <a:latin typeface="Cambria Math"/>
                                      </a:rPr>
                                    </m:ctrlPr>
                                  </m:sSupPr>
                                  <m:e>
                                    <m:sSup>
                                      <m:sSupPr>
                                        <m:ctrlPr>
                                          <a:rPr lang="en-US" sz="1800" i="1" dirty="0">
                                            <a:ln>
                                              <a:solidFill>
                                                <a:schemeClr val="accent2">
                                                  <a:lumMod val="50000"/>
                                                </a:schemeClr>
                                              </a:solidFill>
                                            </a:ln>
                                            <a:latin typeface="Cambria Math"/>
                                          </a:rPr>
                                        </m:ctrlPr>
                                      </m:sSupPr>
                                      <m:e>
                                        <m:r>
                                          <a:rPr lang="en-US" sz="1800" i="1" dirty="0">
                                            <a:ln>
                                              <a:solidFill>
                                                <a:schemeClr val="accent2">
                                                  <a:lumMod val="50000"/>
                                                </a:schemeClr>
                                              </a:solidFill>
                                            </a:ln>
                                            <a:latin typeface="Cambria Math"/>
                                          </a:rPr>
                                          <m:t>𝐵</m:t>
                                        </m:r>
                                      </m:e>
                                      <m:sup>
                                        <m:r>
                                          <a:rPr lang="en-US" sz="1800" i="1" dirty="0">
                                            <a:ln>
                                              <a:solidFill>
                                                <a:schemeClr val="accent2">
                                                  <a:lumMod val="50000"/>
                                                </a:schemeClr>
                                              </a:solidFill>
                                            </a:ln>
                                            <a:latin typeface="Cambria Math"/>
                                          </a:rPr>
                                          <m:t>′</m:t>
                                        </m:r>
                                      </m:sup>
                                    </m:sSup>
                                  </m:e>
                                  <m:sup>
                                    <m:r>
                                      <a:rPr lang="en-US" sz="1800" i="1" dirty="0">
                                        <a:ln>
                                          <a:solidFill>
                                            <a:schemeClr val="accent2">
                                              <a:lumMod val="50000"/>
                                            </a:schemeClr>
                                          </a:solidFill>
                                        </a:ln>
                                        <a:latin typeface="Cambria Math"/>
                                      </a:rPr>
                                      <m:t>+</m:t>
                                    </m:r>
                                  </m:sup>
                                </m:sSup>
                                <m:r>
                                  <a:rPr lang="en-US" sz="1800" i="1" dirty="0">
                                    <a:ln>
                                      <a:solidFill>
                                        <a:schemeClr val="accent2">
                                          <a:lumMod val="50000"/>
                                        </a:schemeClr>
                                      </a:solidFill>
                                    </a:ln>
                                    <a:latin typeface="Cambria Math"/>
                                  </a:rPr>
                                  <m:t> ∩</m:t>
                                </m:r>
                                <m:bar>
                                  <m:barPr>
                                    <m:pos m:val="top"/>
                                    <m:ctrlPr>
                                      <a:rPr lang="en-US" sz="1800" b="0" i="1" dirty="0" smtClean="0">
                                        <a:ln>
                                          <a:solidFill>
                                            <a:schemeClr val="accent2">
                                              <a:lumMod val="50000"/>
                                            </a:schemeClr>
                                          </a:solidFill>
                                        </a:ln>
                                        <a:latin typeface="Cambria Math"/>
                                      </a:rPr>
                                    </m:ctrlPr>
                                  </m:barPr>
                                  <m:e>
                                    <m:r>
                                      <a:rPr lang="en-US" sz="1800" i="1" dirty="0">
                                        <a:ln>
                                          <a:solidFill>
                                            <a:schemeClr val="accent2">
                                              <a:lumMod val="50000"/>
                                            </a:schemeClr>
                                          </a:solidFill>
                                        </a:ln>
                                        <a:latin typeface="Cambria Math"/>
                                      </a:rPr>
                                      <m:t>𝐵𝐿</m:t>
                                    </m:r>
                                  </m:e>
                                </m:bar>
                              </m:e>
                            </m:d>
                          </m:e>
                        </m:d>
                      </m:e>
                    </m:bar>
                  </m:oMath>
                </a14:m>
                <a:r>
                  <a:rPr lang="en-US" sz="1800" dirty="0" smtClean="0">
                    <a:ln>
                      <a:solidFill>
                        <a:schemeClr val="accent2">
                          <a:lumMod val="50000"/>
                        </a:schemeClr>
                      </a:solidFill>
                    </a:ln>
                  </a:rPr>
                  <a:t>is </a:t>
                </a:r>
                <a:r>
                  <a:rPr lang="en-US" sz="1800" dirty="0">
                    <a:ln>
                      <a:solidFill>
                        <a:schemeClr val="accent2">
                          <a:lumMod val="50000"/>
                        </a:schemeClr>
                      </a:solidFill>
                    </a:ln>
                  </a:rPr>
                  <a:t>an invariant relation for w.</a:t>
                </a:r>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905000" y="1236345"/>
                <a:ext cx="7010400" cy="5164455"/>
              </a:xfrm>
              <a:blipFill rotWithShape="1">
                <a:blip r:embed="rId3"/>
                <a:stretch>
                  <a:fillRect l="-783" t="-1181"/>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8</a:t>
            </a:fld>
            <a:endParaRPr lang="en-US"/>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245650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11" end="1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650"/>
            <a:ext cx="9144000" cy="116159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t>Abort-Freedom Invariant Relations</a:t>
            </a:r>
            <a:endParaRPr lang="en-US" sz="3600" b="1" dirty="0"/>
          </a:p>
        </p:txBody>
      </p:sp>
      <p:sp>
        <p:nvSpPr>
          <p:cNvPr id="5" name="Rectangle 4"/>
          <p:cNvSpPr/>
          <p:nvPr/>
        </p:nvSpPr>
        <p:spPr>
          <a:xfrm>
            <a:off x="0" y="1118948"/>
            <a:ext cx="1854048" cy="5764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362200" y="934282"/>
            <a:ext cx="4191000" cy="369332"/>
          </a:xfrm>
          <a:prstGeom prst="rect">
            <a:avLst/>
          </a:prstGeom>
          <a:noFill/>
        </p:spPr>
        <p:txBody>
          <a:bodyPr wrap="square" rtlCol="0">
            <a:spAutoFit/>
          </a:bodyPr>
          <a:lstStyle/>
          <a:p>
            <a:endParaRPr lang="en-US" dirty="0"/>
          </a:p>
        </p:txBody>
      </p:sp>
      <mc:AlternateContent xmlns:mc="http://schemas.openxmlformats.org/markup-compatibility/2006" xmlns:a14="http://schemas.microsoft.com/office/drawing/2010/main">
        <mc:Choice Requires="a14">
          <p:sp>
            <p:nvSpPr>
              <p:cNvPr id="7" name="Content Placeholder 2"/>
              <p:cNvSpPr>
                <a:spLocks noGrp="1"/>
              </p:cNvSpPr>
              <p:nvPr>
                <p:ph idx="1"/>
              </p:nvPr>
            </p:nvSpPr>
            <p:spPr>
              <a:xfrm>
                <a:off x="1905000" y="1118948"/>
                <a:ext cx="7086600" cy="5586652"/>
              </a:xfrm>
            </p:spPr>
            <p:txBody>
              <a:bodyPr/>
              <a:lstStyle/>
              <a:p>
                <a:r>
                  <a:rPr lang="en-US" sz="2400" dirty="0" smtClean="0"/>
                  <a:t>Logical form of Theorem 2 </a:t>
                </a:r>
                <a:endParaRPr lang="en-US" sz="2000" b="0" i="1" dirty="0" smtClean="0">
                  <a:latin typeface="Cambria Math"/>
                  <a:sym typeface="Wingdings" panose="05000000000000000000" pitchFamily="2" charset="2"/>
                </a:endParaRPr>
              </a:p>
              <a:p>
                <a:pPr marL="0" indent="0">
                  <a:buNone/>
                </a:pPr>
                <a:endParaRPr lang="en-US" sz="2000" b="1" i="1" dirty="0" smtClean="0">
                  <a:latin typeface="Cambria Math"/>
                  <a:sym typeface="Wingdings" panose="05000000000000000000" pitchFamily="2" charset="2"/>
                </a:endParaRPr>
              </a:p>
              <a:p>
                <a:pPr marL="0" indent="0">
                  <a:buNone/>
                </a:pPr>
                <a14:m>
                  <m:oMathPara xmlns:m="http://schemas.openxmlformats.org/officeDocument/2006/math">
                    <m:oMathParaPr>
                      <m:jc m:val="centerGroup"/>
                    </m:oMathParaPr>
                    <m:oMath xmlns:m="http://schemas.openxmlformats.org/officeDocument/2006/math">
                      <m:r>
                        <a:rPr lang="en-US" sz="2000" b="1" i="1" smtClean="0">
                          <a:latin typeface="Cambria Math"/>
                          <a:sym typeface="Wingdings" panose="05000000000000000000" pitchFamily="2" charset="2"/>
                        </a:rPr>
                        <m:t>𝑹</m:t>
                      </m:r>
                      <m:r>
                        <a:rPr lang="en-US" sz="2000" b="1" i="1" smtClean="0">
                          <a:latin typeface="Cambria Math"/>
                          <a:sym typeface="Wingdings" panose="05000000000000000000" pitchFamily="2" charset="2"/>
                        </a:rPr>
                        <m:t>=</m:t>
                      </m:r>
                      <m:d>
                        <m:dPr>
                          <m:begChr m:val="{"/>
                          <m:endChr m:val="}"/>
                          <m:ctrlPr>
                            <a:rPr lang="en-US" sz="2000" b="1" i="1" smtClean="0">
                              <a:latin typeface="Cambria Math"/>
                              <a:sym typeface="Wingdings" panose="05000000000000000000" pitchFamily="2" charset="2"/>
                            </a:rPr>
                          </m:ctrlPr>
                        </m:dPr>
                        <m:e>
                          <m:d>
                            <m:dPr>
                              <m:ctrlPr>
                                <a:rPr lang="en-US" sz="2000" b="1" i="1" smtClean="0">
                                  <a:latin typeface="Cambria Math"/>
                                  <a:sym typeface="Wingdings" panose="05000000000000000000" pitchFamily="2" charset="2"/>
                                </a:rPr>
                              </m:ctrlPr>
                            </m:dPr>
                            <m:e>
                              <m:r>
                                <a:rPr lang="en-US" sz="2000" b="1" i="1" smtClean="0">
                                  <a:latin typeface="Cambria Math"/>
                                  <a:sym typeface="Wingdings" panose="05000000000000000000" pitchFamily="2" charset="2"/>
                                </a:rPr>
                                <m:t>𝒔</m:t>
                              </m:r>
                              <m:r>
                                <a:rPr lang="en-US" sz="2000" b="1" i="1" smtClean="0">
                                  <a:latin typeface="Cambria Math"/>
                                  <a:sym typeface="Wingdings" panose="05000000000000000000" pitchFamily="2" charset="2"/>
                                </a:rPr>
                                <m:t>,</m:t>
                              </m:r>
                              <m:sSup>
                                <m:sSupPr>
                                  <m:ctrlPr>
                                    <a:rPr lang="en-US" sz="2000" b="1" i="1" smtClean="0">
                                      <a:latin typeface="Cambria Math"/>
                                      <a:sym typeface="Wingdings" panose="05000000000000000000" pitchFamily="2" charset="2"/>
                                    </a:rPr>
                                  </m:ctrlPr>
                                </m:sSupPr>
                                <m:e>
                                  <m:r>
                                    <a:rPr lang="en-US" sz="2000" b="1" i="1" smtClean="0">
                                      <a:latin typeface="Cambria Math"/>
                                      <a:sym typeface="Wingdings" panose="05000000000000000000" pitchFamily="2" charset="2"/>
                                    </a:rPr>
                                    <m:t>𝒔</m:t>
                                  </m:r>
                                </m:e>
                                <m:sup>
                                  <m:r>
                                    <a:rPr lang="en-US" sz="2000" b="1" i="1" smtClean="0">
                                      <a:latin typeface="Cambria Math"/>
                                      <a:sym typeface="Wingdings" panose="05000000000000000000" pitchFamily="2" charset="2"/>
                                    </a:rPr>
                                    <m:t>′</m:t>
                                  </m:r>
                                </m:sup>
                              </m:sSup>
                            </m:e>
                          </m:d>
                        </m:e>
                        <m:e>
                          <m:r>
                            <a:rPr lang="en-US" sz="2000" b="1" i="1" smtClean="0">
                              <a:latin typeface="Cambria Math"/>
                              <a:ea typeface="Cambria Math"/>
                              <a:sym typeface="Wingdings" panose="05000000000000000000" pitchFamily="2" charset="2"/>
                            </a:rPr>
                            <m:t>∀</m:t>
                          </m:r>
                          <m:r>
                            <a:rPr lang="en-US" sz="2000" b="1" i="1" smtClean="0">
                              <a:latin typeface="Cambria Math"/>
                              <a:ea typeface="Cambria Math"/>
                              <a:sym typeface="Wingdings" panose="05000000000000000000" pitchFamily="2" charset="2"/>
                            </a:rPr>
                            <m:t>𝒖</m:t>
                          </m:r>
                          <m:r>
                            <a:rPr lang="en-US" sz="2000" b="1" i="1" smtClean="0">
                              <a:latin typeface="Cambria Math"/>
                              <a:ea typeface="Cambria Math"/>
                              <a:sym typeface="Wingdings" panose="05000000000000000000" pitchFamily="2" charset="2"/>
                            </a:rPr>
                            <m:t>:</m:t>
                          </m:r>
                          <m:d>
                            <m:dPr>
                              <m:ctrlPr>
                                <a:rPr lang="en-US" sz="2000" b="1" i="1" smtClean="0">
                                  <a:latin typeface="Cambria Math"/>
                                  <a:ea typeface="Cambria Math"/>
                                  <a:sym typeface="Wingdings" panose="05000000000000000000" pitchFamily="2" charset="2"/>
                                </a:rPr>
                              </m:ctrlPr>
                            </m:dPr>
                            <m:e>
                              <m:r>
                                <a:rPr lang="en-US" sz="2000" b="1" i="1" smtClean="0">
                                  <a:latin typeface="Cambria Math"/>
                                  <a:ea typeface="Cambria Math"/>
                                  <a:sym typeface="Wingdings" panose="05000000000000000000" pitchFamily="2" charset="2"/>
                                </a:rPr>
                                <m:t>𝒔</m:t>
                              </m:r>
                              <m:r>
                                <a:rPr lang="en-US" sz="2000" b="1" i="1" smtClean="0">
                                  <a:latin typeface="Cambria Math"/>
                                  <a:ea typeface="Cambria Math"/>
                                  <a:sym typeface="Wingdings" panose="05000000000000000000" pitchFamily="2" charset="2"/>
                                </a:rPr>
                                <m:t>,</m:t>
                              </m:r>
                              <m:r>
                                <a:rPr lang="en-US" sz="2000" b="1" i="1" smtClean="0">
                                  <a:latin typeface="Cambria Math"/>
                                  <a:ea typeface="Cambria Math"/>
                                  <a:sym typeface="Wingdings" panose="05000000000000000000" pitchFamily="2" charset="2"/>
                                </a:rPr>
                                <m:t>𝒖</m:t>
                              </m:r>
                            </m:e>
                          </m:d>
                          <m:r>
                            <a:rPr lang="en-US" sz="2000" b="1" i="1" smtClean="0">
                              <a:latin typeface="Cambria Math"/>
                              <a:ea typeface="Cambria Math"/>
                              <a:sym typeface="Wingdings" panose="05000000000000000000" pitchFamily="2" charset="2"/>
                            </a:rPr>
                            <m:t>∈</m:t>
                          </m:r>
                          <m:sSup>
                            <m:sSupPr>
                              <m:ctrlPr>
                                <a:rPr lang="en-US" sz="2000" b="1" i="1" smtClean="0">
                                  <a:latin typeface="Cambria Math"/>
                                  <a:ea typeface="Cambria Math"/>
                                  <a:sym typeface="Wingdings" panose="05000000000000000000" pitchFamily="2" charset="2"/>
                                </a:rPr>
                              </m:ctrlPr>
                            </m:sSupPr>
                            <m:e>
                              <m:r>
                                <a:rPr lang="en-US" sz="2000" b="1" i="1" smtClean="0">
                                  <a:latin typeface="Cambria Math"/>
                                  <a:ea typeface="Cambria Math"/>
                                  <a:sym typeface="Wingdings" panose="05000000000000000000" pitchFamily="2" charset="2"/>
                                </a:rPr>
                                <m:t>𝑩</m:t>
                              </m:r>
                            </m:e>
                            <m:sup>
                              <m:r>
                                <a:rPr lang="en-US" sz="2000" b="1" i="1" smtClean="0">
                                  <a:latin typeface="Cambria Math"/>
                                  <a:ea typeface="Cambria Math"/>
                                  <a:sym typeface="Wingdings" panose="05000000000000000000" pitchFamily="2" charset="2"/>
                                </a:rPr>
                                <m:t>′∗</m:t>
                              </m:r>
                            </m:sup>
                          </m:sSup>
                          <m:r>
                            <a:rPr lang="en-US" sz="2000" b="1" i="1" smtClean="0">
                              <a:latin typeface="Cambria Math"/>
                              <a:ea typeface="Cambria Math"/>
                              <a:sym typeface="Wingdings" panose="05000000000000000000" pitchFamily="2" charset="2"/>
                            </a:rPr>
                            <m:t>∧</m:t>
                          </m:r>
                          <m:d>
                            <m:dPr>
                              <m:ctrlPr>
                                <a:rPr lang="en-US" sz="2000" b="1" i="1" smtClean="0">
                                  <a:latin typeface="Cambria Math"/>
                                  <a:ea typeface="Cambria Math"/>
                                  <a:sym typeface="Wingdings" panose="05000000000000000000" pitchFamily="2" charset="2"/>
                                </a:rPr>
                              </m:ctrlPr>
                            </m:dPr>
                            <m:e>
                              <m:r>
                                <a:rPr lang="en-US" sz="2000" b="1" i="1" smtClean="0">
                                  <a:latin typeface="Cambria Math"/>
                                  <a:ea typeface="Cambria Math"/>
                                  <a:sym typeface="Wingdings" panose="05000000000000000000" pitchFamily="2" charset="2"/>
                                </a:rPr>
                                <m:t>𝒖</m:t>
                              </m:r>
                              <m:r>
                                <a:rPr lang="en-US" sz="2000" b="1" i="1" smtClean="0">
                                  <a:latin typeface="Cambria Math"/>
                                  <a:ea typeface="Cambria Math"/>
                                  <a:sym typeface="Wingdings" panose="05000000000000000000" pitchFamily="2" charset="2"/>
                                </a:rPr>
                                <m:t>,</m:t>
                              </m:r>
                              <m:sSup>
                                <m:sSupPr>
                                  <m:ctrlPr>
                                    <a:rPr lang="en-US" sz="2000" b="1" i="1" smtClean="0">
                                      <a:latin typeface="Cambria Math"/>
                                      <a:ea typeface="Cambria Math"/>
                                      <a:sym typeface="Wingdings" panose="05000000000000000000" pitchFamily="2" charset="2"/>
                                    </a:rPr>
                                  </m:ctrlPr>
                                </m:sSupPr>
                                <m:e>
                                  <m:r>
                                    <a:rPr lang="en-US" sz="2000" b="1" i="1" smtClean="0">
                                      <a:latin typeface="Cambria Math"/>
                                      <a:ea typeface="Cambria Math"/>
                                      <a:sym typeface="Wingdings" panose="05000000000000000000" pitchFamily="2" charset="2"/>
                                    </a:rPr>
                                    <m:t>𝒔</m:t>
                                  </m:r>
                                </m:e>
                                <m:sup>
                                  <m:r>
                                    <a:rPr lang="en-US" sz="2000" b="1" i="1" smtClean="0">
                                      <a:latin typeface="Cambria Math"/>
                                      <a:ea typeface="Cambria Math"/>
                                      <a:sym typeface="Wingdings" panose="05000000000000000000" pitchFamily="2" charset="2"/>
                                    </a:rPr>
                                    <m:t>′</m:t>
                                  </m:r>
                                </m:sup>
                              </m:sSup>
                            </m:e>
                          </m:d>
                          <m:r>
                            <a:rPr lang="en-US" sz="2000" b="1" i="1" smtClean="0">
                              <a:latin typeface="Cambria Math"/>
                              <a:ea typeface="Cambria Math"/>
                              <a:sym typeface="Wingdings" panose="05000000000000000000" pitchFamily="2" charset="2"/>
                            </a:rPr>
                            <m:t>∈</m:t>
                          </m:r>
                          <m:sSup>
                            <m:sSupPr>
                              <m:ctrlPr>
                                <a:rPr lang="en-US" sz="2000" b="1" i="1" smtClean="0">
                                  <a:latin typeface="Cambria Math"/>
                                  <a:ea typeface="Cambria Math"/>
                                  <a:sym typeface="Wingdings" panose="05000000000000000000" pitchFamily="2" charset="2"/>
                                </a:rPr>
                              </m:ctrlPr>
                            </m:sSupPr>
                            <m:e>
                              <m:r>
                                <a:rPr lang="en-US" sz="2000" b="1" i="1" smtClean="0">
                                  <a:latin typeface="Cambria Math"/>
                                  <a:ea typeface="Cambria Math"/>
                                  <a:sym typeface="Wingdings" panose="05000000000000000000" pitchFamily="2" charset="2"/>
                                </a:rPr>
                                <m:t>𝑩</m:t>
                              </m:r>
                            </m:e>
                            <m:sup>
                              <m:r>
                                <a:rPr lang="en-US" sz="2000" b="1" i="1" smtClean="0">
                                  <a:latin typeface="Cambria Math"/>
                                  <a:ea typeface="Cambria Math"/>
                                  <a:sym typeface="Wingdings" panose="05000000000000000000" pitchFamily="2" charset="2"/>
                                </a:rPr>
                                <m:t>′+</m:t>
                              </m:r>
                            </m:sup>
                          </m:sSup>
                          <m:r>
                            <a:rPr lang="en-US" sz="2000" b="1" i="1" smtClean="0">
                              <a:latin typeface="Cambria Math"/>
                              <a:ea typeface="Cambria Math"/>
                              <a:sym typeface="Wingdings" panose="05000000000000000000" pitchFamily="2" charset="2"/>
                            </a:rPr>
                            <m:t>⇒</m:t>
                          </m:r>
                          <m:r>
                            <a:rPr lang="en-US" sz="2000" b="1" i="1" smtClean="0">
                              <a:latin typeface="Cambria Math"/>
                              <a:ea typeface="Cambria Math"/>
                              <a:sym typeface="Wingdings" panose="05000000000000000000" pitchFamily="2" charset="2"/>
                            </a:rPr>
                            <m:t>𝒖</m:t>
                          </m:r>
                          <m:r>
                            <a:rPr lang="en-US" sz="2000" b="1" i="1" smtClean="0">
                              <a:latin typeface="Cambria Math"/>
                              <a:ea typeface="Cambria Math"/>
                              <a:sym typeface="Wingdings" panose="05000000000000000000" pitchFamily="2" charset="2"/>
                            </a:rPr>
                            <m:t>∈</m:t>
                          </m:r>
                          <m:r>
                            <a:rPr lang="en-US" sz="2000" b="1" i="1" smtClean="0">
                              <a:latin typeface="Cambria Math"/>
                              <a:ea typeface="Cambria Math"/>
                              <a:sym typeface="Wingdings" panose="05000000000000000000" pitchFamily="2" charset="2"/>
                            </a:rPr>
                            <m:t>𝒅𝒐𝒎</m:t>
                          </m:r>
                          <m:d>
                            <m:dPr>
                              <m:ctrlPr>
                                <a:rPr lang="en-US" sz="2000" b="1" i="1" smtClean="0">
                                  <a:latin typeface="Cambria Math"/>
                                  <a:ea typeface="Cambria Math"/>
                                  <a:sym typeface="Wingdings" panose="05000000000000000000" pitchFamily="2" charset="2"/>
                                </a:rPr>
                              </m:ctrlPr>
                            </m:dPr>
                            <m:e>
                              <m:r>
                                <a:rPr lang="en-US" sz="2000" b="1" i="1" smtClean="0">
                                  <a:latin typeface="Cambria Math"/>
                                  <a:ea typeface="Cambria Math"/>
                                  <a:sym typeface="Wingdings" panose="05000000000000000000" pitchFamily="2" charset="2"/>
                                </a:rPr>
                                <m:t>𝑩</m:t>
                              </m:r>
                            </m:e>
                          </m:d>
                        </m:e>
                      </m:d>
                    </m:oMath>
                  </m:oMathPara>
                </a14:m>
                <a:endParaRPr lang="en-US" sz="2000" b="1" dirty="0" smtClean="0">
                  <a:sym typeface="Wingdings" panose="05000000000000000000" pitchFamily="2" charset="2"/>
                </a:endParaRPr>
              </a:p>
              <a:p>
                <a:pPr marL="0" indent="0">
                  <a:buNone/>
                </a:pPr>
                <a:endParaRPr lang="en-US" dirty="0" smtClean="0">
                  <a:sym typeface="Wingdings" panose="05000000000000000000" pitchFamily="2" charset="2"/>
                </a:endParaRPr>
              </a:p>
              <a:p>
                <a:pPr marL="0" indent="0">
                  <a:buNone/>
                </a:pPr>
                <a:r>
                  <a:rPr lang="en-US" u="sng" dirty="0" smtClean="0">
                    <a:sym typeface="Wingdings" panose="05000000000000000000" pitchFamily="2" charset="2"/>
                  </a:rPr>
                  <a:t>Applications</a:t>
                </a:r>
                <a:r>
                  <a:rPr lang="en-US" dirty="0" smtClean="0">
                    <a:sym typeface="Wingdings" panose="05000000000000000000" pitchFamily="2" charset="2"/>
                  </a:rPr>
                  <a:t>:</a:t>
                </a:r>
              </a:p>
              <a:p>
                <a:r>
                  <a:rPr lang="en-US" dirty="0" smtClean="0">
                    <a:sym typeface="Wingdings" panose="05000000000000000000" pitchFamily="2" charset="2"/>
                  </a:rPr>
                  <a:t>Array out of bounds</a:t>
                </a:r>
              </a:p>
              <a:p>
                <a:r>
                  <a:rPr lang="en-US" dirty="0" smtClean="0">
                    <a:sym typeface="Wingdings" panose="05000000000000000000" pitchFamily="2" charset="2"/>
                  </a:rPr>
                  <a:t>Illegal arithmetic operations</a:t>
                </a:r>
              </a:p>
              <a:p>
                <a:r>
                  <a:rPr lang="en-US" dirty="0" smtClean="0">
                    <a:sym typeface="Wingdings" panose="05000000000000000000" pitchFamily="2" charset="2"/>
                  </a:rPr>
                  <a:t>Arithmetic overflow</a:t>
                </a:r>
              </a:p>
              <a:p>
                <a:r>
                  <a:rPr lang="en-US" dirty="0" smtClean="0">
                    <a:sym typeface="Wingdings" panose="05000000000000000000" pitchFamily="2" charset="2"/>
                  </a:rPr>
                  <a:t>Illegal Pointer reference</a:t>
                </a:r>
                <a:endParaRPr lang="en-US" dirty="0"/>
              </a:p>
            </p:txBody>
          </p:sp>
        </mc:Choice>
        <mc:Fallback xmlns="">
          <p:sp>
            <p:nvSpPr>
              <p:cNvPr id="7" name="Content Placeholder 2"/>
              <p:cNvSpPr>
                <a:spLocks noGrp="1" noRot="1" noChangeAspect="1" noMove="1" noResize="1" noEditPoints="1" noAdjustHandles="1" noChangeArrowheads="1" noChangeShapeType="1" noTextEdit="1"/>
              </p:cNvSpPr>
              <p:nvPr>
                <p:ph idx="1"/>
              </p:nvPr>
            </p:nvSpPr>
            <p:spPr>
              <a:xfrm>
                <a:off x="1905000" y="1118948"/>
                <a:ext cx="7086600" cy="5586652"/>
              </a:xfrm>
              <a:blipFill rotWithShape="1">
                <a:blip r:embed="rId3"/>
                <a:stretch>
                  <a:fillRect l="-2238" t="-873"/>
                </a:stretch>
              </a:blipFill>
            </p:spPr>
            <p:txBody>
              <a:bodyPr/>
              <a:lstStyle/>
              <a:p>
                <a:r>
                  <a:rPr lang="en-US">
                    <a:noFill/>
                  </a:rPr>
                  <a:t> </a:t>
                </a:r>
              </a:p>
            </p:txBody>
          </p:sp>
        </mc:Fallback>
      </mc:AlternateContent>
      <p:sp>
        <p:nvSpPr>
          <p:cNvPr id="2" name="Footer Placeholder 1"/>
          <p:cNvSpPr>
            <a:spLocks noGrp="1"/>
          </p:cNvSpPr>
          <p:nvPr>
            <p:ph type="ftr" sz="quarter" idx="11"/>
          </p:nvPr>
        </p:nvSpPr>
        <p:spPr/>
        <p:txBody>
          <a:bodyPr/>
          <a:lstStyle/>
          <a:p>
            <a:r>
              <a:rPr lang="en-US" smtClean="0"/>
              <a:t>Loop Analysis and Repair- RAMICS 2015</a:t>
            </a:r>
            <a:endParaRPr lang="en-US"/>
          </a:p>
        </p:txBody>
      </p:sp>
      <p:sp>
        <p:nvSpPr>
          <p:cNvPr id="3" name="Slide Number Placeholder 2"/>
          <p:cNvSpPr>
            <a:spLocks noGrp="1"/>
          </p:cNvSpPr>
          <p:nvPr>
            <p:ph type="sldNum" sz="quarter" idx="12"/>
          </p:nvPr>
        </p:nvSpPr>
        <p:spPr/>
        <p:txBody>
          <a:bodyPr/>
          <a:lstStyle/>
          <a:p>
            <a:fld id="{F4137E15-D929-4177-A855-BD33B3F49BFE}" type="slidenum">
              <a:rPr lang="en-US" smtClean="0"/>
              <a:t>9</a:t>
            </a:fld>
            <a:endParaRPr lang="en-US"/>
          </a:p>
        </p:txBody>
      </p:sp>
      <p:sp>
        <p:nvSpPr>
          <p:cNvPr id="12" name="TextBox 11"/>
          <p:cNvSpPr txBox="1"/>
          <p:nvPr/>
        </p:nvSpPr>
        <p:spPr>
          <a:xfrm>
            <a:off x="0" y="1143000"/>
            <a:ext cx="1752600" cy="2308324"/>
          </a:xfrm>
          <a:prstGeom prst="rect">
            <a:avLst/>
          </a:prstGeom>
          <a:noFill/>
        </p:spPr>
        <p:txBody>
          <a:bodyPr wrap="square" rtlCol="0">
            <a:spAutoFit/>
          </a:bodyPr>
          <a:lstStyle/>
          <a:p>
            <a:pPr>
              <a:spcBef>
                <a:spcPct val="0"/>
              </a:spcBef>
            </a:pPr>
            <a:r>
              <a:rPr lang="en-US" altLang="en-US" dirty="0">
                <a:solidFill>
                  <a:srgbClr val="C00000"/>
                </a:solidFill>
              </a:rPr>
              <a:t>1. Introduction</a:t>
            </a:r>
          </a:p>
          <a:p>
            <a:pPr>
              <a:spcBef>
                <a:spcPct val="0"/>
              </a:spcBef>
            </a:pPr>
            <a:endParaRPr lang="en-US" altLang="en-US" dirty="0">
              <a:solidFill>
                <a:srgbClr val="C00000"/>
              </a:solidFill>
            </a:endParaRPr>
          </a:p>
          <a:p>
            <a:pPr>
              <a:spcBef>
                <a:spcPct val="0"/>
              </a:spcBef>
            </a:pPr>
            <a:r>
              <a:rPr lang="en-US" altLang="en-US" dirty="0">
                <a:solidFill>
                  <a:schemeClr val="bg1"/>
                </a:solidFill>
              </a:rPr>
              <a:t>2. Progress</a:t>
            </a:r>
          </a:p>
          <a:p>
            <a:pPr>
              <a:spcBef>
                <a:spcPct val="0"/>
              </a:spcBef>
            </a:pPr>
            <a:endParaRPr lang="en-US" altLang="en-US" dirty="0">
              <a:solidFill>
                <a:srgbClr val="C00000"/>
              </a:solidFill>
            </a:endParaRPr>
          </a:p>
          <a:p>
            <a:pPr>
              <a:spcBef>
                <a:spcPct val="0"/>
              </a:spcBef>
            </a:pPr>
            <a:r>
              <a:rPr lang="en-US" altLang="en-US" dirty="0">
                <a:solidFill>
                  <a:srgbClr val="C00000"/>
                </a:solidFill>
              </a:rPr>
              <a:t>3. </a:t>
            </a:r>
            <a:r>
              <a:rPr lang="en-US" altLang="en-US" dirty="0" smtClean="0">
                <a:solidFill>
                  <a:srgbClr val="C00000"/>
                </a:solidFill>
              </a:rPr>
              <a:t>Prospects</a:t>
            </a:r>
            <a:endParaRPr lang="en-US" altLang="en-US" dirty="0">
              <a:solidFill>
                <a:srgbClr val="C00000"/>
              </a:solidFill>
            </a:endParaRPr>
          </a:p>
          <a:p>
            <a:pPr>
              <a:spcBef>
                <a:spcPct val="0"/>
              </a:spcBef>
            </a:pPr>
            <a:endParaRPr lang="en-US" altLang="en-US" dirty="0">
              <a:solidFill>
                <a:srgbClr val="C00000"/>
              </a:solidFill>
            </a:endParaRPr>
          </a:p>
          <a:p>
            <a:pPr>
              <a:spcBef>
                <a:spcPct val="0"/>
              </a:spcBef>
            </a:pPr>
            <a:r>
              <a:rPr lang="en-US" altLang="en-US" dirty="0">
                <a:solidFill>
                  <a:srgbClr val="C00000"/>
                </a:solidFill>
              </a:rPr>
              <a:t>4. Conclusion</a:t>
            </a:r>
          </a:p>
          <a:p>
            <a:endParaRPr lang="en-US" dirty="0"/>
          </a:p>
        </p:txBody>
      </p:sp>
    </p:spTree>
    <p:extLst>
      <p:ext uri="{BB962C8B-B14F-4D97-AF65-F5344CB8AC3E}">
        <p14:creationId xmlns:p14="http://schemas.microsoft.com/office/powerpoint/2010/main" val="3756614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2045</TotalTime>
  <Words>2389</Words>
  <Application>Microsoft Office PowerPoint</Application>
  <PresentationFormat>On-screen Show (4:3)</PresentationFormat>
  <Paragraphs>489</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Loop Analysis and Repair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NJIT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 the Use of Invariant Relations for Loop Analysis and Repair</dc:title>
  <dc:creator>Administrator</dc:creator>
  <cp:lastModifiedBy>Administrator</cp:lastModifiedBy>
  <cp:revision>116</cp:revision>
  <dcterms:created xsi:type="dcterms:W3CDTF">2015-05-26T22:45:29Z</dcterms:created>
  <dcterms:modified xsi:type="dcterms:W3CDTF">2015-09-30T09:41:36Z</dcterms:modified>
</cp:coreProperties>
</file>